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notesMasterIdLst>
    <p:notesMasterId r:id="rId29"/>
  </p:notesMasterIdLst>
  <p:sldIdLst>
    <p:sldId id="256" r:id="rId2"/>
    <p:sldId id="261" r:id="rId3"/>
    <p:sldId id="262" r:id="rId4"/>
    <p:sldId id="276" r:id="rId5"/>
    <p:sldId id="273" r:id="rId6"/>
    <p:sldId id="275" r:id="rId7"/>
    <p:sldId id="277" r:id="rId8"/>
    <p:sldId id="274" r:id="rId9"/>
    <p:sldId id="263" r:id="rId10"/>
    <p:sldId id="283" r:id="rId11"/>
    <p:sldId id="288" r:id="rId12"/>
    <p:sldId id="289" r:id="rId13"/>
    <p:sldId id="291" r:id="rId14"/>
    <p:sldId id="278" r:id="rId15"/>
    <p:sldId id="286" r:id="rId16"/>
    <p:sldId id="285" r:id="rId17"/>
    <p:sldId id="290" r:id="rId18"/>
    <p:sldId id="267" r:id="rId19"/>
    <p:sldId id="284" r:id="rId20"/>
    <p:sldId id="270" r:id="rId21"/>
    <p:sldId id="282" r:id="rId22"/>
    <p:sldId id="271" r:id="rId23"/>
    <p:sldId id="272" r:id="rId24"/>
    <p:sldId id="264" r:id="rId25"/>
    <p:sldId id="259" r:id="rId26"/>
    <p:sldId id="258" r:id="rId27"/>
    <p:sldId id="260"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47" autoAdjust="0"/>
    <p:restoredTop sz="94660"/>
  </p:normalViewPr>
  <p:slideViewPr>
    <p:cSldViewPr>
      <p:cViewPr varScale="1">
        <p:scale>
          <a:sx n="108" d="100"/>
          <a:sy n="108" d="100"/>
        </p:scale>
        <p:origin x="-102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168D51-38F5-4DB6-AB7E-C218D0C17E97}" type="datetimeFigureOut">
              <a:rPr lang="en-US" smtClean="0"/>
              <a:pPr/>
              <a:t>2/15/2011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B38B41-C682-4DC0-871C-64C1D74932C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B38B41-C682-4DC0-871C-64C1D74932C9}"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ED70A476-5A15-471F-9AFC-E4F47C508163}" type="datetime1">
              <a:rPr lang="en-US" smtClean="0"/>
              <a:pPr>
                <a:defRPr/>
              </a:pPr>
              <a:t>2/15/2011</a:t>
            </a:fld>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dirty="0"/>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FB55B6EA-43E6-4F3C-B36B-E0E010DBB351}"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D3D1440-AAF9-480A-A8E8-44CC24299AC7}" type="datetime1">
              <a:rPr lang="en-US" smtClean="0"/>
              <a:pPr>
                <a:defRPr/>
              </a:pPr>
              <a:t>2/15/2011</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7D7FDA1F-660A-49A9-B393-FE036FFEC0E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38E310C-B5D7-4A10-B388-06F33ED43876}" type="datetime1">
              <a:rPr lang="en-US" smtClean="0"/>
              <a:pPr>
                <a:defRPr/>
              </a:pPr>
              <a:t>2/15/2011</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2B12A208-3518-4EE5-97FF-F9CA6576C2D8}"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4BADCBE6-CE59-494C-B97F-42E6F2E875A1}" type="datetime1">
              <a:rPr lang="en-US" smtClean="0"/>
              <a:pPr>
                <a:defRPr/>
              </a:pPr>
              <a:t>2/15/2011</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E107738A-2F4C-47EF-BE75-BAD05AD2C2E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B9375036-25DA-4210-94E1-272C2E833F75}" type="datetime1">
              <a:rPr lang="en-US" smtClean="0"/>
              <a:pPr>
                <a:defRPr/>
              </a:pPr>
              <a:t>2/15/2011</a:t>
            </a:fld>
            <a:endParaRPr lang="en-US" dirty="0"/>
          </a:p>
        </p:txBody>
      </p:sp>
      <p:sp>
        <p:nvSpPr>
          <p:cNvPr id="7" name="Footer Placeholder 4"/>
          <p:cNvSpPr>
            <a:spLocks noGrp="1"/>
          </p:cNvSpPr>
          <p:nvPr>
            <p:ph type="ftr" sz="quarter" idx="11"/>
          </p:nvPr>
        </p:nvSpPr>
        <p:spPr/>
        <p:txBody>
          <a:bodyPr/>
          <a:lstStyle>
            <a:lvl1pPr>
              <a:defRPr/>
            </a:lvl1pPr>
            <a:extLst/>
          </a:lstStyle>
          <a:p>
            <a:pPr>
              <a:defRPr/>
            </a:pPr>
            <a:endParaRPr lang="en-US" dirty="0"/>
          </a:p>
        </p:txBody>
      </p:sp>
      <p:sp>
        <p:nvSpPr>
          <p:cNvPr id="8" name="Slide Number Placeholder 5"/>
          <p:cNvSpPr>
            <a:spLocks noGrp="1"/>
          </p:cNvSpPr>
          <p:nvPr>
            <p:ph type="sldNum" sz="quarter" idx="12"/>
          </p:nvPr>
        </p:nvSpPr>
        <p:spPr/>
        <p:txBody>
          <a:bodyPr/>
          <a:lstStyle>
            <a:lvl1pPr>
              <a:defRPr/>
            </a:lvl1pPr>
            <a:extLst/>
          </a:lstStyle>
          <a:p>
            <a:pPr>
              <a:defRPr/>
            </a:pPr>
            <a:fld id="{E231DD14-13B6-4994-9E05-0AD9F7C414F0}"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DBACF770-6A0B-413C-8B76-FA7E887CB0C5}" type="datetime1">
              <a:rPr lang="en-US" smtClean="0"/>
              <a:pPr>
                <a:defRPr/>
              </a:pPr>
              <a:t>2/15/2011</a:t>
            </a:fld>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E19D719A-CD6E-4014-96A2-2A24EA4B8074}"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5966262E-F0D0-4671-8A89-DF17E486DDC5}" type="datetime1">
              <a:rPr lang="en-US" smtClean="0"/>
              <a:pPr>
                <a:defRPr/>
              </a:pPr>
              <a:t>2/15/2011</a:t>
            </a:fld>
            <a:endParaRPr lang="en-US" dirty="0"/>
          </a:p>
        </p:txBody>
      </p:sp>
      <p:sp>
        <p:nvSpPr>
          <p:cNvPr id="8" name="Footer Placeholder 7"/>
          <p:cNvSpPr>
            <a:spLocks noGrp="1"/>
          </p:cNvSpPr>
          <p:nvPr>
            <p:ph type="ftr" sz="quarter" idx="11"/>
          </p:nvPr>
        </p:nvSpPr>
        <p:spPr/>
        <p:txBody>
          <a:bodyPr/>
          <a:lstStyle>
            <a:lvl1pPr>
              <a:defRPr/>
            </a:lvl1pPr>
            <a:extLst/>
          </a:lstStyle>
          <a:p>
            <a:pPr>
              <a:defRPr/>
            </a:pPr>
            <a:endParaRPr lang="en-US" dirty="0"/>
          </a:p>
        </p:txBody>
      </p:sp>
      <p:sp>
        <p:nvSpPr>
          <p:cNvPr id="9" name="Slide Number Placeholder 8"/>
          <p:cNvSpPr>
            <a:spLocks noGrp="1"/>
          </p:cNvSpPr>
          <p:nvPr>
            <p:ph type="sldNum" sz="quarter" idx="12"/>
          </p:nvPr>
        </p:nvSpPr>
        <p:spPr/>
        <p:txBody>
          <a:bodyPr/>
          <a:lstStyle>
            <a:lvl1pPr>
              <a:defRPr/>
            </a:lvl1pPr>
            <a:extLst/>
          </a:lstStyle>
          <a:p>
            <a:pPr>
              <a:defRPr/>
            </a:pPr>
            <a:fld id="{DC726512-A42D-47AD-8DDF-0EC740036554}"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04AC8ECD-ED4B-45A5-90E1-D13416EB823C}" type="datetime1">
              <a:rPr lang="en-US" smtClean="0"/>
              <a:pPr>
                <a:defRPr/>
              </a:pPr>
              <a:t>2/15/2011</a:t>
            </a:fld>
            <a:endParaRPr lang="en-US" dirty="0"/>
          </a:p>
        </p:txBody>
      </p:sp>
      <p:sp>
        <p:nvSpPr>
          <p:cNvPr id="4" name="Footer Placeholder 3"/>
          <p:cNvSpPr>
            <a:spLocks noGrp="1"/>
          </p:cNvSpPr>
          <p:nvPr>
            <p:ph type="ftr" sz="quarter" idx="11"/>
          </p:nvPr>
        </p:nvSpPr>
        <p:spPr/>
        <p:txBody>
          <a:bodyPr/>
          <a:lstStyle>
            <a:lvl1pPr>
              <a:defRPr/>
            </a:lvl1pPr>
            <a:extLst/>
          </a:lstStyle>
          <a:p>
            <a:pPr>
              <a:defRPr/>
            </a:pPr>
            <a:endParaRPr lang="en-US" dirty="0"/>
          </a:p>
        </p:txBody>
      </p:sp>
      <p:sp>
        <p:nvSpPr>
          <p:cNvPr id="5" name="Slide Number Placeholder 4"/>
          <p:cNvSpPr>
            <a:spLocks noGrp="1"/>
          </p:cNvSpPr>
          <p:nvPr>
            <p:ph type="sldNum" sz="quarter" idx="12"/>
          </p:nvPr>
        </p:nvSpPr>
        <p:spPr/>
        <p:txBody>
          <a:bodyPr/>
          <a:lstStyle>
            <a:lvl1pPr>
              <a:defRPr/>
            </a:lvl1pPr>
            <a:extLst/>
          </a:lstStyle>
          <a:p>
            <a:pPr>
              <a:defRPr/>
            </a:pPr>
            <a:fld id="{FBF99853-3A5B-4364-872A-32D32EC4EAA6}"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3BA583F3-94D9-44E5-8CB1-B11F972703B9}" type="datetime1">
              <a:rPr lang="en-US" smtClean="0"/>
              <a:pPr>
                <a:defRPr/>
              </a:pPr>
              <a:t>2/15/2011</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4C19EA03-B9E7-4A94-8CA6-4A239E93D46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BC56FA49-47C5-4866-9844-0F392C7F04E4}" type="datetime1">
              <a:rPr lang="en-US" smtClean="0"/>
              <a:pPr>
                <a:defRPr/>
              </a:pPr>
              <a:t>2/15/2011</a:t>
            </a:fld>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4410F5A1-C68E-4240-B571-19DEF8D849AE}"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Right Triangle 6"/>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C2721F7E-E2F9-41B7-B50E-AEAD6FF14285}" type="datetime1">
              <a:rPr lang="en-US" smtClean="0"/>
              <a:pPr>
                <a:defRPr/>
              </a:pPr>
              <a:t>2/15/2011</a:t>
            </a:fld>
            <a:endParaRPr lang="en-US" dirty="0"/>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dirty="0"/>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2950066E-AD19-49A4-AEF6-DDECD5844F33}"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smtClean="0">
                <a:solidFill>
                  <a:schemeClr val="tx1"/>
                </a:solidFill>
              </a:defRPr>
            </a:lvl1pPr>
            <a:extLst/>
          </a:lstStyle>
          <a:p>
            <a:pPr>
              <a:defRPr/>
            </a:pPr>
            <a:fld id="{A692EF8B-8CA1-4C16-9E1F-FE5AD8068BC6}" type="datetime1">
              <a:rPr lang="en-US" smtClean="0"/>
              <a:pPr>
                <a:defRPr/>
              </a:pPr>
              <a:t>2/15/2011</a:t>
            </a:fld>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dirty="0"/>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smtClean="0">
                <a:solidFill>
                  <a:schemeClr val="tx1"/>
                </a:solidFill>
              </a:defRPr>
            </a:lvl1pPr>
            <a:extLst/>
          </a:lstStyle>
          <a:p>
            <a:pPr>
              <a:defRPr/>
            </a:pPr>
            <a:fld id="{00EF4C2D-A0F8-4197-8972-CEE8ECBE18D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65" r:id="rId1"/>
    <p:sldLayoutId id="2147483761" r:id="rId2"/>
    <p:sldLayoutId id="2147483766" r:id="rId3"/>
    <p:sldLayoutId id="2147483767" r:id="rId4"/>
    <p:sldLayoutId id="2147483768" r:id="rId5"/>
    <p:sldLayoutId id="2147483769" r:id="rId6"/>
    <p:sldLayoutId id="2147483762" r:id="rId7"/>
    <p:sldLayoutId id="2147483770" r:id="rId8"/>
    <p:sldLayoutId id="2147483771" r:id="rId9"/>
    <p:sldLayoutId id="2147483763" r:id="rId10"/>
    <p:sldLayoutId id="2147483764" r:id="rId11"/>
  </p:sldLayoutIdLst>
  <p:hf hdr="0" ftr="0" dt="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ail.peralta.edu/exchweb/bin/redir.asp?URL=http://online.bakersfieldcollege.edu/courseassessment/" TargetMode="External"/><Relationship Id="rId2" Type="http://schemas.openxmlformats.org/officeDocument/2006/relationships/hyperlink" Target="http://www.apa.org/ed/governance/bea/assess.aspx#student-learning"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fontAlgn="auto">
              <a:spcAft>
                <a:spcPts val="0"/>
              </a:spcAft>
              <a:defRPr/>
            </a:pPr>
            <a:r>
              <a:rPr lang="en-US" dirty="0" smtClean="0"/>
              <a:t>Assessment of Learning at </a:t>
            </a:r>
            <a:br>
              <a:rPr lang="en-US" dirty="0" smtClean="0"/>
            </a:br>
            <a:r>
              <a:rPr lang="en-US" dirty="0" smtClean="0"/>
              <a:t>COA</a:t>
            </a:r>
            <a:endParaRPr lang="en-US" dirty="0"/>
          </a:p>
        </p:txBody>
      </p:sp>
      <p:sp>
        <p:nvSpPr>
          <p:cNvPr id="8195" name="Subtitle 2"/>
          <p:cNvSpPr>
            <a:spLocks noGrp="1"/>
          </p:cNvSpPr>
          <p:nvPr>
            <p:ph type="subTitle" idx="1"/>
          </p:nvPr>
        </p:nvSpPr>
        <p:spPr>
          <a:xfrm>
            <a:off x="2133600" y="4419600"/>
            <a:ext cx="6324600" cy="762000"/>
          </a:xfrm>
        </p:spPr>
        <p:txBody>
          <a:bodyPr>
            <a:normAutofit/>
          </a:bodyPr>
          <a:lstStyle/>
          <a:p>
            <a:pPr marR="0">
              <a:lnSpc>
                <a:spcPct val="80000"/>
              </a:lnSpc>
            </a:pPr>
            <a:r>
              <a:rPr lang="en-US" sz="2300" b="1" dirty="0" smtClean="0"/>
              <a:t>Institutional Effectiveness Committee</a:t>
            </a:r>
          </a:p>
          <a:p>
            <a:pPr marR="0">
              <a:lnSpc>
                <a:spcPct val="80000"/>
              </a:lnSpc>
            </a:pPr>
            <a:r>
              <a:rPr lang="en-US" sz="2300" b="1" dirty="0" smtClean="0"/>
              <a:t>January 2011</a:t>
            </a:r>
          </a:p>
        </p:txBody>
      </p:sp>
      <p:pic>
        <p:nvPicPr>
          <p:cNvPr id="9220" name="Picture 3" descr="coa_banner_left.jpg"/>
          <p:cNvPicPr>
            <a:picLocks noChangeAspect="1"/>
          </p:cNvPicPr>
          <p:nvPr/>
        </p:nvPicPr>
        <p:blipFill>
          <a:blip r:embed="rId2" cstate="print"/>
          <a:srcRect/>
          <a:stretch>
            <a:fillRect/>
          </a:stretch>
        </p:blipFill>
        <p:spPr bwMode="auto">
          <a:xfrm>
            <a:off x="311150" y="304800"/>
            <a:ext cx="8521700" cy="16764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FB55B6EA-43E6-4F3C-B36B-E0E010DBB351}"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36538" lvl="1" indent="-236538">
              <a:buNone/>
              <a:defRPr/>
            </a:pPr>
            <a:r>
              <a:rPr lang="en-US" sz="2800" b="1" dirty="0" smtClean="0"/>
              <a:t>	</a:t>
            </a:r>
            <a:r>
              <a:rPr lang="en-US" sz="2800" dirty="0" smtClean="0"/>
              <a:t>“It involves systematically gathering, analyzing, and interpreting evidence to determine how well performance matches those expectations and standards; and using the resulting information to document, explain, and improve performance.”</a:t>
            </a:r>
          </a:p>
          <a:p>
            <a:pPr marL="0" lvl="1">
              <a:defRPr/>
            </a:pPr>
            <a:endParaRPr lang="en-US" sz="2800" dirty="0" smtClean="0"/>
          </a:p>
          <a:p>
            <a:pPr marL="0" lvl="1">
              <a:defRPr/>
            </a:pPr>
            <a:endParaRPr lang="en-US" sz="2800" dirty="0" smtClean="0"/>
          </a:p>
          <a:p>
            <a:pPr marL="0" lvl="1">
              <a:defRPr/>
            </a:pPr>
            <a:endParaRPr lang="en-US" sz="2800" dirty="0" smtClean="0"/>
          </a:p>
          <a:p>
            <a:pPr marL="0" lvl="1">
              <a:defRPr/>
            </a:pPr>
            <a:r>
              <a:rPr lang="en-US" sz="1600" dirty="0" smtClean="0"/>
              <a:t>(Source: AAHE Bulletin, Thomas A. Angelo, 1995)</a:t>
            </a:r>
          </a:p>
          <a:p>
            <a:pPr marL="0" lvl="1">
              <a:defRPr/>
            </a:pPr>
            <a:endParaRPr lang="en-US" sz="1400" dirty="0" smtClean="0"/>
          </a:p>
          <a:p>
            <a:pPr marL="0" lvl="1">
              <a:defRPr/>
            </a:pPr>
            <a:endParaRPr lang="en-US" sz="1400" dirty="0" smtClean="0"/>
          </a:p>
          <a:p>
            <a:pPr marL="0" lvl="1">
              <a:defRPr/>
            </a:pPr>
            <a:endParaRPr lang="en-US" sz="1400" dirty="0" smtClean="0"/>
          </a:p>
          <a:p>
            <a:pPr marL="0" lvl="1">
              <a:defRPr/>
            </a:pPr>
            <a:endParaRPr lang="en-US" sz="1400" dirty="0" smtClean="0"/>
          </a:p>
        </p:txBody>
      </p:sp>
      <p:sp>
        <p:nvSpPr>
          <p:cNvPr id="3" name="Title 2"/>
          <p:cNvSpPr>
            <a:spLocks noGrp="1"/>
          </p:cNvSpPr>
          <p:nvPr>
            <p:ph type="title"/>
          </p:nvPr>
        </p:nvSpPr>
        <p:spPr/>
        <p:txBody>
          <a:bodyPr/>
          <a:lstStyle/>
          <a:p>
            <a:r>
              <a:rPr lang="en-US" dirty="0" smtClean="0"/>
              <a:t>What is Assessment?</a:t>
            </a:r>
            <a:endParaRPr lang="en-US" dirty="0"/>
          </a:p>
        </p:txBody>
      </p:sp>
      <p:sp>
        <p:nvSpPr>
          <p:cNvPr id="4" name="Slide Number Placeholder 3"/>
          <p:cNvSpPr>
            <a:spLocks noGrp="1"/>
          </p:cNvSpPr>
          <p:nvPr>
            <p:ph type="sldNum" sz="quarter" idx="12"/>
          </p:nvPr>
        </p:nvSpPr>
        <p:spPr/>
        <p:txBody>
          <a:bodyPr/>
          <a:lstStyle/>
          <a:p>
            <a:pPr>
              <a:defRPr/>
            </a:pPr>
            <a:fld id="{E107738A-2F4C-47EF-BE75-BAD05AD2C2E5}" type="slidenum">
              <a:rPr lang="en-US" smtClean="0"/>
              <a:pPr>
                <a:defRPr/>
              </a:pPr>
              <a:t>10</a:t>
            </a:fld>
            <a:endParaRPr lang="en-US" dirty="0"/>
          </a:p>
        </p:txBody>
      </p:sp>
      <p:pic>
        <p:nvPicPr>
          <p:cNvPr id="5" name="Picture 4" descr="coalogo.jpg"/>
          <p:cNvPicPr>
            <a:picLocks noChangeAspect="1"/>
          </p:cNvPicPr>
          <p:nvPr/>
        </p:nvPicPr>
        <p:blipFill>
          <a:blip r:embed="rId2" cstate="print"/>
          <a:stretch>
            <a:fillRect/>
          </a:stretch>
        </p:blipFill>
        <p:spPr>
          <a:xfrm>
            <a:off x="8077200" y="5867400"/>
            <a:ext cx="787400" cy="8382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1295400"/>
          <a:ext cx="8229600" cy="5302091"/>
        </p:xfrm>
        <a:graphic>
          <a:graphicData uri="http://schemas.openxmlformats.org/drawingml/2006/table">
            <a:tbl>
              <a:tblPr firstRow="1" bandRow="1">
                <a:tableStyleId>{2D5ABB26-0587-4C30-8999-92F81FD0307C}</a:tableStyleId>
              </a:tblPr>
              <a:tblGrid>
                <a:gridCol w="4114800"/>
                <a:gridCol w="4114800"/>
              </a:tblGrid>
              <a:tr h="4624891">
                <a:tc>
                  <a:txBody>
                    <a:bodyPr/>
                    <a:lstStyle/>
                    <a:p>
                      <a:pPr>
                        <a:buFontTx/>
                        <a:buNone/>
                      </a:pPr>
                      <a:r>
                        <a:rPr lang="en-US" sz="2000" dirty="0" smtClean="0"/>
                        <a:t>Assessment is the process of gathering and discussing information from multiple and diverse sources in order to develop a deep understanding of what students know, understand, and can do with their knowledge as a result of their educational experiences; the process culminates when assessment results are used to improve subsequent learning.       (p. 8)</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err="1" smtClean="0"/>
                        <a:t>Huba</a:t>
                      </a:r>
                      <a:r>
                        <a:rPr lang="en-US" sz="1600" dirty="0" smtClean="0"/>
                        <a:t>, M. E. &amp; Freed, J. E. (2000). Learner-Centered Assessment on College Campuses - Shifting the Focus from Teaching to Learning. Boston: </a:t>
                      </a:r>
                      <a:r>
                        <a:rPr lang="en-US" sz="1600" dirty="0" err="1" smtClean="0"/>
                        <a:t>Allyn</a:t>
                      </a:r>
                      <a:r>
                        <a:rPr lang="en-US" sz="1600" dirty="0" smtClean="0"/>
                        <a:t> and Bacon.</a:t>
                      </a:r>
                    </a:p>
                    <a:p>
                      <a:endParaRPr lang="en-US" dirty="0"/>
                    </a:p>
                  </a:txBody>
                  <a:tcPr/>
                </a:tc>
              </a:tr>
              <a:tr h="677200">
                <a:tc>
                  <a:txBody>
                    <a:bodyPr/>
                    <a:lstStyle/>
                    <a:p>
                      <a:endParaRPr lang="en-US"/>
                    </a:p>
                  </a:txBody>
                  <a:tcPr/>
                </a:tc>
                <a:tc>
                  <a:txBody>
                    <a:bodyPr/>
                    <a:lstStyle/>
                    <a:p>
                      <a:endParaRPr lang="en-US" dirty="0"/>
                    </a:p>
                  </a:txBody>
                  <a:tcPr/>
                </a:tc>
              </a:tr>
            </a:tbl>
          </a:graphicData>
        </a:graphic>
      </p:graphicFrame>
      <p:sp>
        <p:nvSpPr>
          <p:cNvPr id="3" name="Title 2"/>
          <p:cNvSpPr>
            <a:spLocks noGrp="1"/>
          </p:cNvSpPr>
          <p:nvPr>
            <p:ph type="title"/>
          </p:nvPr>
        </p:nvSpPr>
        <p:spPr/>
        <p:txBody>
          <a:bodyPr>
            <a:normAutofit fontScale="90000"/>
          </a:bodyPr>
          <a:lstStyle/>
          <a:p>
            <a:r>
              <a:rPr lang="en-US" dirty="0" smtClean="0"/>
              <a:t>Another Definition of Assessment</a:t>
            </a:r>
            <a:endParaRPr lang="en-US" dirty="0"/>
          </a:p>
        </p:txBody>
      </p:sp>
      <p:pic>
        <p:nvPicPr>
          <p:cNvPr id="5" name="Picture 5" descr="Learner-centered Assessment.jpg                                0021DAE7Danielle's iMac                BC05CA56:"/>
          <p:cNvPicPr>
            <a:picLocks noChangeAspect="1" noChangeArrowheads="1"/>
          </p:cNvPicPr>
          <p:nvPr/>
        </p:nvPicPr>
        <p:blipFill>
          <a:blip r:embed="rId2" cstate="print"/>
          <a:srcRect/>
          <a:stretch>
            <a:fillRect/>
          </a:stretch>
        </p:blipFill>
        <p:spPr bwMode="auto">
          <a:xfrm>
            <a:off x="5334000" y="2819400"/>
            <a:ext cx="2741613" cy="3351213"/>
          </a:xfrm>
          <a:prstGeom prst="rect">
            <a:avLst/>
          </a:prstGeom>
          <a:noFill/>
        </p:spPr>
      </p:pic>
      <p:sp>
        <p:nvSpPr>
          <p:cNvPr id="6" name="Slide Number Placeholder 5"/>
          <p:cNvSpPr>
            <a:spLocks noGrp="1"/>
          </p:cNvSpPr>
          <p:nvPr>
            <p:ph type="sldNum" sz="quarter" idx="12"/>
          </p:nvPr>
        </p:nvSpPr>
        <p:spPr/>
        <p:txBody>
          <a:bodyPr/>
          <a:lstStyle/>
          <a:p>
            <a:pPr>
              <a:defRPr/>
            </a:pPr>
            <a:fld id="{E107738A-2F4C-47EF-BE75-BAD05AD2C2E5}" type="slidenum">
              <a:rPr lang="en-US" smtClean="0"/>
              <a:pPr>
                <a:defRPr/>
              </a:pPr>
              <a:t>11</a:t>
            </a:fld>
            <a:endParaRPr lang="en-US" dirty="0"/>
          </a:p>
        </p:txBody>
      </p:sp>
      <p:pic>
        <p:nvPicPr>
          <p:cNvPr id="7" name="Picture 6" descr="coalogo.jpg"/>
          <p:cNvPicPr>
            <a:picLocks noChangeAspect="1"/>
          </p:cNvPicPr>
          <p:nvPr/>
        </p:nvPicPr>
        <p:blipFill>
          <a:blip r:embed="rId3" cstate="print"/>
          <a:stretch>
            <a:fillRect/>
          </a:stretch>
        </p:blipFill>
        <p:spPr>
          <a:xfrm>
            <a:off x="8077200" y="5867400"/>
            <a:ext cx="787400" cy="8382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4995862"/>
          </a:xfrm>
        </p:spPr>
        <p:txBody>
          <a:bodyPr/>
          <a:lstStyle/>
          <a:p>
            <a:pPr>
              <a:buFontTx/>
              <a:buNone/>
            </a:pPr>
            <a:r>
              <a:rPr lang="en-US" sz="2800" dirty="0" smtClean="0"/>
              <a:t>Three types with different levels of focus:</a:t>
            </a:r>
          </a:p>
          <a:p>
            <a:endParaRPr lang="en-US" sz="2800" dirty="0" smtClean="0"/>
          </a:p>
          <a:p>
            <a:r>
              <a:rPr lang="en-US" sz="2800" dirty="0" smtClean="0"/>
              <a:t>Institutional assessment</a:t>
            </a:r>
          </a:p>
          <a:p>
            <a:endParaRPr lang="en-US" sz="2800" dirty="0" smtClean="0"/>
          </a:p>
          <a:p>
            <a:r>
              <a:rPr lang="en-US" sz="2800" dirty="0" smtClean="0"/>
              <a:t>Curricular and program assessment</a:t>
            </a:r>
          </a:p>
          <a:p>
            <a:endParaRPr lang="en-US" sz="2800" dirty="0" smtClean="0"/>
          </a:p>
          <a:p>
            <a:r>
              <a:rPr lang="en-US" sz="2800" dirty="0" smtClean="0"/>
              <a:t>Course and learner-centered assessments</a:t>
            </a:r>
          </a:p>
          <a:p>
            <a:pPr>
              <a:buNone/>
            </a:pPr>
            <a:endParaRPr lang="en-US" sz="2800" dirty="0" smtClean="0"/>
          </a:p>
          <a:p>
            <a:pPr>
              <a:buFontTx/>
              <a:buNone/>
            </a:pPr>
            <a:r>
              <a:rPr lang="en-US" sz="2800" b="1" dirty="0" smtClean="0"/>
              <a:t>Our focus for this session: Course and student learning support services.</a:t>
            </a:r>
            <a:endParaRPr lang="en-US" sz="2800" dirty="0" smtClean="0"/>
          </a:p>
          <a:p>
            <a:endParaRPr lang="en-US" sz="2400" dirty="0"/>
          </a:p>
        </p:txBody>
      </p:sp>
      <p:sp>
        <p:nvSpPr>
          <p:cNvPr id="3" name="Title 2"/>
          <p:cNvSpPr>
            <a:spLocks noGrp="1"/>
          </p:cNvSpPr>
          <p:nvPr>
            <p:ph type="title"/>
          </p:nvPr>
        </p:nvSpPr>
        <p:spPr/>
        <p:txBody>
          <a:bodyPr/>
          <a:lstStyle/>
          <a:p>
            <a:r>
              <a:rPr lang="en-US" dirty="0" smtClean="0"/>
              <a:t>Assessment Levels</a:t>
            </a:r>
            <a:endParaRPr lang="en-US" dirty="0"/>
          </a:p>
        </p:txBody>
      </p:sp>
      <p:sp>
        <p:nvSpPr>
          <p:cNvPr id="4" name="Slide Number Placeholder 3"/>
          <p:cNvSpPr>
            <a:spLocks noGrp="1"/>
          </p:cNvSpPr>
          <p:nvPr>
            <p:ph type="sldNum" sz="quarter" idx="12"/>
          </p:nvPr>
        </p:nvSpPr>
        <p:spPr/>
        <p:txBody>
          <a:bodyPr/>
          <a:lstStyle/>
          <a:p>
            <a:pPr>
              <a:defRPr/>
            </a:pPr>
            <a:fld id="{E107738A-2F4C-47EF-BE75-BAD05AD2C2E5}" type="slidenum">
              <a:rPr lang="en-US" smtClean="0"/>
              <a:pPr>
                <a:defRPr/>
              </a:pPr>
              <a:t>12</a:t>
            </a:fld>
            <a:endParaRPr lang="en-US" dirty="0"/>
          </a:p>
        </p:txBody>
      </p:sp>
      <p:pic>
        <p:nvPicPr>
          <p:cNvPr id="5" name="Picture 4" descr="coalogo.jpg"/>
          <p:cNvPicPr>
            <a:picLocks noChangeAspect="1"/>
          </p:cNvPicPr>
          <p:nvPr/>
        </p:nvPicPr>
        <p:blipFill>
          <a:blip r:embed="rId2" cstate="print"/>
          <a:stretch>
            <a:fillRect/>
          </a:stretch>
        </p:blipFill>
        <p:spPr>
          <a:xfrm>
            <a:off x="8077200" y="5867400"/>
            <a:ext cx="787400" cy="838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20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20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fade">
                                      <p:cBhvr>
                                        <p:cTn id="27" dur="2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v"/>
            </a:pPr>
            <a:r>
              <a:rPr lang="en-US" sz="2800" dirty="0" smtClean="0"/>
              <a:t>We assess to </a:t>
            </a:r>
            <a:r>
              <a:rPr lang="en-US" sz="2800" b="1" cap="small" dirty="0" smtClean="0"/>
              <a:t>assist</a:t>
            </a:r>
            <a:r>
              <a:rPr lang="en-US" sz="2800" dirty="0" smtClean="0"/>
              <a:t> students in learning more.</a:t>
            </a:r>
          </a:p>
          <a:p>
            <a:pPr>
              <a:buFont typeface="Wingdings" pitchFamily="2" charset="2"/>
              <a:buChar char="v"/>
            </a:pPr>
            <a:endParaRPr lang="en-US" sz="2800" dirty="0" smtClean="0"/>
          </a:p>
          <a:p>
            <a:pPr>
              <a:buFont typeface="Wingdings" pitchFamily="2" charset="2"/>
              <a:buChar char="v"/>
            </a:pPr>
            <a:r>
              <a:rPr lang="en-US" sz="2800" dirty="0" smtClean="0"/>
              <a:t>We asses to decide when students are ready to </a:t>
            </a:r>
            <a:r>
              <a:rPr lang="en-US" sz="2800" b="1" cap="small" dirty="0" smtClean="0"/>
              <a:t>advance.</a:t>
            </a:r>
          </a:p>
          <a:p>
            <a:pPr>
              <a:buFont typeface="Wingdings" pitchFamily="2" charset="2"/>
              <a:buChar char="v"/>
            </a:pPr>
            <a:endParaRPr lang="en-US" sz="2800" dirty="0" smtClean="0"/>
          </a:p>
          <a:p>
            <a:pPr>
              <a:buFont typeface="Wingdings" pitchFamily="2" charset="2"/>
              <a:buChar char="v"/>
            </a:pPr>
            <a:r>
              <a:rPr lang="en-US" sz="2800" dirty="0" smtClean="0"/>
              <a:t>And we assess </a:t>
            </a:r>
            <a:r>
              <a:rPr lang="en-US" sz="2800" b="1" dirty="0" smtClean="0"/>
              <a:t>to </a:t>
            </a:r>
            <a:r>
              <a:rPr lang="en-US" sz="2800" b="1" cap="small" dirty="0" smtClean="0"/>
              <a:t>adjust</a:t>
            </a:r>
            <a:r>
              <a:rPr lang="en-US" sz="2800" dirty="0" smtClean="0"/>
              <a:t> our teaching and services to improve student learning.</a:t>
            </a:r>
          </a:p>
          <a:p>
            <a:pPr>
              <a:buFont typeface="Wingdings" pitchFamily="2" charset="2"/>
              <a:buChar char="v"/>
            </a:pPr>
            <a:endParaRPr lang="en-US" sz="2800" dirty="0" smtClean="0"/>
          </a:p>
          <a:p>
            <a:endParaRPr lang="en-US" sz="2800" dirty="0"/>
          </a:p>
        </p:txBody>
      </p:sp>
      <p:sp>
        <p:nvSpPr>
          <p:cNvPr id="3" name="Title 2"/>
          <p:cNvSpPr>
            <a:spLocks noGrp="1"/>
          </p:cNvSpPr>
          <p:nvPr>
            <p:ph type="title"/>
          </p:nvPr>
        </p:nvSpPr>
        <p:spPr/>
        <p:txBody>
          <a:bodyPr>
            <a:normAutofit fontScale="90000"/>
          </a:bodyPr>
          <a:lstStyle/>
          <a:p>
            <a:r>
              <a:rPr lang="en-US" i="1" cap="small" dirty="0" smtClean="0"/>
              <a:t>Why We Assess </a:t>
            </a:r>
            <a:r>
              <a:rPr lang="en-US" dirty="0" smtClean="0"/>
              <a:t/>
            </a:r>
            <a:br>
              <a:rPr lang="en-US" dirty="0" smtClean="0"/>
            </a:br>
            <a:endParaRPr lang="en-US" dirty="0"/>
          </a:p>
        </p:txBody>
      </p:sp>
      <p:sp>
        <p:nvSpPr>
          <p:cNvPr id="4" name="Slide Number Placeholder 3"/>
          <p:cNvSpPr>
            <a:spLocks noGrp="1"/>
          </p:cNvSpPr>
          <p:nvPr>
            <p:ph type="sldNum" sz="quarter" idx="12"/>
          </p:nvPr>
        </p:nvSpPr>
        <p:spPr/>
        <p:txBody>
          <a:bodyPr/>
          <a:lstStyle/>
          <a:p>
            <a:pPr>
              <a:defRPr/>
            </a:pPr>
            <a:fld id="{E107738A-2F4C-47EF-BE75-BAD05AD2C2E5}" type="slidenum">
              <a:rPr lang="en-US" smtClean="0"/>
              <a:pPr>
                <a:defRPr/>
              </a:pPr>
              <a:t>13</a:t>
            </a:fld>
            <a:endParaRPr lang="en-US" dirty="0"/>
          </a:p>
        </p:txBody>
      </p:sp>
      <p:pic>
        <p:nvPicPr>
          <p:cNvPr id="5" name="Picture 4" descr="coalogo.jpg"/>
          <p:cNvPicPr>
            <a:picLocks noChangeAspect="1"/>
          </p:cNvPicPr>
          <p:nvPr/>
        </p:nvPicPr>
        <p:blipFill>
          <a:blip r:embed="rId2" cstate="print"/>
          <a:stretch>
            <a:fillRect/>
          </a:stretch>
        </p:blipFill>
        <p:spPr>
          <a:xfrm>
            <a:off x="8077200" y="5867400"/>
            <a:ext cx="787400" cy="838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b="1" dirty="0" smtClean="0">
                <a:cs typeface="Times New Roman" pitchFamily="18" charset="0"/>
              </a:rPr>
              <a:t>What assessment evidence will be collected?</a:t>
            </a:r>
          </a:p>
          <a:p>
            <a:endParaRPr lang="en-US" sz="2800" b="1" dirty="0" smtClean="0">
              <a:cs typeface="Times New Roman" pitchFamily="18" charset="0"/>
            </a:endParaRPr>
          </a:p>
          <a:p>
            <a:r>
              <a:rPr lang="en-US" sz="2800" b="1" dirty="0" smtClean="0">
                <a:cs typeface="Times New Roman" pitchFamily="18" charset="0"/>
              </a:rPr>
              <a:t>When and how often will it be done?</a:t>
            </a:r>
          </a:p>
          <a:p>
            <a:endParaRPr lang="en-US" sz="2800" b="1" dirty="0" smtClean="0">
              <a:cs typeface="Times New Roman" pitchFamily="18" charset="0"/>
            </a:endParaRPr>
          </a:p>
          <a:p>
            <a:r>
              <a:rPr lang="en-US" sz="2800" b="1" dirty="0" smtClean="0">
                <a:cs typeface="Times New Roman" pitchFamily="18" charset="0"/>
              </a:rPr>
              <a:t>Who will assess and reflect on the results?</a:t>
            </a:r>
          </a:p>
          <a:p>
            <a:endParaRPr lang="en-US" sz="2800" b="1" dirty="0" smtClean="0">
              <a:cs typeface="Times New Roman" pitchFamily="18" charset="0"/>
            </a:endParaRPr>
          </a:p>
          <a:p>
            <a:r>
              <a:rPr lang="en-US" sz="2800" b="1" dirty="0" smtClean="0">
                <a:cs typeface="Times New Roman" pitchFamily="18" charset="0"/>
              </a:rPr>
              <a:t>How will results, implications, and related changes be documented?</a:t>
            </a:r>
            <a:endParaRPr lang="en-US" sz="2800" b="1" dirty="0">
              <a:cs typeface="Times New Roman" pitchFamily="18" charset="0"/>
            </a:endParaRPr>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sz="4400" dirty="0" smtClean="0">
                <a:latin typeface="Times New Roman" pitchFamily="18" charset="0"/>
                <a:cs typeface="Times New Roman" pitchFamily="18" charset="0"/>
              </a:rPr>
              <a:t>Elements of an Assessment Plan</a:t>
            </a:r>
            <a:br>
              <a:rPr lang="en-US" sz="4400" dirty="0" smtClean="0">
                <a:latin typeface="Times New Roman" pitchFamily="18" charset="0"/>
                <a:cs typeface="Times New Roman" pitchFamily="18" charset="0"/>
              </a:rPr>
            </a:br>
            <a:endParaRPr lang="en-US" sz="4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E107738A-2F4C-47EF-BE75-BAD05AD2C2E5}" type="slidenum">
              <a:rPr lang="en-US" smtClean="0"/>
              <a:pPr>
                <a:defRPr/>
              </a:pPr>
              <a:t>14</a:t>
            </a:fld>
            <a:endParaRPr lang="en-US" dirty="0"/>
          </a:p>
        </p:txBody>
      </p:sp>
      <p:pic>
        <p:nvPicPr>
          <p:cNvPr id="5" name="Picture 4" descr="coalogo.jpg"/>
          <p:cNvPicPr>
            <a:picLocks noChangeAspect="1"/>
          </p:cNvPicPr>
          <p:nvPr/>
        </p:nvPicPr>
        <p:blipFill>
          <a:blip r:embed="rId2" cstate="print"/>
          <a:stretch>
            <a:fillRect/>
          </a:stretch>
        </p:blipFill>
        <p:spPr>
          <a:xfrm>
            <a:off x="8077200" y="5867400"/>
            <a:ext cx="787400" cy="838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20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1219200"/>
          </a:xfrm>
        </p:spPr>
        <p:txBody>
          <a:bodyPr>
            <a:noAutofit/>
          </a:bodyPr>
          <a:lstStyle/>
          <a:p>
            <a:r>
              <a:rPr lang="en-US" sz="2800" i="1" cap="small" dirty="0" smtClean="0"/>
              <a:t>Closing the Assessment Loop:  The Assessment Process from outcomes to quality improvement</a:t>
            </a:r>
            <a:endParaRPr lang="en-US" sz="2800" dirty="0"/>
          </a:p>
        </p:txBody>
      </p:sp>
      <p:pic>
        <p:nvPicPr>
          <p:cNvPr id="4" name="Content Placeholder 3"/>
          <p:cNvPicPr>
            <a:picLocks noGrp="1"/>
          </p:cNvPicPr>
          <p:nvPr>
            <p:ph idx="1"/>
          </p:nvPr>
        </p:nvPicPr>
        <p:blipFill>
          <a:blip r:embed="rId2" cstate="print"/>
          <a:srcRect/>
          <a:stretch>
            <a:fillRect/>
          </a:stretch>
        </p:blipFill>
        <p:spPr bwMode="auto">
          <a:xfrm>
            <a:off x="381000" y="1676400"/>
            <a:ext cx="8001000" cy="4191000"/>
          </a:xfrm>
          <a:prstGeom prst="rect">
            <a:avLst/>
          </a:prstGeom>
          <a:noFill/>
          <a:ln w="9525">
            <a:solidFill>
              <a:srgbClr val="4F81BD"/>
            </a:solidFill>
            <a:miter lim="800000"/>
            <a:headEnd/>
            <a:tailEnd/>
          </a:ln>
        </p:spPr>
      </p:pic>
      <p:sp>
        <p:nvSpPr>
          <p:cNvPr id="5" name="TextBox 4"/>
          <p:cNvSpPr txBox="1"/>
          <p:nvPr/>
        </p:nvSpPr>
        <p:spPr>
          <a:xfrm>
            <a:off x="457200" y="5334000"/>
            <a:ext cx="8001000" cy="1354217"/>
          </a:xfrm>
          <a:prstGeom prst="rect">
            <a:avLst/>
          </a:prstGeom>
          <a:noFill/>
        </p:spPr>
        <p:txBody>
          <a:bodyPr wrap="square" rtlCol="0">
            <a:spAutoFit/>
          </a:bodyPr>
          <a:lstStyle/>
          <a:p>
            <a:r>
              <a:rPr lang="en-US" sz="1400" b="1" dirty="0" smtClean="0">
                <a:latin typeface="+mn-lt"/>
              </a:rPr>
              <a:t>James O. Nichols and Karen W. Nichols: A ROAD MAP FOR IMPROVEMENT OF STUDENT LEARNING AND SUPPORT SERVICES THROUGH ASSESSMENT</a:t>
            </a:r>
          </a:p>
          <a:p>
            <a:r>
              <a:rPr lang="en-US" b="1" dirty="0" smtClean="0"/>
              <a:t/>
            </a:r>
            <a:br>
              <a:rPr lang="en-US" b="1" dirty="0" smtClean="0"/>
            </a:br>
            <a:r>
              <a:rPr lang="en-US" dirty="0" smtClean="0"/>
              <a:t/>
            </a:r>
            <a:br>
              <a:rPr lang="en-US" dirty="0" smtClean="0"/>
            </a:br>
            <a:endParaRPr lang="en-US" dirty="0"/>
          </a:p>
        </p:txBody>
      </p:sp>
      <p:sp>
        <p:nvSpPr>
          <p:cNvPr id="6" name="Slide Number Placeholder 5"/>
          <p:cNvSpPr>
            <a:spLocks noGrp="1"/>
          </p:cNvSpPr>
          <p:nvPr>
            <p:ph type="sldNum" sz="quarter" idx="12"/>
          </p:nvPr>
        </p:nvSpPr>
        <p:spPr/>
        <p:txBody>
          <a:bodyPr/>
          <a:lstStyle/>
          <a:p>
            <a:pPr>
              <a:defRPr/>
            </a:pPr>
            <a:fld id="{E107738A-2F4C-47EF-BE75-BAD05AD2C2E5}" type="slidenum">
              <a:rPr lang="en-US" smtClean="0"/>
              <a:pPr>
                <a:defRPr/>
              </a:pPr>
              <a:t>15</a:t>
            </a:fld>
            <a:endParaRPr lang="en-US" dirty="0"/>
          </a:p>
        </p:txBody>
      </p:sp>
      <p:pic>
        <p:nvPicPr>
          <p:cNvPr id="7" name="Picture 6" descr="coalogo.jpg"/>
          <p:cNvPicPr>
            <a:picLocks noChangeAspect="1"/>
          </p:cNvPicPr>
          <p:nvPr/>
        </p:nvPicPr>
        <p:blipFill>
          <a:blip r:embed="rId3" cstate="print"/>
          <a:stretch>
            <a:fillRect/>
          </a:stretch>
        </p:blipFill>
        <p:spPr>
          <a:xfrm>
            <a:off x="8077200" y="5867400"/>
            <a:ext cx="787400" cy="8382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944562"/>
          </a:xfrm>
        </p:spPr>
        <p:txBody>
          <a:bodyPr/>
          <a:lstStyle/>
          <a:p>
            <a:r>
              <a:rPr lang="en-US" dirty="0" smtClean="0"/>
              <a:t>Learner Centered Assessment</a:t>
            </a:r>
            <a:endParaRPr lang="en-US" dirty="0"/>
          </a:p>
        </p:txBody>
      </p:sp>
      <p:pic>
        <p:nvPicPr>
          <p:cNvPr id="4" name="Content Placeholder 3" descr="Outcomes Assessment Process - Results image"/>
          <p:cNvPicPr>
            <a:picLocks noGrp="1"/>
          </p:cNvPicPr>
          <p:nvPr>
            <p:ph idx="1"/>
          </p:nvPr>
        </p:nvPicPr>
        <p:blipFill>
          <a:blip r:embed="rId2" cstate="print"/>
          <a:srcRect/>
          <a:stretch>
            <a:fillRect/>
          </a:stretch>
        </p:blipFill>
        <p:spPr bwMode="auto">
          <a:xfrm>
            <a:off x="381000" y="1295400"/>
            <a:ext cx="8229600" cy="50292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E107738A-2F4C-47EF-BE75-BAD05AD2C2E5}" type="slidenum">
              <a:rPr lang="en-US" smtClean="0"/>
              <a:pPr>
                <a:defRPr/>
              </a:pPr>
              <a:t>16</a:t>
            </a:fld>
            <a:endParaRPr lang="en-US" dirty="0"/>
          </a:p>
        </p:txBody>
      </p:sp>
      <p:pic>
        <p:nvPicPr>
          <p:cNvPr id="6" name="Picture 5" descr="coalogo.jpg"/>
          <p:cNvPicPr>
            <a:picLocks noChangeAspect="1"/>
          </p:cNvPicPr>
          <p:nvPr/>
        </p:nvPicPr>
        <p:blipFill>
          <a:blip r:embed="rId3" cstate="print"/>
          <a:stretch>
            <a:fillRect/>
          </a:stretch>
        </p:blipFill>
        <p:spPr>
          <a:xfrm>
            <a:off x="8077200" y="5867400"/>
            <a:ext cx="787400" cy="8382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buFont typeface="Wingdings" pitchFamily="2" charset="2"/>
              <a:buChar char="v"/>
            </a:pPr>
            <a:r>
              <a:rPr lang="en-US" sz="2800" dirty="0" smtClean="0"/>
              <a:t>Learning outcomes or learning intentions</a:t>
            </a:r>
          </a:p>
          <a:p>
            <a:pPr lvl="1">
              <a:lnSpc>
                <a:spcPct val="90000"/>
              </a:lnSpc>
              <a:buFont typeface="Wingdings" pitchFamily="2" charset="2"/>
              <a:buChar char="v"/>
            </a:pPr>
            <a:r>
              <a:rPr lang="en-US" sz="2400" dirty="0" smtClean="0"/>
              <a:t>What do we want students to know and be able to do as a result of this learning experience</a:t>
            </a:r>
          </a:p>
          <a:p>
            <a:pPr>
              <a:lnSpc>
                <a:spcPct val="90000"/>
              </a:lnSpc>
              <a:buFont typeface="Wingdings" pitchFamily="2" charset="2"/>
              <a:buChar char="v"/>
            </a:pPr>
            <a:r>
              <a:rPr lang="en-US" sz="2800" dirty="0" smtClean="0"/>
              <a:t>Achievement criteria or success criteria</a:t>
            </a:r>
          </a:p>
          <a:p>
            <a:pPr lvl="1">
              <a:lnSpc>
                <a:spcPct val="90000"/>
              </a:lnSpc>
              <a:buFont typeface="Wingdings" pitchFamily="2" charset="2"/>
              <a:buChar char="v"/>
            </a:pPr>
            <a:r>
              <a:rPr lang="en-US" sz="2400" dirty="0" smtClean="0"/>
              <a:t>What will students need to do in (or out of) class to achieve the learning outcomes/learning intentions, and to what standard?</a:t>
            </a:r>
          </a:p>
          <a:p>
            <a:pPr>
              <a:lnSpc>
                <a:spcPct val="90000"/>
              </a:lnSpc>
              <a:buFont typeface="Wingdings" pitchFamily="2" charset="2"/>
              <a:buChar char="v"/>
            </a:pPr>
            <a:r>
              <a:rPr lang="en-US" sz="2800" dirty="0" smtClean="0"/>
              <a:t>Context or task</a:t>
            </a:r>
          </a:p>
          <a:p>
            <a:pPr lvl="1">
              <a:lnSpc>
                <a:spcPct val="90000"/>
              </a:lnSpc>
              <a:buFont typeface="Wingdings" pitchFamily="2" charset="2"/>
              <a:buChar char="v"/>
            </a:pPr>
            <a:r>
              <a:rPr lang="en-US" sz="2400" dirty="0" smtClean="0"/>
              <a:t>What kind of learning experience will be appropriate to achieve the learning outcomes/learning intentions?</a:t>
            </a:r>
          </a:p>
          <a:p>
            <a:pPr>
              <a:lnSpc>
                <a:spcPct val="90000"/>
              </a:lnSpc>
              <a:buFontTx/>
              <a:buNone/>
            </a:pPr>
            <a:endParaRPr lang="en-US" sz="2400" dirty="0" smtClean="0">
              <a:solidFill>
                <a:srgbClr val="0104D5"/>
              </a:solidFill>
            </a:endParaRPr>
          </a:p>
          <a:p>
            <a:endParaRPr lang="en-US" dirty="0"/>
          </a:p>
        </p:txBody>
      </p:sp>
      <p:sp>
        <p:nvSpPr>
          <p:cNvPr id="3" name="Title 2"/>
          <p:cNvSpPr>
            <a:spLocks noGrp="1"/>
          </p:cNvSpPr>
          <p:nvPr>
            <p:ph type="title"/>
          </p:nvPr>
        </p:nvSpPr>
        <p:spPr/>
        <p:txBody>
          <a:bodyPr/>
          <a:lstStyle/>
          <a:p>
            <a:r>
              <a:rPr lang="en-US" dirty="0" smtClean="0"/>
              <a:t>Assessment Steps</a:t>
            </a:r>
            <a:endParaRPr lang="en-US" dirty="0"/>
          </a:p>
        </p:txBody>
      </p:sp>
      <p:sp>
        <p:nvSpPr>
          <p:cNvPr id="4" name="Slide Number Placeholder 3"/>
          <p:cNvSpPr>
            <a:spLocks noGrp="1"/>
          </p:cNvSpPr>
          <p:nvPr>
            <p:ph type="sldNum" sz="quarter" idx="12"/>
          </p:nvPr>
        </p:nvSpPr>
        <p:spPr/>
        <p:txBody>
          <a:bodyPr/>
          <a:lstStyle/>
          <a:p>
            <a:pPr>
              <a:defRPr/>
            </a:pPr>
            <a:fld id="{E107738A-2F4C-47EF-BE75-BAD05AD2C2E5}" type="slidenum">
              <a:rPr lang="en-US" smtClean="0"/>
              <a:pPr>
                <a:defRPr/>
              </a:pPr>
              <a:t>17</a:t>
            </a:fld>
            <a:endParaRPr lang="en-US" dirty="0"/>
          </a:p>
        </p:txBody>
      </p:sp>
      <p:pic>
        <p:nvPicPr>
          <p:cNvPr id="5" name="Picture 4" descr="coalogo.jpg"/>
          <p:cNvPicPr>
            <a:picLocks noChangeAspect="1"/>
          </p:cNvPicPr>
          <p:nvPr/>
        </p:nvPicPr>
        <p:blipFill>
          <a:blip r:embed="rId2" cstate="print"/>
          <a:stretch>
            <a:fillRect/>
          </a:stretch>
        </p:blipFill>
        <p:spPr>
          <a:xfrm>
            <a:off x="8077200" y="5867400"/>
            <a:ext cx="787400" cy="838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20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000"/>
                                        <p:tgtEl>
                                          <p:spTgt spid="2">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fade">
                                      <p:cBhvr>
                                        <p:cTn id="18" dur="2000"/>
                                        <p:tgtEl>
                                          <p:spTgt spid="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2000"/>
                                        <p:tgtEl>
                                          <p:spTgt spid="2">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fade">
                                      <p:cBhvr>
                                        <p:cTn id="26"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p:txBody>
          <a:bodyPr/>
          <a:lstStyle/>
          <a:p>
            <a:pPr>
              <a:buFont typeface="Wingdings 3" pitchFamily="18" charset="2"/>
              <a:buNone/>
            </a:pPr>
            <a:r>
              <a:rPr lang="en-US" sz="2800" b="1" dirty="0" smtClean="0">
                <a:cs typeface="Times New Roman" pitchFamily="18" charset="0"/>
              </a:rPr>
              <a:t>Direct measures</a:t>
            </a:r>
          </a:p>
          <a:p>
            <a:pPr lvl="1">
              <a:buFont typeface="Wingdings 3" pitchFamily="18" charset="2"/>
              <a:buNone/>
            </a:pPr>
            <a:r>
              <a:rPr lang="en-US" sz="2800" dirty="0" smtClean="0">
                <a:cs typeface="Times New Roman" pitchFamily="18" charset="0"/>
              </a:rPr>
              <a:t>Students demonstrate their learning by doing something, such as responding to a test question or writing an essay.</a:t>
            </a:r>
          </a:p>
          <a:p>
            <a:pPr>
              <a:buFont typeface="Wingdings 3" pitchFamily="18" charset="2"/>
              <a:buNone/>
            </a:pPr>
            <a:endParaRPr lang="en-US" sz="2800" b="1" dirty="0" smtClean="0">
              <a:cs typeface="Times New Roman" pitchFamily="18" charset="0"/>
            </a:endParaRPr>
          </a:p>
          <a:p>
            <a:pPr>
              <a:buFont typeface="Wingdings 3" pitchFamily="18" charset="2"/>
              <a:buNone/>
            </a:pPr>
            <a:r>
              <a:rPr lang="en-US" sz="2800" b="1" dirty="0" smtClean="0">
                <a:cs typeface="Times New Roman" pitchFamily="18" charset="0"/>
              </a:rPr>
              <a:t>Indirect measures</a:t>
            </a:r>
          </a:p>
          <a:p>
            <a:pPr lvl="1">
              <a:buFont typeface="Wingdings 3" pitchFamily="18" charset="2"/>
              <a:buNone/>
            </a:pPr>
            <a:r>
              <a:rPr lang="en-US" sz="2800" dirty="0" smtClean="0">
                <a:cs typeface="Times New Roman" pitchFamily="18" charset="0"/>
              </a:rPr>
              <a:t>Ask for perceptions or opinions about learning from students or other self-assessment or assessment by others.</a:t>
            </a:r>
          </a:p>
        </p:txBody>
      </p:sp>
      <p:sp>
        <p:nvSpPr>
          <p:cNvPr id="2" name="Title 1"/>
          <p:cNvSpPr>
            <a:spLocks noGrp="1"/>
          </p:cNvSpPr>
          <p:nvPr>
            <p:ph type="title"/>
          </p:nvPr>
        </p:nvSpPr>
        <p:spPr/>
        <p:txBody>
          <a:bodyPr>
            <a:normAutofit fontScale="90000"/>
          </a:bodyPr>
          <a:lstStyle/>
          <a:p>
            <a:pPr fontAlgn="auto">
              <a:spcAft>
                <a:spcPts val="0"/>
              </a:spcAft>
              <a:defRPr/>
            </a:pPr>
            <a:r>
              <a:rPr lang="en-US" dirty="0" smtClean="0"/>
              <a:t>Two types of assessment methods</a:t>
            </a:r>
            <a:br>
              <a:rPr lang="en-US" dirty="0" smtClean="0"/>
            </a:br>
            <a:endParaRPr lang="en-US" dirty="0"/>
          </a:p>
        </p:txBody>
      </p:sp>
      <p:sp>
        <p:nvSpPr>
          <p:cNvPr id="4" name="Slide Number Placeholder 3"/>
          <p:cNvSpPr>
            <a:spLocks noGrp="1"/>
          </p:cNvSpPr>
          <p:nvPr>
            <p:ph type="sldNum" sz="quarter" idx="12"/>
          </p:nvPr>
        </p:nvSpPr>
        <p:spPr/>
        <p:txBody>
          <a:bodyPr/>
          <a:lstStyle/>
          <a:p>
            <a:pPr>
              <a:defRPr/>
            </a:pPr>
            <a:fld id="{E107738A-2F4C-47EF-BE75-BAD05AD2C2E5}" type="slidenum">
              <a:rPr lang="en-US" smtClean="0"/>
              <a:pPr>
                <a:defRPr/>
              </a:pPr>
              <a:t>18</a:t>
            </a:fld>
            <a:endParaRPr lang="en-US" dirty="0"/>
          </a:p>
        </p:txBody>
      </p:sp>
      <p:pic>
        <p:nvPicPr>
          <p:cNvPr id="5" name="Picture 4" descr="coalogo.jpg"/>
          <p:cNvPicPr>
            <a:picLocks noChangeAspect="1"/>
          </p:cNvPicPr>
          <p:nvPr/>
        </p:nvPicPr>
        <p:blipFill>
          <a:blip r:embed="rId2" cstate="print"/>
          <a:stretch>
            <a:fillRect/>
          </a:stretch>
        </p:blipFill>
        <p:spPr>
          <a:xfrm>
            <a:off x="8077200" y="5867400"/>
            <a:ext cx="787400" cy="838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animEffect transition="in" filter="fade">
                                      <p:cBhvr>
                                        <p:cTn id="7" dur="2000"/>
                                        <p:tgtEl>
                                          <p:spTgt spid="1843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434">
                                            <p:txEl>
                                              <p:pRg st="1" end="1"/>
                                            </p:txEl>
                                          </p:spTgt>
                                        </p:tgtEl>
                                        <p:attrNameLst>
                                          <p:attrName>style.visibility</p:attrName>
                                        </p:attrNameLst>
                                      </p:cBhvr>
                                      <p:to>
                                        <p:strVal val="visible"/>
                                      </p:to>
                                    </p:set>
                                    <p:animEffect transition="in" filter="fade">
                                      <p:cBhvr>
                                        <p:cTn id="10" dur="2000"/>
                                        <p:tgtEl>
                                          <p:spTgt spid="1843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8434">
                                            <p:txEl>
                                              <p:pRg st="3" end="3"/>
                                            </p:txEl>
                                          </p:spTgt>
                                        </p:tgtEl>
                                        <p:attrNameLst>
                                          <p:attrName>style.visibility</p:attrName>
                                        </p:attrNameLst>
                                      </p:cBhvr>
                                      <p:to>
                                        <p:strVal val="visible"/>
                                      </p:to>
                                    </p:set>
                                    <p:animEffect transition="in" filter="fade">
                                      <p:cBhvr>
                                        <p:cTn id="15" dur="2000"/>
                                        <p:tgtEl>
                                          <p:spTgt spid="18434">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8434">
                                            <p:txEl>
                                              <p:pRg st="4" end="4"/>
                                            </p:txEl>
                                          </p:spTgt>
                                        </p:tgtEl>
                                        <p:attrNameLst>
                                          <p:attrName>style.visibility</p:attrName>
                                        </p:attrNameLst>
                                      </p:cBhvr>
                                      <p:to>
                                        <p:strVal val="visible"/>
                                      </p:to>
                                    </p:set>
                                    <p:animEffect transition="in" filter="fade">
                                      <p:cBhvr>
                                        <p:cTn id="18" dur="2000"/>
                                        <p:tgtEl>
                                          <p:spTgt spid="1843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29768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Direct Methods</a:t>
                      </a:r>
                    </a:p>
                    <a:p>
                      <a:endParaRPr lang="en-US" dirty="0"/>
                    </a:p>
                  </a:txBody>
                  <a:tcPr/>
                </a:tc>
                <a:tc>
                  <a:txBody>
                    <a:bodyPr/>
                    <a:lstStyle/>
                    <a:p>
                      <a:r>
                        <a:rPr lang="en-US" dirty="0" smtClean="0"/>
                        <a:t>Indirect Methods</a:t>
                      </a:r>
                      <a:endParaRPr lang="en-US" dirty="0"/>
                    </a:p>
                  </a:txBody>
                  <a:tcPr/>
                </a:tc>
              </a:tr>
              <a:tr h="370840">
                <a:tc>
                  <a:txBody>
                    <a:bodyPr/>
                    <a:lstStyle/>
                    <a:p>
                      <a:r>
                        <a:rPr lang="en-US" sz="1800" kern="1200" dirty="0" smtClean="0">
                          <a:solidFill>
                            <a:schemeClr val="dk1"/>
                          </a:solidFill>
                          <a:latin typeface="+mn-lt"/>
                          <a:ea typeface="+mn-ea"/>
                          <a:cs typeface="+mn-cs"/>
                        </a:rPr>
                        <a:t>Standardized tests</a:t>
                      </a:r>
                    </a:p>
                    <a:p>
                      <a:r>
                        <a:rPr lang="en-US" sz="1800" kern="1200" dirty="0" smtClean="0">
                          <a:solidFill>
                            <a:schemeClr val="dk1"/>
                          </a:solidFill>
                          <a:latin typeface="+mn-lt"/>
                          <a:ea typeface="+mn-ea"/>
                          <a:cs typeface="+mn-cs"/>
                        </a:rPr>
                        <a:t>Certificate exams</a:t>
                      </a:r>
                    </a:p>
                    <a:p>
                      <a:r>
                        <a:rPr lang="en-US" sz="1800" kern="1200" dirty="0" smtClean="0">
                          <a:solidFill>
                            <a:schemeClr val="dk1"/>
                          </a:solidFill>
                          <a:latin typeface="+mn-lt"/>
                          <a:ea typeface="+mn-ea"/>
                          <a:cs typeface="+mn-cs"/>
                        </a:rPr>
                        <a:t>Locally developed tests/test </a:t>
                      </a:r>
                    </a:p>
                    <a:p>
                      <a:r>
                        <a:rPr lang="en-US" sz="1800" kern="1200" dirty="0" smtClean="0">
                          <a:solidFill>
                            <a:schemeClr val="dk1"/>
                          </a:solidFill>
                          <a:latin typeface="+mn-lt"/>
                          <a:ea typeface="+mn-ea"/>
                          <a:cs typeface="+mn-cs"/>
                        </a:rPr>
                        <a:t>   questions</a:t>
                      </a:r>
                    </a:p>
                    <a:p>
                      <a:r>
                        <a:rPr lang="en-US" sz="1800" kern="1200" dirty="0" smtClean="0">
                          <a:solidFill>
                            <a:schemeClr val="dk1"/>
                          </a:solidFill>
                          <a:latin typeface="+mn-lt"/>
                          <a:ea typeface="+mn-ea"/>
                          <a:cs typeface="+mn-cs"/>
                        </a:rPr>
                        <a:t>Rubrics for evaluating:</a:t>
                      </a:r>
                    </a:p>
                    <a:p>
                      <a:pPr marL="0" indent="346075"/>
                      <a:r>
                        <a:rPr lang="en-US" sz="1800" kern="1200" dirty="0" smtClean="0">
                          <a:solidFill>
                            <a:schemeClr val="dk1"/>
                          </a:solidFill>
                          <a:latin typeface="+mn-lt"/>
                          <a:ea typeface="+mn-ea"/>
                          <a:cs typeface="+mn-cs"/>
                        </a:rPr>
                        <a:t>Essays/Papers</a:t>
                      </a:r>
                    </a:p>
                    <a:p>
                      <a:pPr marL="0" indent="346075"/>
                      <a:r>
                        <a:rPr lang="en-US" sz="1800" kern="1200" dirty="0" err="1" smtClean="0">
                          <a:solidFill>
                            <a:schemeClr val="dk1"/>
                          </a:solidFill>
                          <a:latin typeface="+mn-lt"/>
                          <a:ea typeface="+mn-ea"/>
                          <a:cs typeface="+mn-cs"/>
                        </a:rPr>
                        <a:t>Labwork</a:t>
                      </a:r>
                      <a:r>
                        <a:rPr lang="en-US" sz="1800" kern="1200" dirty="0" smtClean="0">
                          <a:solidFill>
                            <a:schemeClr val="dk1"/>
                          </a:solidFill>
                          <a:latin typeface="+mn-lt"/>
                          <a:ea typeface="+mn-ea"/>
                          <a:cs typeface="+mn-cs"/>
                        </a:rPr>
                        <a:t> </a:t>
                      </a:r>
                      <a:endParaRPr lang="en-US" sz="1800" b="1" kern="1200" dirty="0" smtClean="0">
                        <a:solidFill>
                          <a:schemeClr val="dk1"/>
                        </a:solidFill>
                        <a:latin typeface="+mn-lt"/>
                        <a:ea typeface="+mn-ea"/>
                        <a:cs typeface="+mn-cs"/>
                      </a:endParaRPr>
                    </a:p>
                    <a:p>
                      <a:pPr marL="0" indent="346075"/>
                      <a:r>
                        <a:rPr lang="en-US" sz="1800" kern="1200" dirty="0" smtClean="0">
                          <a:solidFill>
                            <a:schemeClr val="dk1"/>
                          </a:solidFill>
                          <a:latin typeface="+mn-lt"/>
                          <a:ea typeface="+mn-ea"/>
                          <a:cs typeface="+mn-cs"/>
                        </a:rPr>
                        <a:t>Exam questions</a:t>
                      </a:r>
                    </a:p>
                    <a:p>
                      <a:pPr marL="0" indent="346075"/>
                      <a:r>
                        <a:rPr lang="en-US" sz="1800" kern="1200" dirty="0" smtClean="0">
                          <a:solidFill>
                            <a:schemeClr val="dk1"/>
                          </a:solidFill>
                          <a:latin typeface="+mn-lt"/>
                          <a:ea typeface="+mn-ea"/>
                          <a:cs typeface="+mn-cs"/>
                        </a:rPr>
                        <a:t>Capstone projects</a:t>
                      </a:r>
                    </a:p>
                    <a:p>
                      <a:pPr marL="0" indent="346075"/>
                      <a:r>
                        <a:rPr lang="en-US" sz="1800" kern="1200" dirty="0" smtClean="0">
                          <a:solidFill>
                            <a:schemeClr val="dk1"/>
                          </a:solidFill>
                          <a:latin typeface="+mn-lt"/>
                          <a:ea typeface="+mn-ea"/>
                          <a:cs typeface="+mn-cs"/>
                        </a:rPr>
                        <a:t>Exhibits</a:t>
                      </a:r>
                    </a:p>
                    <a:p>
                      <a:pPr marL="0" indent="346075"/>
                      <a:r>
                        <a:rPr lang="en-US" sz="1800" kern="1200" dirty="0" smtClean="0">
                          <a:solidFill>
                            <a:schemeClr val="dk1"/>
                          </a:solidFill>
                          <a:latin typeface="+mn-lt"/>
                          <a:ea typeface="+mn-ea"/>
                          <a:cs typeface="+mn-cs"/>
                        </a:rPr>
                        <a:t>Performances/Presentations</a:t>
                      </a:r>
                    </a:p>
                    <a:p>
                      <a:pPr marL="0" indent="346075"/>
                      <a:r>
                        <a:rPr lang="en-US" sz="1800" kern="1200" dirty="0" smtClean="0">
                          <a:solidFill>
                            <a:schemeClr val="dk1"/>
                          </a:solidFill>
                          <a:latin typeface="+mn-lt"/>
                          <a:ea typeface="+mn-ea"/>
                          <a:cs typeface="+mn-cs"/>
                        </a:rPr>
                        <a:t>Portfolios of student work</a:t>
                      </a:r>
                    </a:p>
                    <a:p>
                      <a:pPr marL="0" indent="346075"/>
                      <a:r>
                        <a:rPr lang="en-US" sz="1800" kern="1200" dirty="0" smtClean="0">
                          <a:solidFill>
                            <a:schemeClr val="dk1"/>
                          </a:solidFill>
                          <a:latin typeface="+mn-lt"/>
                          <a:ea typeface="+mn-ea"/>
                          <a:cs typeface="+mn-cs"/>
                        </a:rPr>
                        <a:t>Comprehensive exams </a:t>
                      </a:r>
                      <a:endParaRPr lang="en-US" dirty="0"/>
                    </a:p>
                  </a:txBody>
                  <a:tcPr/>
                </a:tc>
                <a:tc>
                  <a:txBody>
                    <a:bodyPr/>
                    <a:lstStyle/>
                    <a:p>
                      <a:r>
                        <a:rPr lang="en-US" sz="1800" kern="1200" dirty="0" smtClean="0">
                          <a:solidFill>
                            <a:schemeClr val="dk1"/>
                          </a:solidFill>
                          <a:latin typeface="+mn-lt"/>
                          <a:ea typeface="+mn-ea"/>
                          <a:cs typeface="+mn-cs"/>
                        </a:rPr>
                        <a:t>Surveys</a:t>
                      </a:r>
                    </a:p>
                    <a:p>
                      <a:pPr marL="401638" indent="0"/>
                      <a:r>
                        <a:rPr lang="en-US" sz="1800" kern="1200" dirty="0" smtClean="0">
                          <a:solidFill>
                            <a:schemeClr val="dk1"/>
                          </a:solidFill>
                          <a:latin typeface="+mn-lt"/>
                          <a:ea typeface="+mn-ea"/>
                          <a:cs typeface="+mn-cs"/>
                        </a:rPr>
                        <a:t>Student</a:t>
                      </a:r>
                    </a:p>
                    <a:p>
                      <a:pPr marL="401638" indent="0"/>
                      <a:r>
                        <a:rPr lang="en-US" sz="1800" kern="1200" dirty="0" smtClean="0">
                          <a:solidFill>
                            <a:schemeClr val="dk1"/>
                          </a:solidFill>
                          <a:latin typeface="+mn-lt"/>
                          <a:ea typeface="+mn-ea"/>
                          <a:cs typeface="+mn-cs"/>
                        </a:rPr>
                        <a:t>Alumni</a:t>
                      </a:r>
                    </a:p>
                    <a:p>
                      <a:pPr marL="401638" indent="0"/>
                      <a:r>
                        <a:rPr lang="en-US" sz="1800" kern="1200" dirty="0" smtClean="0">
                          <a:solidFill>
                            <a:schemeClr val="dk1"/>
                          </a:solidFill>
                          <a:latin typeface="+mn-lt"/>
                          <a:ea typeface="+mn-ea"/>
                          <a:cs typeface="+mn-cs"/>
                        </a:rPr>
                        <a:t>Employer</a:t>
                      </a:r>
                    </a:p>
                    <a:p>
                      <a:r>
                        <a:rPr lang="en-US" sz="1800" kern="1200" dirty="0" smtClean="0">
                          <a:solidFill>
                            <a:schemeClr val="dk1"/>
                          </a:solidFill>
                          <a:latin typeface="+mn-lt"/>
                          <a:ea typeface="+mn-ea"/>
                          <a:cs typeface="+mn-cs"/>
                        </a:rPr>
                        <a:t>Exit interviews</a:t>
                      </a:r>
                    </a:p>
                    <a:p>
                      <a:r>
                        <a:rPr lang="en-US" sz="1800" kern="1200" dirty="0" smtClean="0">
                          <a:solidFill>
                            <a:schemeClr val="dk1"/>
                          </a:solidFill>
                          <a:latin typeface="+mn-lt"/>
                          <a:ea typeface="+mn-ea"/>
                          <a:cs typeface="+mn-cs"/>
                        </a:rPr>
                        <a:t>Focus groups</a:t>
                      </a:r>
                    </a:p>
                    <a:p>
                      <a:r>
                        <a:rPr lang="en-US" sz="1800" kern="1200" dirty="0" smtClean="0">
                          <a:solidFill>
                            <a:schemeClr val="dk1"/>
                          </a:solidFill>
                          <a:latin typeface="+mn-lt"/>
                          <a:ea typeface="+mn-ea"/>
                          <a:cs typeface="+mn-cs"/>
                        </a:rPr>
                        <a:t>Job placement rates</a:t>
                      </a:r>
                    </a:p>
                    <a:p>
                      <a:r>
                        <a:rPr lang="en-US" sz="1800" kern="1200" dirty="0" smtClean="0">
                          <a:solidFill>
                            <a:schemeClr val="dk1"/>
                          </a:solidFill>
                          <a:latin typeface="+mn-lt"/>
                          <a:ea typeface="+mn-ea"/>
                          <a:cs typeface="+mn-cs"/>
                        </a:rPr>
                        <a:t>Course evaluations</a:t>
                      </a:r>
                      <a:endParaRPr lang="en-US" dirty="0" smtClean="0"/>
                    </a:p>
                    <a:p>
                      <a:endParaRPr lang="en-US" dirty="0"/>
                    </a:p>
                  </a:txBody>
                  <a:tcPr/>
                </a:tc>
              </a:tr>
            </a:tbl>
          </a:graphicData>
        </a:graphic>
      </p:graphicFrame>
      <p:sp>
        <p:nvSpPr>
          <p:cNvPr id="3" name="Title 2"/>
          <p:cNvSpPr>
            <a:spLocks noGrp="1"/>
          </p:cNvSpPr>
          <p:nvPr>
            <p:ph type="title"/>
          </p:nvPr>
        </p:nvSpPr>
        <p:spPr/>
        <p:txBody>
          <a:bodyPr/>
          <a:lstStyle/>
          <a:p>
            <a:pPr algn="ctr"/>
            <a:r>
              <a:rPr lang="en-US" dirty="0" smtClean="0"/>
              <a:t>Assessment Methods</a:t>
            </a:r>
            <a:endParaRPr lang="en-US" dirty="0"/>
          </a:p>
        </p:txBody>
      </p:sp>
      <p:sp>
        <p:nvSpPr>
          <p:cNvPr id="5" name="Slide Number Placeholder 4"/>
          <p:cNvSpPr>
            <a:spLocks noGrp="1"/>
          </p:cNvSpPr>
          <p:nvPr>
            <p:ph type="sldNum" sz="quarter" idx="12"/>
          </p:nvPr>
        </p:nvSpPr>
        <p:spPr/>
        <p:txBody>
          <a:bodyPr/>
          <a:lstStyle/>
          <a:p>
            <a:pPr>
              <a:defRPr/>
            </a:pPr>
            <a:fld id="{E107738A-2F4C-47EF-BE75-BAD05AD2C2E5}" type="slidenum">
              <a:rPr lang="en-US" smtClean="0"/>
              <a:pPr>
                <a:defRPr/>
              </a:pPr>
              <a:t>19</a:t>
            </a:fld>
            <a:endParaRPr lang="en-US" dirty="0"/>
          </a:p>
        </p:txBody>
      </p:sp>
      <p:pic>
        <p:nvPicPr>
          <p:cNvPr id="6" name="Picture 5" descr="coalogo.jpg"/>
          <p:cNvPicPr>
            <a:picLocks noChangeAspect="1"/>
          </p:cNvPicPr>
          <p:nvPr/>
        </p:nvPicPr>
        <p:blipFill>
          <a:blip r:embed="rId2" cstate="print"/>
          <a:stretch>
            <a:fillRect/>
          </a:stretch>
        </p:blipFill>
        <p:spPr>
          <a:xfrm>
            <a:off x="8077200" y="5867400"/>
            <a:ext cx="787400" cy="8382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56032" fontAlgn="auto">
              <a:spcAft>
                <a:spcPts val="0"/>
              </a:spcAft>
              <a:buFont typeface="Wingdings" pitchFamily="2" charset="2"/>
              <a:buChar char="v"/>
              <a:defRPr/>
            </a:pPr>
            <a:r>
              <a:rPr lang="en-US" sz="2800" b="1" dirty="0" smtClean="0">
                <a:solidFill>
                  <a:schemeClr val="accent4">
                    <a:lumMod val="50000"/>
                  </a:schemeClr>
                </a:solidFill>
                <a:latin typeface="Times New Roman" pitchFamily="18" charset="0"/>
                <a:cs typeface="Times New Roman" pitchFamily="18" charset="0"/>
              </a:rPr>
              <a:t>Review the ACCJC requirements on assessment</a:t>
            </a:r>
          </a:p>
          <a:p>
            <a:pPr marL="365760" indent="-256032" fontAlgn="auto">
              <a:spcAft>
                <a:spcPts val="0"/>
              </a:spcAft>
              <a:buFont typeface="Wingdings" pitchFamily="2" charset="2"/>
              <a:buChar char="v"/>
              <a:defRPr/>
            </a:pPr>
            <a:endParaRPr lang="en-US" sz="2800" b="1" dirty="0" smtClean="0">
              <a:solidFill>
                <a:schemeClr val="accent4">
                  <a:lumMod val="50000"/>
                </a:schemeClr>
              </a:solidFill>
              <a:latin typeface="Times New Roman" pitchFamily="18" charset="0"/>
              <a:cs typeface="Times New Roman" pitchFamily="18" charset="0"/>
            </a:endParaRPr>
          </a:p>
          <a:p>
            <a:pPr marL="365760" indent="-256032" fontAlgn="auto">
              <a:spcAft>
                <a:spcPts val="0"/>
              </a:spcAft>
              <a:buFont typeface="Wingdings" pitchFamily="2" charset="2"/>
              <a:buChar char="v"/>
              <a:defRPr/>
            </a:pPr>
            <a:r>
              <a:rPr lang="en-US" sz="2800" b="1" dirty="0" smtClean="0">
                <a:solidFill>
                  <a:schemeClr val="accent4">
                    <a:lumMod val="50000"/>
                  </a:schemeClr>
                </a:solidFill>
                <a:latin typeface="Times New Roman" pitchFamily="18" charset="0"/>
                <a:cs typeface="Times New Roman" pitchFamily="18" charset="0"/>
              </a:rPr>
              <a:t>Review the SLOs</a:t>
            </a:r>
          </a:p>
          <a:p>
            <a:pPr marL="365760" indent="-256032" fontAlgn="auto">
              <a:spcAft>
                <a:spcPts val="0"/>
              </a:spcAft>
              <a:buFont typeface="Wingdings" pitchFamily="2" charset="2"/>
              <a:buChar char="v"/>
              <a:defRPr/>
            </a:pPr>
            <a:endParaRPr lang="en-US" sz="2800" b="1" dirty="0" smtClean="0">
              <a:solidFill>
                <a:schemeClr val="accent4">
                  <a:lumMod val="50000"/>
                </a:schemeClr>
              </a:solidFill>
              <a:latin typeface="Times New Roman" pitchFamily="18" charset="0"/>
              <a:cs typeface="Times New Roman" pitchFamily="18" charset="0"/>
            </a:endParaRPr>
          </a:p>
          <a:p>
            <a:pPr marL="365760" indent="-256032" fontAlgn="auto">
              <a:spcAft>
                <a:spcPts val="0"/>
              </a:spcAft>
              <a:buFont typeface="Wingdings" pitchFamily="2" charset="2"/>
              <a:buChar char="v"/>
              <a:defRPr/>
            </a:pPr>
            <a:r>
              <a:rPr lang="en-US" sz="2800" b="1" dirty="0" smtClean="0">
                <a:solidFill>
                  <a:schemeClr val="accent4">
                    <a:lumMod val="50000"/>
                  </a:schemeClr>
                </a:solidFill>
                <a:latin typeface="Times New Roman" pitchFamily="18" charset="0"/>
                <a:cs typeface="Times New Roman" pitchFamily="18" charset="0"/>
              </a:rPr>
              <a:t>Identify assessment plans for all courses</a:t>
            </a:r>
          </a:p>
          <a:p>
            <a:pPr marL="365760" indent="-256032" fontAlgn="auto">
              <a:spcAft>
                <a:spcPts val="0"/>
              </a:spcAft>
              <a:buFont typeface="Wingdings" pitchFamily="2" charset="2"/>
              <a:buChar char="v"/>
              <a:defRPr/>
            </a:pPr>
            <a:endParaRPr lang="en-US" sz="2800" b="1" dirty="0" smtClean="0">
              <a:solidFill>
                <a:schemeClr val="accent4">
                  <a:lumMod val="50000"/>
                </a:schemeClr>
              </a:solidFill>
              <a:latin typeface="Times New Roman" pitchFamily="18" charset="0"/>
              <a:cs typeface="Times New Roman" pitchFamily="18" charset="0"/>
            </a:endParaRPr>
          </a:p>
          <a:p>
            <a:pPr marL="365760" indent="-256032" fontAlgn="auto">
              <a:spcAft>
                <a:spcPts val="0"/>
              </a:spcAft>
              <a:buFont typeface="Wingdings" pitchFamily="2" charset="2"/>
              <a:buChar char="v"/>
              <a:defRPr/>
            </a:pPr>
            <a:r>
              <a:rPr lang="en-US" sz="2800" b="1" dirty="0" smtClean="0">
                <a:solidFill>
                  <a:schemeClr val="accent4">
                    <a:lumMod val="50000"/>
                  </a:schemeClr>
                </a:solidFill>
                <a:latin typeface="Times New Roman" pitchFamily="18" charset="0"/>
                <a:cs typeface="Times New Roman" pitchFamily="18" charset="0"/>
              </a:rPr>
              <a:t>Develop an Assessment Calendar</a:t>
            </a:r>
          </a:p>
          <a:p>
            <a:pPr marL="365760" indent="-256032" fontAlgn="auto">
              <a:spcAft>
                <a:spcPts val="0"/>
              </a:spcAft>
              <a:buFont typeface="Wingdings" pitchFamily="2" charset="2"/>
              <a:buChar char="v"/>
              <a:defRPr/>
            </a:pPr>
            <a:endParaRPr lang="en-US" sz="2800" b="1" dirty="0" smtClean="0">
              <a:solidFill>
                <a:schemeClr val="accent4">
                  <a:lumMod val="50000"/>
                </a:schemeClr>
              </a:solidFill>
              <a:latin typeface="Times New Roman" pitchFamily="18" charset="0"/>
              <a:cs typeface="Times New Roman" pitchFamily="18" charset="0"/>
            </a:endParaRPr>
          </a:p>
          <a:p>
            <a:pPr marL="365760" indent="-256032" fontAlgn="auto">
              <a:spcAft>
                <a:spcPts val="0"/>
              </a:spcAft>
              <a:buFont typeface="Wingdings" pitchFamily="2" charset="2"/>
              <a:buChar char="v"/>
              <a:defRPr/>
            </a:pPr>
            <a:r>
              <a:rPr lang="en-US" sz="2800" b="1" dirty="0" smtClean="0">
                <a:solidFill>
                  <a:schemeClr val="accent4">
                    <a:lumMod val="50000"/>
                  </a:schemeClr>
                </a:solidFill>
                <a:latin typeface="Times New Roman" pitchFamily="18" charset="0"/>
                <a:cs typeface="Times New Roman" pitchFamily="18" charset="0"/>
              </a:rPr>
              <a:t>Establish deadlines and delegate responsibilities</a:t>
            </a:r>
          </a:p>
          <a:p>
            <a:pPr marL="365760" indent="-256032" fontAlgn="auto">
              <a:spcAft>
                <a:spcPts val="0"/>
              </a:spcAft>
              <a:buFont typeface="Wingdings 3"/>
              <a:buNone/>
              <a:defRPr/>
            </a:pPr>
            <a:endParaRPr lang="en-US" dirty="0" smtClean="0"/>
          </a:p>
          <a:p>
            <a:pPr marL="365760" indent="-256032" fontAlgn="auto">
              <a:spcAft>
                <a:spcPts val="0"/>
              </a:spcAft>
              <a:buFont typeface="Wingdings 3"/>
              <a:buNone/>
              <a:defRPr/>
            </a:pPr>
            <a:endParaRPr lang="en-US" dirty="0" smtClean="0"/>
          </a:p>
          <a:p>
            <a:pPr marL="365760" indent="-256032" fontAlgn="auto">
              <a:spcAft>
                <a:spcPts val="0"/>
              </a:spcAft>
              <a:buFont typeface="Wingdings 3"/>
              <a:buNone/>
              <a:defRPr/>
            </a:pPr>
            <a:endParaRPr lang="en-US" dirty="0" smtClean="0"/>
          </a:p>
        </p:txBody>
      </p:sp>
      <p:sp>
        <p:nvSpPr>
          <p:cNvPr id="2" name="Title 1"/>
          <p:cNvSpPr>
            <a:spLocks noGrp="1"/>
          </p:cNvSpPr>
          <p:nvPr>
            <p:ph type="title"/>
          </p:nvPr>
        </p:nvSpPr>
        <p:spPr/>
        <p:txBody>
          <a:bodyPr>
            <a:normAutofit fontScale="90000"/>
          </a:bodyPr>
          <a:lstStyle/>
          <a:p>
            <a:pPr fontAlgn="auto">
              <a:spcAft>
                <a:spcPts val="0"/>
              </a:spcAft>
              <a:defRPr/>
            </a:pPr>
            <a:r>
              <a:rPr lang="en-US" dirty="0" smtClean="0"/>
              <a:t>Today’s Presentation and Activities</a:t>
            </a:r>
            <a:endParaRPr lang="en-US" dirty="0"/>
          </a:p>
        </p:txBody>
      </p:sp>
      <p:pic>
        <p:nvPicPr>
          <p:cNvPr id="4" name="Picture 3" descr="coalogo.jpg"/>
          <p:cNvPicPr>
            <a:picLocks noChangeAspect="1"/>
          </p:cNvPicPr>
          <p:nvPr/>
        </p:nvPicPr>
        <p:blipFill>
          <a:blip r:embed="rId3" cstate="print"/>
          <a:stretch>
            <a:fillRect/>
          </a:stretch>
        </p:blipFill>
        <p:spPr>
          <a:xfrm>
            <a:off x="8077200" y="5943600"/>
            <a:ext cx="787400" cy="838200"/>
          </a:xfrm>
          <a:prstGeom prst="rect">
            <a:avLst/>
          </a:prstGeom>
        </p:spPr>
      </p:pic>
      <p:sp>
        <p:nvSpPr>
          <p:cNvPr id="5" name="Slide Number Placeholder 4"/>
          <p:cNvSpPr>
            <a:spLocks noGrp="1"/>
          </p:cNvSpPr>
          <p:nvPr>
            <p:ph type="sldNum" sz="quarter" idx="12"/>
          </p:nvPr>
        </p:nvSpPr>
        <p:spPr/>
        <p:txBody>
          <a:bodyPr/>
          <a:lstStyle/>
          <a:p>
            <a:pPr>
              <a:defRPr/>
            </a:pPr>
            <a:fld id="{E107738A-2F4C-47EF-BE75-BAD05AD2C2E5}" type="slidenum">
              <a:rPr lang="en-US" smtClean="0"/>
              <a:pPr>
                <a:defRPr/>
              </a:pPr>
              <a:t>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7467600" cy="4873625"/>
          </a:xfrm>
        </p:spPr>
        <p:txBody>
          <a:bodyPr>
            <a:normAutofit/>
          </a:bodyPr>
          <a:lstStyle/>
          <a:p>
            <a:pPr marL="365760" indent="-256032" fontAlgn="auto">
              <a:spcAft>
                <a:spcPts val="0"/>
              </a:spcAft>
              <a:buFont typeface="Wingdings" pitchFamily="2" charset="2"/>
              <a:buChar char="v"/>
              <a:defRPr/>
            </a:pPr>
            <a:r>
              <a:rPr lang="en-US" sz="2800" dirty="0" smtClean="0"/>
              <a:t>Focus on what you have been doing so well thus far.</a:t>
            </a:r>
          </a:p>
          <a:p>
            <a:pPr marL="365760" indent="-256032" fontAlgn="auto">
              <a:spcAft>
                <a:spcPts val="0"/>
              </a:spcAft>
              <a:buFont typeface="Wingdings" pitchFamily="2" charset="2"/>
              <a:buChar char="v"/>
              <a:defRPr/>
            </a:pPr>
            <a:endParaRPr lang="en-US" sz="2800" dirty="0" smtClean="0"/>
          </a:p>
          <a:p>
            <a:pPr marL="365760" indent="-256032" fontAlgn="auto">
              <a:spcAft>
                <a:spcPts val="0"/>
              </a:spcAft>
              <a:buFont typeface="Wingdings" pitchFamily="2" charset="2"/>
              <a:buChar char="v"/>
              <a:defRPr/>
            </a:pPr>
            <a:r>
              <a:rPr lang="en-US" sz="2800" dirty="0" smtClean="0"/>
              <a:t>Be aware that the assessment instruments should be valid and reliable interesting and meaningful to faculty and staff.</a:t>
            </a:r>
          </a:p>
          <a:p>
            <a:pPr marL="365760" indent="-256032" fontAlgn="auto">
              <a:spcAft>
                <a:spcPts val="0"/>
              </a:spcAft>
              <a:buFont typeface="Wingdings" pitchFamily="2" charset="2"/>
              <a:buChar char="v"/>
              <a:defRPr/>
            </a:pPr>
            <a:endParaRPr lang="en-US" sz="2800" dirty="0" smtClean="0"/>
          </a:p>
          <a:p>
            <a:pPr marL="365760" indent="-256032" fontAlgn="auto">
              <a:spcAft>
                <a:spcPts val="0"/>
              </a:spcAft>
              <a:buFont typeface="Wingdings" pitchFamily="2" charset="2"/>
              <a:buChar char="v"/>
              <a:defRPr/>
            </a:pPr>
            <a:r>
              <a:rPr lang="en-US" sz="2800" dirty="0" smtClean="0"/>
              <a:t>Include at least one direct method of assessment.</a:t>
            </a:r>
          </a:p>
          <a:p>
            <a:pPr marL="365760" indent="-256032" fontAlgn="auto">
              <a:spcAft>
                <a:spcPts val="0"/>
              </a:spcAft>
              <a:buFont typeface="Wingdings 3"/>
              <a:buChar char=""/>
              <a:defRPr/>
            </a:pPr>
            <a:endParaRPr lang="en-US" dirty="0"/>
          </a:p>
        </p:txBody>
      </p:sp>
      <p:sp>
        <p:nvSpPr>
          <p:cNvPr id="2" name="Title 1"/>
          <p:cNvSpPr>
            <a:spLocks noGrp="1"/>
          </p:cNvSpPr>
          <p:nvPr>
            <p:ph type="title"/>
          </p:nvPr>
        </p:nvSpPr>
        <p:spPr/>
        <p:txBody>
          <a:bodyPr>
            <a:normAutofit fontScale="90000"/>
          </a:bodyPr>
          <a:lstStyle/>
          <a:p>
            <a:pPr fontAlgn="auto">
              <a:spcAft>
                <a:spcPts val="0"/>
              </a:spcAft>
              <a:defRPr/>
            </a:pPr>
            <a:r>
              <a:rPr lang="en-US" dirty="0" smtClean="0"/>
              <a:t>Suggestions</a:t>
            </a:r>
            <a:br>
              <a:rPr lang="en-US" dirty="0" smtClean="0"/>
            </a:br>
            <a:endParaRPr lang="en-US" dirty="0"/>
          </a:p>
        </p:txBody>
      </p:sp>
      <p:sp>
        <p:nvSpPr>
          <p:cNvPr id="4" name="Slide Number Placeholder 3"/>
          <p:cNvSpPr>
            <a:spLocks noGrp="1"/>
          </p:cNvSpPr>
          <p:nvPr>
            <p:ph type="sldNum" sz="quarter" idx="12"/>
          </p:nvPr>
        </p:nvSpPr>
        <p:spPr/>
        <p:txBody>
          <a:bodyPr/>
          <a:lstStyle/>
          <a:p>
            <a:pPr>
              <a:defRPr/>
            </a:pPr>
            <a:fld id="{E107738A-2F4C-47EF-BE75-BAD05AD2C2E5}" type="slidenum">
              <a:rPr lang="en-US" smtClean="0"/>
              <a:pPr>
                <a:defRPr/>
              </a:pPr>
              <a:t>20</a:t>
            </a:fld>
            <a:endParaRPr lang="en-US" dirty="0"/>
          </a:p>
        </p:txBody>
      </p:sp>
      <p:pic>
        <p:nvPicPr>
          <p:cNvPr id="5" name="Picture 4" descr="coalogo.jpg"/>
          <p:cNvPicPr>
            <a:picLocks noChangeAspect="1"/>
          </p:cNvPicPr>
          <p:nvPr/>
        </p:nvPicPr>
        <p:blipFill>
          <a:blip r:embed="rId2" cstate="print"/>
          <a:stretch>
            <a:fillRect/>
          </a:stretch>
        </p:blipFill>
        <p:spPr>
          <a:xfrm>
            <a:off x="8077200" y="5867400"/>
            <a:ext cx="787400" cy="838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65760" indent="-256032" fontAlgn="auto">
              <a:spcAft>
                <a:spcPts val="0"/>
              </a:spcAft>
              <a:buFont typeface="Wingdings" pitchFamily="2" charset="2"/>
              <a:buChar char="v"/>
              <a:defRPr/>
            </a:pPr>
            <a:r>
              <a:rPr lang="en-US" sz="2800" dirty="0" smtClean="0"/>
              <a:t>To improve reliability, use more than one assessment method per outcome.</a:t>
            </a:r>
          </a:p>
          <a:p>
            <a:pPr marL="365760" indent="-256032" fontAlgn="auto">
              <a:spcAft>
                <a:spcPts val="0"/>
              </a:spcAft>
              <a:buFont typeface="Wingdings" pitchFamily="2" charset="2"/>
              <a:buChar char="v"/>
              <a:defRPr/>
            </a:pPr>
            <a:r>
              <a:rPr lang="en-US" sz="2800" dirty="0" smtClean="0"/>
              <a:t>Okay to sample students and to sample students’ work.</a:t>
            </a:r>
          </a:p>
          <a:p>
            <a:pPr marL="365760" indent="-256032" fontAlgn="auto">
              <a:spcAft>
                <a:spcPts val="0"/>
              </a:spcAft>
              <a:buFont typeface="Wingdings" pitchFamily="2" charset="2"/>
              <a:buChar char="v"/>
              <a:defRPr/>
            </a:pPr>
            <a:r>
              <a:rPr lang="en-US" sz="2800" dirty="0" smtClean="0"/>
              <a:t>As needed, develop your own scoring rubrics for qualitative data student essays and reports, team projects, oral presentations</a:t>
            </a:r>
          </a:p>
          <a:p>
            <a:endParaRPr lang="en-US" sz="2800" dirty="0"/>
          </a:p>
        </p:txBody>
      </p:sp>
      <p:sp>
        <p:nvSpPr>
          <p:cNvPr id="3" name="Title 2"/>
          <p:cNvSpPr>
            <a:spLocks noGrp="1"/>
          </p:cNvSpPr>
          <p:nvPr>
            <p:ph type="title"/>
          </p:nvPr>
        </p:nvSpPr>
        <p:spPr/>
        <p:txBody>
          <a:bodyPr/>
          <a:lstStyle/>
          <a:p>
            <a:r>
              <a:rPr lang="en-US" dirty="0" smtClean="0"/>
              <a:t>Suggestions</a:t>
            </a:r>
            <a:endParaRPr lang="en-US" dirty="0"/>
          </a:p>
        </p:txBody>
      </p:sp>
      <p:sp>
        <p:nvSpPr>
          <p:cNvPr id="4" name="Slide Number Placeholder 3"/>
          <p:cNvSpPr>
            <a:spLocks noGrp="1"/>
          </p:cNvSpPr>
          <p:nvPr>
            <p:ph type="sldNum" sz="quarter" idx="12"/>
          </p:nvPr>
        </p:nvSpPr>
        <p:spPr/>
        <p:txBody>
          <a:bodyPr/>
          <a:lstStyle/>
          <a:p>
            <a:pPr>
              <a:defRPr/>
            </a:pPr>
            <a:fld id="{E107738A-2F4C-47EF-BE75-BAD05AD2C2E5}" type="slidenum">
              <a:rPr lang="en-US" smtClean="0"/>
              <a:pPr>
                <a:defRPr/>
              </a:pPr>
              <a:t>21</a:t>
            </a:fld>
            <a:endParaRPr lang="en-US" dirty="0"/>
          </a:p>
        </p:txBody>
      </p:sp>
      <p:pic>
        <p:nvPicPr>
          <p:cNvPr id="5" name="Picture 4" descr="coalogo.jpg"/>
          <p:cNvPicPr>
            <a:picLocks noChangeAspect="1"/>
          </p:cNvPicPr>
          <p:nvPr/>
        </p:nvPicPr>
        <p:blipFill>
          <a:blip r:embed="rId2" cstate="print"/>
          <a:stretch>
            <a:fillRect/>
          </a:stretch>
        </p:blipFill>
        <p:spPr>
          <a:xfrm>
            <a:off x="8077200" y="5867400"/>
            <a:ext cx="787400" cy="838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457200" y="1295400"/>
            <a:ext cx="8229600" cy="4711700"/>
          </a:xfrm>
        </p:spPr>
        <p:txBody>
          <a:bodyPr/>
          <a:lstStyle/>
          <a:p>
            <a:pPr>
              <a:buNone/>
            </a:pPr>
            <a:r>
              <a:rPr lang="en-US" dirty="0" smtClean="0"/>
              <a:t>	</a:t>
            </a:r>
            <a:endParaRPr lang="en-US" sz="2800" dirty="0" smtClean="0"/>
          </a:p>
          <a:p>
            <a:pPr>
              <a:buFont typeface="Wingdings" pitchFamily="2" charset="2"/>
              <a:buChar char="v"/>
            </a:pPr>
            <a:r>
              <a:rPr lang="en-US" sz="2800" dirty="0" smtClean="0"/>
              <a:t>When and where will the assessment take place? </a:t>
            </a:r>
          </a:p>
          <a:p>
            <a:pPr>
              <a:buFont typeface="Wingdings" pitchFamily="2" charset="2"/>
              <a:buChar char="v"/>
            </a:pPr>
            <a:r>
              <a:rPr lang="en-US" sz="2800" dirty="0" smtClean="0"/>
              <a:t>Will you need to develop a scoring rubric?\</a:t>
            </a:r>
          </a:p>
          <a:p>
            <a:pPr>
              <a:buFont typeface="Wingdings" pitchFamily="2" charset="2"/>
              <a:buChar char="v"/>
            </a:pPr>
            <a:r>
              <a:rPr lang="en-US" sz="2800" dirty="0" smtClean="0"/>
              <a:t>Will you use any sampling (of students, of student work)?</a:t>
            </a:r>
          </a:p>
          <a:p>
            <a:pPr>
              <a:buFont typeface="Wingdings" pitchFamily="2" charset="2"/>
              <a:buChar char="v"/>
            </a:pPr>
            <a:r>
              <a:rPr lang="en-US" sz="2800" dirty="0" smtClean="0"/>
              <a:t>How will you motivate your students to do their best work on this assessment?</a:t>
            </a:r>
          </a:p>
        </p:txBody>
      </p:sp>
      <p:sp>
        <p:nvSpPr>
          <p:cNvPr id="2" name="Title 1"/>
          <p:cNvSpPr>
            <a:spLocks noGrp="1"/>
          </p:cNvSpPr>
          <p:nvPr>
            <p:ph type="title"/>
          </p:nvPr>
        </p:nvSpPr>
        <p:spPr/>
        <p:txBody>
          <a:bodyPr>
            <a:normAutofit fontScale="90000"/>
          </a:bodyPr>
          <a:lstStyle/>
          <a:p>
            <a:pPr fontAlgn="auto">
              <a:spcAft>
                <a:spcPts val="0"/>
              </a:spcAft>
              <a:defRPr/>
            </a:pPr>
            <a:r>
              <a:rPr lang="en-US" dirty="0" smtClean="0"/>
              <a:t>Take a few minutes...</a:t>
            </a:r>
            <a:br>
              <a:rPr lang="en-US" dirty="0" smtClean="0"/>
            </a:br>
            <a:endParaRPr lang="en-US" dirty="0"/>
          </a:p>
        </p:txBody>
      </p:sp>
      <p:sp>
        <p:nvSpPr>
          <p:cNvPr id="4" name="Slide Number Placeholder 3"/>
          <p:cNvSpPr>
            <a:spLocks noGrp="1"/>
          </p:cNvSpPr>
          <p:nvPr>
            <p:ph type="sldNum" sz="quarter" idx="12"/>
          </p:nvPr>
        </p:nvSpPr>
        <p:spPr/>
        <p:txBody>
          <a:bodyPr/>
          <a:lstStyle/>
          <a:p>
            <a:pPr>
              <a:defRPr/>
            </a:pPr>
            <a:fld id="{E107738A-2F4C-47EF-BE75-BAD05AD2C2E5}" type="slidenum">
              <a:rPr lang="en-US" smtClean="0"/>
              <a:pPr>
                <a:defRPr/>
              </a:pPr>
              <a:t>22</a:t>
            </a:fld>
            <a:endParaRPr lang="en-US" dirty="0"/>
          </a:p>
        </p:txBody>
      </p:sp>
      <p:pic>
        <p:nvPicPr>
          <p:cNvPr id="5" name="Picture 4" descr="coalogo.jpg"/>
          <p:cNvPicPr>
            <a:picLocks noChangeAspect="1"/>
          </p:cNvPicPr>
          <p:nvPr/>
        </p:nvPicPr>
        <p:blipFill>
          <a:blip r:embed="rId2" cstate="print"/>
          <a:stretch>
            <a:fillRect/>
          </a:stretch>
        </p:blipFill>
        <p:spPr>
          <a:xfrm>
            <a:off x="8077200" y="5867400"/>
            <a:ext cx="787400" cy="838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animEffect transition="in" filter="fade">
                                      <p:cBhvr>
                                        <p:cTn id="7" dur="2000"/>
                                        <p:tgtEl>
                                          <p:spTgt spid="2048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482">
                                            <p:txEl>
                                              <p:pRg st="1" end="1"/>
                                            </p:txEl>
                                          </p:spTgt>
                                        </p:tgtEl>
                                        <p:attrNameLst>
                                          <p:attrName>style.visibility</p:attrName>
                                        </p:attrNameLst>
                                      </p:cBhvr>
                                      <p:to>
                                        <p:strVal val="visible"/>
                                      </p:to>
                                    </p:set>
                                    <p:animEffect transition="in" filter="fade">
                                      <p:cBhvr>
                                        <p:cTn id="12" dur="2000"/>
                                        <p:tgtEl>
                                          <p:spTgt spid="2048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482">
                                            <p:txEl>
                                              <p:pRg st="2" end="2"/>
                                            </p:txEl>
                                          </p:spTgt>
                                        </p:tgtEl>
                                        <p:attrNameLst>
                                          <p:attrName>style.visibility</p:attrName>
                                        </p:attrNameLst>
                                      </p:cBhvr>
                                      <p:to>
                                        <p:strVal val="visible"/>
                                      </p:to>
                                    </p:set>
                                    <p:animEffect transition="in" filter="fade">
                                      <p:cBhvr>
                                        <p:cTn id="17" dur="2000"/>
                                        <p:tgtEl>
                                          <p:spTgt spid="2048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482">
                                            <p:txEl>
                                              <p:pRg st="3" end="3"/>
                                            </p:txEl>
                                          </p:spTgt>
                                        </p:tgtEl>
                                        <p:attrNameLst>
                                          <p:attrName>style.visibility</p:attrName>
                                        </p:attrNameLst>
                                      </p:cBhvr>
                                      <p:to>
                                        <p:strVal val="visible"/>
                                      </p:to>
                                    </p:set>
                                    <p:animEffect transition="in" filter="fade">
                                      <p:cBhvr>
                                        <p:cTn id="22" dur="2000"/>
                                        <p:tgtEl>
                                          <p:spTgt spid="2048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482">
                                            <p:txEl>
                                              <p:pRg st="4" end="4"/>
                                            </p:txEl>
                                          </p:spTgt>
                                        </p:tgtEl>
                                        <p:attrNameLst>
                                          <p:attrName>style.visibility</p:attrName>
                                        </p:attrNameLst>
                                      </p:cBhvr>
                                      <p:to>
                                        <p:strVal val="visible"/>
                                      </p:to>
                                    </p:set>
                                    <p:animEffect transition="in" filter="fade">
                                      <p:cBhvr>
                                        <p:cTn id="27" dur="2000"/>
                                        <p:tgtEl>
                                          <p:spTgt spid="2048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p:txBody>
          <a:bodyPr/>
          <a:lstStyle/>
          <a:p>
            <a:pPr>
              <a:buFont typeface="Wingdings" pitchFamily="2" charset="2"/>
              <a:buChar char="v"/>
            </a:pPr>
            <a:r>
              <a:rPr lang="en-US" dirty="0" smtClean="0"/>
              <a:t>What is your plan for sharing the results with</a:t>
            </a:r>
          </a:p>
          <a:p>
            <a:pPr>
              <a:buNone/>
            </a:pPr>
            <a:r>
              <a:rPr lang="en-US" dirty="0" smtClean="0"/>
              <a:t>	faculty?</a:t>
            </a:r>
          </a:p>
          <a:p>
            <a:pPr>
              <a:buFont typeface="Wingdings" pitchFamily="2" charset="2"/>
              <a:buChar char="v"/>
            </a:pPr>
            <a:r>
              <a:rPr lang="en-US" dirty="0" smtClean="0"/>
              <a:t>When will results be shared, and with whom?</a:t>
            </a:r>
          </a:p>
          <a:p>
            <a:pPr>
              <a:buFont typeface="Wingdings" pitchFamily="2" charset="2"/>
              <a:buChar char="v"/>
            </a:pPr>
            <a:r>
              <a:rPr lang="en-US" dirty="0" smtClean="0"/>
              <a:t>Consider semester meetings </a:t>
            </a:r>
          </a:p>
          <a:p>
            <a:pPr>
              <a:buFont typeface="Wingdings" pitchFamily="2" charset="2"/>
              <a:buChar char="v"/>
            </a:pPr>
            <a:r>
              <a:rPr lang="en-US" dirty="0" smtClean="0"/>
              <a:t>Include time to reflect on the results.</a:t>
            </a:r>
          </a:p>
          <a:p>
            <a:pPr>
              <a:buFont typeface="Wingdings" pitchFamily="2" charset="2"/>
              <a:buChar char="v"/>
            </a:pPr>
            <a:r>
              <a:rPr lang="en-US" dirty="0" smtClean="0"/>
              <a:t>Keep track of recommendations for improvements and how they were implemented.</a:t>
            </a:r>
          </a:p>
          <a:p>
            <a:pPr>
              <a:buFont typeface="Wingdings" pitchFamily="2" charset="2"/>
              <a:buChar char="v"/>
            </a:pPr>
            <a:r>
              <a:rPr lang="en-US" dirty="0" smtClean="0"/>
              <a:t>Report the aggregated findings in </a:t>
            </a:r>
            <a:r>
              <a:rPr lang="en-US" dirty="0" err="1" smtClean="0"/>
              <a:t>TaskStream</a:t>
            </a:r>
            <a:r>
              <a:rPr lang="en-US" dirty="0" smtClean="0"/>
              <a:t> by the end of the semester.</a:t>
            </a:r>
          </a:p>
          <a:p>
            <a:pPr>
              <a:buFont typeface="Wingdings" pitchFamily="2" charset="2"/>
              <a:buChar char="v"/>
            </a:pPr>
            <a:endParaRPr lang="en-US" dirty="0" smtClean="0"/>
          </a:p>
        </p:txBody>
      </p:sp>
      <p:sp>
        <p:nvSpPr>
          <p:cNvPr id="2" name="Title 1"/>
          <p:cNvSpPr>
            <a:spLocks noGrp="1"/>
          </p:cNvSpPr>
          <p:nvPr>
            <p:ph type="title"/>
          </p:nvPr>
        </p:nvSpPr>
        <p:spPr/>
        <p:txBody>
          <a:bodyPr/>
          <a:lstStyle/>
          <a:p>
            <a:pPr fontAlgn="auto">
              <a:spcAft>
                <a:spcPts val="0"/>
              </a:spcAft>
              <a:defRPr/>
            </a:pPr>
            <a:r>
              <a:rPr lang="en-US" dirty="0" smtClean="0"/>
              <a:t>Take a few minutes</a:t>
            </a:r>
            <a:endParaRPr lang="en-US" dirty="0"/>
          </a:p>
        </p:txBody>
      </p:sp>
      <p:sp>
        <p:nvSpPr>
          <p:cNvPr id="4" name="Slide Number Placeholder 3"/>
          <p:cNvSpPr>
            <a:spLocks noGrp="1"/>
          </p:cNvSpPr>
          <p:nvPr>
            <p:ph type="sldNum" sz="quarter" idx="12"/>
          </p:nvPr>
        </p:nvSpPr>
        <p:spPr/>
        <p:txBody>
          <a:bodyPr/>
          <a:lstStyle/>
          <a:p>
            <a:pPr>
              <a:defRPr/>
            </a:pPr>
            <a:fld id="{E107738A-2F4C-47EF-BE75-BAD05AD2C2E5}" type="slidenum">
              <a:rPr lang="en-US" smtClean="0"/>
              <a:pPr>
                <a:defRPr/>
              </a:pPr>
              <a:t>23</a:t>
            </a:fld>
            <a:endParaRPr lang="en-US" dirty="0"/>
          </a:p>
        </p:txBody>
      </p:sp>
      <p:pic>
        <p:nvPicPr>
          <p:cNvPr id="5" name="Picture 4" descr="coalogo.jpg"/>
          <p:cNvPicPr>
            <a:picLocks noChangeAspect="1"/>
          </p:cNvPicPr>
          <p:nvPr/>
        </p:nvPicPr>
        <p:blipFill>
          <a:blip r:embed="rId2" cstate="print"/>
          <a:stretch>
            <a:fillRect/>
          </a:stretch>
        </p:blipFill>
        <p:spPr>
          <a:xfrm>
            <a:off x="8077200" y="5867400"/>
            <a:ext cx="787400" cy="838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Effect transition="in" filter="fade">
                                      <p:cBhvr>
                                        <p:cTn id="7" dur="2000"/>
                                        <p:tgtEl>
                                          <p:spTgt spid="2150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506">
                                            <p:txEl>
                                              <p:pRg st="1" end="1"/>
                                            </p:txEl>
                                          </p:spTgt>
                                        </p:tgtEl>
                                        <p:attrNameLst>
                                          <p:attrName>style.visibility</p:attrName>
                                        </p:attrNameLst>
                                      </p:cBhvr>
                                      <p:to>
                                        <p:strVal val="visible"/>
                                      </p:to>
                                    </p:set>
                                    <p:animEffect transition="in" filter="fade">
                                      <p:cBhvr>
                                        <p:cTn id="12" dur="2000"/>
                                        <p:tgtEl>
                                          <p:spTgt spid="2150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506">
                                            <p:txEl>
                                              <p:pRg st="2" end="2"/>
                                            </p:txEl>
                                          </p:spTgt>
                                        </p:tgtEl>
                                        <p:attrNameLst>
                                          <p:attrName>style.visibility</p:attrName>
                                        </p:attrNameLst>
                                      </p:cBhvr>
                                      <p:to>
                                        <p:strVal val="visible"/>
                                      </p:to>
                                    </p:set>
                                    <p:animEffect transition="in" filter="fade">
                                      <p:cBhvr>
                                        <p:cTn id="17" dur="2000"/>
                                        <p:tgtEl>
                                          <p:spTgt spid="2150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506">
                                            <p:txEl>
                                              <p:pRg st="3" end="3"/>
                                            </p:txEl>
                                          </p:spTgt>
                                        </p:tgtEl>
                                        <p:attrNameLst>
                                          <p:attrName>style.visibility</p:attrName>
                                        </p:attrNameLst>
                                      </p:cBhvr>
                                      <p:to>
                                        <p:strVal val="visible"/>
                                      </p:to>
                                    </p:set>
                                    <p:animEffect transition="in" filter="fade">
                                      <p:cBhvr>
                                        <p:cTn id="22" dur="2000"/>
                                        <p:tgtEl>
                                          <p:spTgt spid="2150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506">
                                            <p:txEl>
                                              <p:pRg st="4" end="4"/>
                                            </p:txEl>
                                          </p:spTgt>
                                        </p:tgtEl>
                                        <p:attrNameLst>
                                          <p:attrName>style.visibility</p:attrName>
                                        </p:attrNameLst>
                                      </p:cBhvr>
                                      <p:to>
                                        <p:strVal val="visible"/>
                                      </p:to>
                                    </p:set>
                                    <p:animEffect transition="in" filter="fade">
                                      <p:cBhvr>
                                        <p:cTn id="27" dur="2000"/>
                                        <p:tgtEl>
                                          <p:spTgt spid="2150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1506">
                                            <p:txEl>
                                              <p:pRg st="5" end="5"/>
                                            </p:txEl>
                                          </p:spTgt>
                                        </p:tgtEl>
                                        <p:attrNameLst>
                                          <p:attrName>style.visibility</p:attrName>
                                        </p:attrNameLst>
                                      </p:cBhvr>
                                      <p:to>
                                        <p:strVal val="visible"/>
                                      </p:to>
                                    </p:set>
                                    <p:animEffect transition="in" filter="fade">
                                      <p:cBhvr>
                                        <p:cTn id="32" dur="2000"/>
                                        <p:tgtEl>
                                          <p:spTgt spid="2150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1506">
                                            <p:txEl>
                                              <p:pRg st="6" end="6"/>
                                            </p:txEl>
                                          </p:spTgt>
                                        </p:tgtEl>
                                        <p:attrNameLst>
                                          <p:attrName>style.visibility</p:attrName>
                                        </p:attrNameLst>
                                      </p:cBhvr>
                                      <p:to>
                                        <p:strVal val="visible"/>
                                      </p:to>
                                    </p:set>
                                    <p:animEffect transition="in" filter="fade">
                                      <p:cBhvr>
                                        <p:cTn id="37" dur="2000"/>
                                        <p:tgtEl>
                                          <p:spTgt spid="2150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457200" y="1219200"/>
            <a:ext cx="7467600" cy="5562600"/>
          </a:xfrm>
        </p:spPr>
        <p:txBody>
          <a:bodyPr/>
          <a:lstStyle/>
          <a:p>
            <a:pPr>
              <a:buFont typeface="Wingdings" pitchFamily="2" charset="2"/>
              <a:buChar char="v"/>
            </a:pPr>
            <a:r>
              <a:rPr lang="en-US" sz="2000" dirty="0" smtClean="0"/>
              <a:t>The primary purpose of identifying and assessing learning outcomes at the program level is for program improvement.</a:t>
            </a:r>
          </a:p>
          <a:p>
            <a:pPr>
              <a:buFont typeface="Wingdings" pitchFamily="2" charset="2"/>
              <a:buChar char="v"/>
            </a:pPr>
            <a:r>
              <a:rPr lang="en-US" sz="2000" dirty="0" smtClean="0"/>
              <a:t>Assessment at the program level is based on aggregated student performance data; it is not intended to give feedback to individual students.</a:t>
            </a:r>
          </a:p>
          <a:p>
            <a:pPr>
              <a:buFont typeface="Wingdings" pitchFamily="2" charset="2"/>
              <a:buChar char="v"/>
            </a:pPr>
            <a:r>
              <a:rPr lang="en-US" sz="2000" dirty="0" smtClean="0"/>
              <a:t>Assessment is a faculty and classified professionals-owned and managed process.</a:t>
            </a:r>
          </a:p>
          <a:p>
            <a:pPr>
              <a:buFont typeface="Wingdings" pitchFamily="2" charset="2"/>
              <a:buChar char="v"/>
            </a:pPr>
            <a:r>
              <a:rPr lang="en-US" sz="2000" dirty="0" smtClean="0"/>
              <a:t>Purpose is to provide feedback to us about how well they are meeting their program goals; not an administrative tool for making decisions regarding program cuts.</a:t>
            </a:r>
          </a:p>
          <a:p>
            <a:pPr>
              <a:buFont typeface="Wingdings" pitchFamily="2" charset="2"/>
              <a:buChar char="v"/>
            </a:pPr>
            <a:r>
              <a:rPr lang="en-US" sz="2000" dirty="0" smtClean="0"/>
              <a:t>Documenting how we used assessment results to make program improvements is as important to ACCJC as the actual results of the assessment.</a:t>
            </a:r>
          </a:p>
        </p:txBody>
      </p:sp>
      <p:sp>
        <p:nvSpPr>
          <p:cNvPr id="2" name="Title 1"/>
          <p:cNvSpPr>
            <a:spLocks noGrp="1"/>
          </p:cNvSpPr>
          <p:nvPr>
            <p:ph type="title"/>
          </p:nvPr>
        </p:nvSpPr>
        <p:spPr/>
        <p:txBody>
          <a:bodyPr>
            <a:normAutofit fontScale="90000"/>
          </a:bodyPr>
          <a:lstStyle/>
          <a:p>
            <a:pPr fontAlgn="auto">
              <a:spcAft>
                <a:spcPts val="0"/>
              </a:spcAft>
              <a:defRPr/>
            </a:pPr>
            <a:r>
              <a:rPr lang="en-US" dirty="0" smtClean="0"/>
              <a:t>Program Review</a:t>
            </a:r>
            <a:br>
              <a:rPr lang="en-US" dirty="0" smtClean="0"/>
            </a:br>
            <a:endParaRPr lang="en-US" dirty="0"/>
          </a:p>
        </p:txBody>
      </p:sp>
      <p:sp>
        <p:nvSpPr>
          <p:cNvPr id="4" name="Slide Number Placeholder 3"/>
          <p:cNvSpPr>
            <a:spLocks noGrp="1"/>
          </p:cNvSpPr>
          <p:nvPr>
            <p:ph type="sldNum" sz="quarter" idx="12"/>
          </p:nvPr>
        </p:nvSpPr>
        <p:spPr/>
        <p:txBody>
          <a:bodyPr/>
          <a:lstStyle/>
          <a:p>
            <a:pPr>
              <a:defRPr/>
            </a:pPr>
            <a:fld id="{E107738A-2F4C-47EF-BE75-BAD05AD2C2E5}" type="slidenum">
              <a:rPr lang="en-US" smtClean="0"/>
              <a:pPr>
                <a:defRPr/>
              </a:pPr>
              <a:t>24</a:t>
            </a:fld>
            <a:endParaRPr lang="en-US" dirty="0"/>
          </a:p>
        </p:txBody>
      </p:sp>
      <p:pic>
        <p:nvPicPr>
          <p:cNvPr id="5" name="Picture 4" descr="coalogo.jpg"/>
          <p:cNvPicPr>
            <a:picLocks noChangeAspect="1"/>
          </p:cNvPicPr>
          <p:nvPr/>
        </p:nvPicPr>
        <p:blipFill>
          <a:blip r:embed="rId2" cstate="print"/>
          <a:stretch>
            <a:fillRect/>
          </a:stretch>
        </p:blipFill>
        <p:spPr>
          <a:xfrm>
            <a:off x="8077200" y="5867400"/>
            <a:ext cx="787400" cy="838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Effect transition="in" filter="fade">
                                      <p:cBhvr>
                                        <p:cTn id="7" dur="2000"/>
                                        <p:tgtEl>
                                          <p:spTgt spid="225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530">
                                            <p:txEl>
                                              <p:pRg st="1" end="1"/>
                                            </p:txEl>
                                          </p:spTgt>
                                        </p:tgtEl>
                                        <p:attrNameLst>
                                          <p:attrName>style.visibility</p:attrName>
                                        </p:attrNameLst>
                                      </p:cBhvr>
                                      <p:to>
                                        <p:strVal val="visible"/>
                                      </p:to>
                                    </p:set>
                                    <p:animEffect transition="in" filter="fade">
                                      <p:cBhvr>
                                        <p:cTn id="12" dur="2000"/>
                                        <p:tgtEl>
                                          <p:spTgt spid="2253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530">
                                            <p:txEl>
                                              <p:pRg st="2" end="2"/>
                                            </p:txEl>
                                          </p:spTgt>
                                        </p:tgtEl>
                                        <p:attrNameLst>
                                          <p:attrName>style.visibility</p:attrName>
                                        </p:attrNameLst>
                                      </p:cBhvr>
                                      <p:to>
                                        <p:strVal val="visible"/>
                                      </p:to>
                                    </p:set>
                                    <p:animEffect transition="in" filter="fade">
                                      <p:cBhvr>
                                        <p:cTn id="17" dur="2000"/>
                                        <p:tgtEl>
                                          <p:spTgt spid="2253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530">
                                            <p:txEl>
                                              <p:pRg st="3" end="3"/>
                                            </p:txEl>
                                          </p:spTgt>
                                        </p:tgtEl>
                                        <p:attrNameLst>
                                          <p:attrName>style.visibility</p:attrName>
                                        </p:attrNameLst>
                                      </p:cBhvr>
                                      <p:to>
                                        <p:strVal val="visible"/>
                                      </p:to>
                                    </p:set>
                                    <p:animEffect transition="in" filter="fade">
                                      <p:cBhvr>
                                        <p:cTn id="22" dur="2000"/>
                                        <p:tgtEl>
                                          <p:spTgt spid="2253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2530">
                                            <p:txEl>
                                              <p:pRg st="4" end="4"/>
                                            </p:txEl>
                                          </p:spTgt>
                                        </p:tgtEl>
                                        <p:attrNameLst>
                                          <p:attrName>style.visibility</p:attrName>
                                        </p:attrNameLst>
                                      </p:cBhvr>
                                      <p:to>
                                        <p:strVal val="visible"/>
                                      </p:to>
                                    </p:set>
                                    <p:animEffect transition="in" filter="fade">
                                      <p:cBhvr>
                                        <p:cTn id="27" dur="2000"/>
                                        <p:tgtEl>
                                          <p:spTgt spid="2253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457200" y="1066800"/>
            <a:ext cx="8229600" cy="4940300"/>
          </a:xfrm>
        </p:spPr>
        <p:txBody>
          <a:bodyPr/>
          <a:lstStyle/>
          <a:p>
            <a:pPr>
              <a:buNone/>
            </a:pPr>
            <a:r>
              <a:rPr lang="en-US" sz="2000" i="1" dirty="0" smtClean="0"/>
              <a:t>	</a:t>
            </a:r>
            <a:r>
              <a:rPr lang="en-US" sz="2000" dirty="0" smtClean="0"/>
              <a:t>Angelo, T.  (1995) Defining (and Re-assessing) Assessment: A Second Try, AAHE Bulletin no. 48, </a:t>
            </a:r>
          </a:p>
          <a:p>
            <a:pPr>
              <a:buNone/>
            </a:pPr>
            <a:r>
              <a:rPr lang="en-US" sz="2000" dirty="0" smtClean="0"/>
              <a:t>	Angelo, T., and Cross, P. (1993). Classroom Assessment Techniques A Handbook for College Teachers. San Francisco: </a:t>
            </a:r>
            <a:r>
              <a:rPr lang="en-US" sz="2000" dirty="0" err="1" smtClean="0"/>
              <a:t>Jossey</a:t>
            </a:r>
            <a:r>
              <a:rPr lang="en-US" sz="2000" dirty="0" smtClean="0"/>
              <a:t>-Bass.</a:t>
            </a:r>
          </a:p>
          <a:p>
            <a:pPr>
              <a:buNone/>
            </a:pPr>
            <a:r>
              <a:rPr lang="en-US" sz="2000" dirty="0" smtClean="0"/>
              <a:t>	Austin, at al. AAHE's 9 Principles of Good Practice for Assessing Student Learning  </a:t>
            </a:r>
            <a:r>
              <a:rPr lang="en-US" sz="2000" dirty="0" smtClean="0">
                <a:hlinkClick r:id="rId2"/>
              </a:rPr>
              <a:t>http://www.apa.org/ed/governance/bea/assess.aspx#student-learning</a:t>
            </a:r>
            <a:endParaRPr lang="en-US" sz="2000" dirty="0" smtClean="0"/>
          </a:p>
          <a:p>
            <a:pPr>
              <a:buNone/>
            </a:pPr>
            <a:r>
              <a:rPr lang="en-US" sz="2000" i="1" dirty="0" smtClean="0"/>
              <a:t>	Assessing Student Learning in Community Colleges</a:t>
            </a:r>
            <a:r>
              <a:rPr lang="en-US" sz="2000" dirty="0" smtClean="0"/>
              <a:t>, Janet </a:t>
            </a:r>
            <a:r>
              <a:rPr lang="en-US" sz="2000" dirty="0" err="1" smtClean="0"/>
              <a:t>Fulks</a:t>
            </a:r>
            <a:r>
              <a:rPr lang="en-US" sz="2000" dirty="0" smtClean="0"/>
              <a:t> (an online workbook -click the link at the left to access it). The direct URL is: </a:t>
            </a:r>
            <a:r>
              <a:rPr lang="en-US" sz="2000" u="sng" dirty="0" smtClean="0">
                <a:hlinkClick r:id="rId3"/>
              </a:rPr>
              <a:t>http://online.bakersfieldcollege.edu/courseassessment/</a:t>
            </a:r>
            <a:endParaRPr lang="en-US" sz="2000" dirty="0" smtClean="0"/>
          </a:p>
          <a:p>
            <a:pPr>
              <a:buNone/>
            </a:pPr>
            <a:r>
              <a:rPr lang="en-US" sz="2000" i="1" dirty="0" smtClean="0"/>
              <a:t>		</a:t>
            </a:r>
            <a:endParaRPr lang="en-US" sz="2000" dirty="0" smtClean="0"/>
          </a:p>
          <a:p>
            <a:pPr>
              <a:buNone/>
            </a:pPr>
            <a:endParaRPr lang="en-US" sz="2000" dirty="0" smtClean="0"/>
          </a:p>
        </p:txBody>
      </p:sp>
      <p:sp>
        <p:nvSpPr>
          <p:cNvPr id="2" name="Title 1"/>
          <p:cNvSpPr>
            <a:spLocks noGrp="1"/>
          </p:cNvSpPr>
          <p:nvPr>
            <p:ph type="title"/>
          </p:nvPr>
        </p:nvSpPr>
        <p:spPr/>
        <p:txBody>
          <a:bodyPr/>
          <a:lstStyle/>
          <a:p>
            <a:pPr fontAlgn="auto">
              <a:spcAft>
                <a:spcPts val="0"/>
              </a:spcAft>
              <a:defRPr/>
            </a:pPr>
            <a:r>
              <a:rPr lang="en-US" dirty="0" smtClean="0"/>
              <a:t>References</a:t>
            </a:r>
            <a:endParaRPr lang="en-US" dirty="0"/>
          </a:p>
        </p:txBody>
      </p:sp>
      <p:sp>
        <p:nvSpPr>
          <p:cNvPr id="4" name="Slide Number Placeholder 3"/>
          <p:cNvSpPr>
            <a:spLocks noGrp="1"/>
          </p:cNvSpPr>
          <p:nvPr>
            <p:ph type="sldNum" sz="quarter" idx="12"/>
          </p:nvPr>
        </p:nvSpPr>
        <p:spPr/>
        <p:txBody>
          <a:bodyPr/>
          <a:lstStyle/>
          <a:p>
            <a:pPr>
              <a:defRPr/>
            </a:pPr>
            <a:fld id="{E107738A-2F4C-47EF-BE75-BAD05AD2C2E5}" type="slidenum">
              <a:rPr lang="en-US" smtClean="0"/>
              <a:pPr>
                <a:defRPr/>
              </a:pPr>
              <a:t>25</a:t>
            </a:fld>
            <a:endParaRPr lang="en-US" dirty="0"/>
          </a:p>
        </p:txBody>
      </p:sp>
      <p:pic>
        <p:nvPicPr>
          <p:cNvPr id="5" name="Picture 4" descr="coalogo.jpg"/>
          <p:cNvPicPr>
            <a:picLocks noChangeAspect="1"/>
          </p:cNvPicPr>
          <p:nvPr/>
        </p:nvPicPr>
        <p:blipFill>
          <a:blip r:embed="rId4" cstate="print"/>
          <a:stretch>
            <a:fillRect/>
          </a:stretch>
        </p:blipFill>
        <p:spPr>
          <a:xfrm>
            <a:off x="8077200" y="5867400"/>
            <a:ext cx="787400" cy="838200"/>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p:txBody>
          <a:bodyPr/>
          <a:lstStyle/>
          <a:p>
            <a:pPr>
              <a:buNone/>
            </a:pPr>
            <a:r>
              <a:rPr lang="en-US" sz="2000" i="1" dirty="0" smtClean="0"/>
              <a:t>	</a:t>
            </a:r>
            <a:r>
              <a:rPr lang="en-US" sz="2000" dirty="0" smtClean="0"/>
              <a:t> Assessment Clear and Simple: A Practical Guide for Institutions, Departments, and General Education, Barbara E. </a:t>
            </a:r>
            <a:r>
              <a:rPr lang="en-US" sz="2000" dirty="0" err="1" smtClean="0"/>
              <a:t>Walvoord</a:t>
            </a:r>
            <a:r>
              <a:rPr lang="en-US" sz="2000" dirty="0" smtClean="0"/>
              <a:t>, </a:t>
            </a:r>
            <a:r>
              <a:rPr lang="en-US" sz="2000" dirty="0" err="1" smtClean="0"/>
              <a:t>Jossey</a:t>
            </a:r>
            <a:r>
              <a:rPr lang="en-US" sz="2000" dirty="0" smtClean="0"/>
              <a:t>-Bass, 2004.</a:t>
            </a:r>
          </a:p>
          <a:p>
            <a:pPr>
              <a:buNone/>
            </a:pPr>
            <a:r>
              <a:rPr lang="en-US" sz="2000" dirty="0" smtClean="0"/>
              <a:t>	Assessing Student Learning: A Common Sense Guide, Linda </a:t>
            </a:r>
            <a:r>
              <a:rPr lang="en-US" sz="2000" dirty="0" err="1" smtClean="0"/>
              <a:t>Suskie</a:t>
            </a:r>
            <a:r>
              <a:rPr lang="en-US" sz="2000" dirty="0" smtClean="0"/>
              <a:t>, Anker, 2004.</a:t>
            </a:r>
          </a:p>
          <a:p>
            <a:pPr>
              <a:buNone/>
            </a:pPr>
            <a:r>
              <a:rPr lang="en-US" sz="2000" dirty="0" smtClean="0"/>
              <a:t>	Assessing Academic Programs in Higher Education, Mary J. Allen, Anker, 2004.</a:t>
            </a:r>
          </a:p>
          <a:p>
            <a:pPr>
              <a:buNone/>
            </a:pPr>
            <a:r>
              <a:rPr lang="en-US" sz="2000" dirty="0" smtClean="0"/>
              <a:t>	Bloom, B. S. (Ed.) </a:t>
            </a:r>
            <a:r>
              <a:rPr lang="en-US" sz="2000" u="sng" dirty="0" smtClean="0"/>
              <a:t>Taxonomy of Educational Objectives: </a:t>
            </a:r>
            <a:r>
              <a:rPr lang="en-US" sz="2000" u="sng" dirty="0" err="1" smtClean="0"/>
              <a:t>THe</a:t>
            </a:r>
            <a:r>
              <a:rPr lang="en-US" sz="2000" u="sng" dirty="0" smtClean="0"/>
              <a:t> Classification of Educational Goals. Handbook I: Cognitive Doman.</a:t>
            </a:r>
            <a:r>
              <a:rPr lang="en-US" sz="2000" dirty="0" smtClean="0"/>
              <a:t> White Plains, NY: Longman, 1956.</a:t>
            </a:r>
          </a:p>
          <a:p>
            <a:pPr>
              <a:buNone/>
            </a:pPr>
            <a:r>
              <a:rPr lang="en-US" sz="2000" dirty="0" smtClean="0"/>
              <a:t>	</a:t>
            </a:r>
            <a:r>
              <a:rPr lang="en-US" sz="2000" dirty="0" err="1" smtClean="0"/>
              <a:t>Gronlund</a:t>
            </a:r>
            <a:r>
              <a:rPr lang="en-US" sz="2000" dirty="0" smtClean="0"/>
              <a:t>, N. E. </a:t>
            </a:r>
            <a:r>
              <a:rPr lang="en-US" sz="2000" u="sng" dirty="0" smtClean="0"/>
              <a:t>Measurement and Evaluation in Teaching</a:t>
            </a:r>
            <a:r>
              <a:rPr lang="en-US" sz="2000" dirty="0" smtClean="0"/>
              <a:t>. 4th ed. New York: Macmillan, 1981.</a:t>
            </a:r>
          </a:p>
          <a:p>
            <a:endParaRPr lang="en-US" sz="2000" dirty="0" smtClean="0"/>
          </a:p>
        </p:txBody>
      </p:sp>
      <p:sp>
        <p:nvSpPr>
          <p:cNvPr id="2" name="Title 1"/>
          <p:cNvSpPr>
            <a:spLocks noGrp="1"/>
          </p:cNvSpPr>
          <p:nvPr>
            <p:ph type="title"/>
          </p:nvPr>
        </p:nvSpPr>
        <p:spPr/>
        <p:txBody>
          <a:bodyPr/>
          <a:lstStyle/>
          <a:p>
            <a:pPr fontAlgn="auto">
              <a:spcAft>
                <a:spcPts val="0"/>
              </a:spcAft>
              <a:defRPr/>
            </a:pPr>
            <a:r>
              <a:rPr lang="en-US" dirty="0" smtClean="0"/>
              <a:t>References</a:t>
            </a:r>
            <a:endParaRPr lang="en-US" dirty="0"/>
          </a:p>
        </p:txBody>
      </p:sp>
      <p:sp>
        <p:nvSpPr>
          <p:cNvPr id="4" name="Slide Number Placeholder 3"/>
          <p:cNvSpPr>
            <a:spLocks noGrp="1"/>
          </p:cNvSpPr>
          <p:nvPr>
            <p:ph type="sldNum" sz="quarter" idx="12"/>
          </p:nvPr>
        </p:nvSpPr>
        <p:spPr/>
        <p:txBody>
          <a:bodyPr/>
          <a:lstStyle/>
          <a:p>
            <a:pPr>
              <a:defRPr/>
            </a:pPr>
            <a:fld id="{E107738A-2F4C-47EF-BE75-BAD05AD2C2E5}" type="slidenum">
              <a:rPr lang="en-US" smtClean="0"/>
              <a:pPr>
                <a:defRPr/>
              </a:pPr>
              <a:t>26</a:t>
            </a:fld>
            <a:endParaRPr lang="en-US" dirty="0"/>
          </a:p>
        </p:txBody>
      </p:sp>
      <p:pic>
        <p:nvPicPr>
          <p:cNvPr id="5" name="Picture 4" descr="coalogo.jpg"/>
          <p:cNvPicPr>
            <a:picLocks noChangeAspect="1"/>
          </p:cNvPicPr>
          <p:nvPr/>
        </p:nvPicPr>
        <p:blipFill>
          <a:blip r:embed="rId2" cstate="print"/>
          <a:stretch>
            <a:fillRect/>
          </a:stretch>
        </p:blipFill>
        <p:spPr>
          <a:xfrm>
            <a:off x="8077200" y="5867400"/>
            <a:ext cx="787400" cy="838200"/>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p:txBody>
          <a:bodyPr/>
          <a:lstStyle/>
          <a:p>
            <a:pPr>
              <a:buNone/>
            </a:pPr>
            <a:r>
              <a:rPr lang="en-US" sz="2000" i="1" dirty="0" smtClean="0"/>
              <a:t>	Effective Grading: A Tool for Learning and Assessment, Barbara E. </a:t>
            </a:r>
            <a:r>
              <a:rPr lang="en-US" sz="2000" i="1" dirty="0" err="1" smtClean="0"/>
              <a:t>Walvoord</a:t>
            </a:r>
            <a:r>
              <a:rPr lang="en-US" sz="2000" i="1" dirty="0" smtClean="0"/>
              <a:t> and Virginia Johnson Anderson, </a:t>
            </a:r>
            <a:r>
              <a:rPr lang="en-US" sz="2000" i="1" dirty="0" err="1" smtClean="0"/>
              <a:t>Jossey</a:t>
            </a:r>
            <a:r>
              <a:rPr lang="en-US" sz="2000" i="1" dirty="0" smtClean="0"/>
              <a:t>-Bass, 1998.</a:t>
            </a:r>
            <a:endParaRPr lang="en-US" sz="2000" dirty="0" smtClean="0"/>
          </a:p>
          <a:p>
            <a:pPr>
              <a:buNone/>
            </a:pPr>
            <a:r>
              <a:rPr lang="en-US" sz="2000" i="1" dirty="0" smtClean="0"/>
              <a:t>	Introduction to Rubrics: An Assessment Tool to Save Grading Time, Convey Effective Feedback, and Promote Student Learning, </a:t>
            </a:r>
            <a:r>
              <a:rPr lang="en-US" sz="2000" i="1" dirty="0" err="1" smtClean="0"/>
              <a:t>Danelle</a:t>
            </a:r>
            <a:r>
              <a:rPr lang="en-US" sz="2000" i="1" dirty="0" smtClean="0"/>
              <a:t> D. Stevens, Stylus, 2005.</a:t>
            </a:r>
            <a:endParaRPr lang="en-US" sz="2000" dirty="0" smtClean="0"/>
          </a:p>
          <a:p>
            <a:pPr>
              <a:buNone/>
            </a:pPr>
            <a:endParaRPr lang="en-US" sz="2800" dirty="0" smtClean="0"/>
          </a:p>
          <a:p>
            <a:endParaRPr lang="en-US" dirty="0" smtClean="0"/>
          </a:p>
        </p:txBody>
      </p:sp>
      <p:sp>
        <p:nvSpPr>
          <p:cNvPr id="2" name="Title 1"/>
          <p:cNvSpPr>
            <a:spLocks noGrp="1"/>
          </p:cNvSpPr>
          <p:nvPr>
            <p:ph type="title"/>
          </p:nvPr>
        </p:nvSpPr>
        <p:spPr/>
        <p:txBody>
          <a:bodyPr/>
          <a:lstStyle/>
          <a:p>
            <a:pPr fontAlgn="auto">
              <a:spcAft>
                <a:spcPts val="0"/>
              </a:spcAft>
              <a:defRPr/>
            </a:pPr>
            <a:r>
              <a:rPr lang="en-US" dirty="0" smtClean="0"/>
              <a:t>References – cont’d</a:t>
            </a:r>
            <a:endParaRPr lang="en-US" dirty="0"/>
          </a:p>
        </p:txBody>
      </p:sp>
      <p:sp>
        <p:nvSpPr>
          <p:cNvPr id="4" name="Slide Number Placeholder 3"/>
          <p:cNvSpPr>
            <a:spLocks noGrp="1"/>
          </p:cNvSpPr>
          <p:nvPr>
            <p:ph type="sldNum" sz="quarter" idx="12"/>
          </p:nvPr>
        </p:nvSpPr>
        <p:spPr/>
        <p:txBody>
          <a:bodyPr/>
          <a:lstStyle/>
          <a:p>
            <a:pPr>
              <a:defRPr/>
            </a:pPr>
            <a:fld id="{E107738A-2F4C-47EF-BE75-BAD05AD2C2E5}" type="slidenum">
              <a:rPr lang="en-US" smtClean="0"/>
              <a:pPr>
                <a:defRPr/>
              </a:pPr>
              <a:t>27</a:t>
            </a:fld>
            <a:endParaRPr lang="en-US" dirty="0"/>
          </a:p>
        </p:txBody>
      </p:sp>
      <p:pic>
        <p:nvPicPr>
          <p:cNvPr id="5" name="Picture 4" descr="coalogo.jpg"/>
          <p:cNvPicPr>
            <a:picLocks noChangeAspect="1"/>
          </p:cNvPicPr>
          <p:nvPr/>
        </p:nvPicPr>
        <p:blipFill>
          <a:blip r:embed="rId2" cstate="print"/>
          <a:stretch>
            <a:fillRect/>
          </a:stretch>
        </p:blipFill>
        <p:spPr>
          <a:xfrm>
            <a:off x="8077200" y="5867400"/>
            <a:ext cx="787400" cy="8382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56032" fontAlgn="auto">
              <a:spcAft>
                <a:spcPts val="0"/>
              </a:spcAft>
              <a:buNone/>
              <a:defRPr/>
            </a:pPr>
            <a:r>
              <a:rPr lang="en-US" b="1" smtClean="0">
                <a:cs typeface="Times New Roman" pitchFamily="18" charset="0"/>
              </a:rPr>
              <a:t>	Since </a:t>
            </a:r>
            <a:r>
              <a:rPr lang="en-US" b="1" dirty="0" smtClean="0">
                <a:cs typeface="Times New Roman" pitchFamily="18" charset="0"/>
              </a:rPr>
              <a:t>2007, the Accrediting Commission for Community and Junior Colleges (ACCJC) has clearly stated its expectation that colleges currently be at the "Continuous Sustainable Quality Improvement" level for Program Review and Planning on rubrics that ACCJC has provided.</a:t>
            </a:r>
          </a:p>
          <a:p>
            <a:pPr marL="365760" indent="-256032" fontAlgn="auto">
              <a:spcAft>
                <a:spcPts val="0"/>
              </a:spcAft>
              <a:buFont typeface="Wingdings 3"/>
              <a:buChar char=""/>
              <a:defRPr/>
            </a:pPr>
            <a:endParaRPr lang="en-US" b="1" dirty="0" smtClean="0"/>
          </a:p>
        </p:txBody>
      </p:sp>
      <p:sp>
        <p:nvSpPr>
          <p:cNvPr id="2" name="Title 1"/>
          <p:cNvSpPr>
            <a:spLocks noGrp="1"/>
          </p:cNvSpPr>
          <p:nvPr>
            <p:ph type="title"/>
          </p:nvPr>
        </p:nvSpPr>
        <p:spPr/>
        <p:txBody>
          <a:bodyPr/>
          <a:lstStyle/>
          <a:p>
            <a:pPr fontAlgn="auto">
              <a:spcAft>
                <a:spcPts val="0"/>
              </a:spcAft>
              <a:defRPr/>
            </a:pPr>
            <a:r>
              <a:rPr lang="en-US" dirty="0" smtClean="0"/>
              <a:t>ACCJC Requirements</a:t>
            </a:r>
            <a:endParaRPr lang="en-US" dirty="0"/>
          </a:p>
        </p:txBody>
      </p:sp>
      <p:sp>
        <p:nvSpPr>
          <p:cNvPr id="4" name="Slide Number Placeholder 3"/>
          <p:cNvSpPr>
            <a:spLocks noGrp="1"/>
          </p:cNvSpPr>
          <p:nvPr>
            <p:ph type="sldNum" sz="quarter" idx="12"/>
          </p:nvPr>
        </p:nvSpPr>
        <p:spPr/>
        <p:txBody>
          <a:bodyPr/>
          <a:lstStyle/>
          <a:p>
            <a:pPr>
              <a:defRPr/>
            </a:pPr>
            <a:fld id="{E107738A-2F4C-47EF-BE75-BAD05AD2C2E5}" type="slidenum">
              <a:rPr lang="en-US" smtClean="0"/>
              <a:pPr>
                <a:defRPr/>
              </a:pPr>
              <a:t>3</a:t>
            </a:fld>
            <a:endParaRPr lang="en-US" dirty="0"/>
          </a:p>
        </p:txBody>
      </p:sp>
      <p:pic>
        <p:nvPicPr>
          <p:cNvPr id="5" name="Picture 4" descr="coalogo.jpg"/>
          <p:cNvPicPr>
            <a:picLocks noChangeAspect="1"/>
          </p:cNvPicPr>
          <p:nvPr/>
        </p:nvPicPr>
        <p:blipFill>
          <a:blip r:embed="rId2" cstate="print"/>
          <a:stretch>
            <a:fillRect/>
          </a:stretch>
        </p:blipFill>
        <p:spPr>
          <a:xfrm>
            <a:off x="8077200" y="5867400"/>
            <a:ext cx="787400" cy="838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65760" indent="-256032" fontAlgn="auto">
              <a:spcAft>
                <a:spcPts val="0"/>
              </a:spcAft>
              <a:buFont typeface="Wingdings 3"/>
              <a:buChar char=""/>
              <a:defRPr/>
            </a:pPr>
            <a:r>
              <a:rPr lang="en-US" sz="2400" b="1" dirty="0" smtClean="0">
                <a:latin typeface="Times New Roman" pitchFamily="18" charset="0"/>
                <a:cs typeface="Times New Roman" pitchFamily="18" charset="0"/>
              </a:rPr>
              <a:t>Moreover, ACCJC has told colleges that they must be at the "Proficiency" level for student learning outcomes (SLOs) by end of Fall 2012.</a:t>
            </a:r>
          </a:p>
          <a:p>
            <a:pPr marL="365760" indent="-256032" fontAlgn="auto">
              <a:spcAft>
                <a:spcPts val="0"/>
              </a:spcAft>
              <a:buFont typeface="Wingdings 3"/>
              <a:buChar char=""/>
              <a:defRPr/>
            </a:pPr>
            <a:endParaRPr lang="en-US" dirty="0" smtClean="0"/>
          </a:p>
          <a:p>
            <a:pPr marL="365760" indent="-256032" fontAlgn="auto">
              <a:spcAft>
                <a:spcPts val="0"/>
              </a:spcAft>
              <a:buNone/>
              <a:defRPr/>
            </a:pPr>
            <a:endParaRPr lang="en-US" sz="2800" b="1" dirty="0" smtClean="0">
              <a:latin typeface="Times New Roman" pitchFamily="18" charset="0"/>
              <a:cs typeface="Times New Roman" pitchFamily="18" charset="0"/>
            </a:endParaRPr>
          </a:p>
          <a:p>
            <a:pPr marL="365760" indent="-256032" fontAlgn="auto">
              <a:spcAft>
                <a:spcPts val="0"/>
              </a:spcAft>
              <a:buFont typeface="Wingdings 3"/>
              <a:buChar char=""/>
              <a:defRPr/>
            </a:pPr>
            <a:r>
              <a:rPr lang="en-US" sz="2800" b="1" dirty="0" smtClean="0">
                <a:latin typeface="Times New Roman" pitchFamily="18" charset="0"/>
                <a:cs typeface="Times New Roman" pitchFamily="18" charset="0"/>
              </a:rPr>
              <a:t>What does "Proficiency" look like on the ACCJC Rubric? </a:t>
            </a:r>
          </a:p>
          <a:p>
            <a:endParaRPr lang="en-US" dirty="0"/>
          </a:p>
        </p:txBody>
      </p:sp>
      <p:sp>
        <p:nvSpPr>
          <p:cNvPr id="3" name="Title 2"/>
          <p:cNvSpPr>
            <a:spLocks noGrp="1"/>
          </p:cNvSpPr>
          <p:nvPr>
            <p:ph type="title"/>
          </p:nvPr>
        </p:nvSpPr>
        <p:spPr/>
        <p:txBody>
          <a:bodyPr/>
          <a:lstStyle/>
          <a:p>
            <a:r>
              <a:rPr lang="en-US" dirty="0" smtClean="0"/>
              <a:t>ACCJC Requirements cont’d</a:t>
            </a:r>
            <a:endParaRPr lang="en-US" dirty="0"/>
          </a:p>
        </p:txBody>
      </p:sp>
      <p:sp>
        <p:nvSpPr>
          <p:cNvPr id="4" name="Slide Number Placeholder 3"/>
          <p:cNvSpPr>
            <a:spLocks noGrp="1"/>
          </p:cNvSpPr>
          <p:nvPr>
            <p:ph type="sldNum" sz="quarter" idx="12"/>
          </p:nvPr>
        </p:nvSpPr>
        <p:spPr/>
        <p:txBody>
          <a:bodyPr/>
          <a:lstStyle/>
          <a:p>
            <a:pPr>
              <a:defRPr/>
            </a:pPr>
            <a:fld id="{E107738A-2F4C-47EF-BE75-BAD05AD2C2E5}" type="slidenum">
              <a:rPr lang="en-US" smtClean="0"/>
              <a:pPr>
                <a:defRPr/>
              </a:pPr>
              <a:t>4</a:t>
            </a:fld>
            <a:endParaRPr lang="en-US" dirty="0"/>
          </a:p>
        </p:txBody>
      </p:sp>
      <p:pic>
        <p:nvPicPr>
          <p:cNvPr id="5" name="Picture 4" descr="coalogo.jpg"/>
          <p:cNvPicPr>
            <a:picLocks noChangeAspect="1"/>
          </p:cNvPicPr>
          <p:nvPr/>
        </p:nvPicPr>
        <p:blipFill>
          <a:blip r:embed="rId2" cstate="print"/>
          <a:stretch>
            <a:fillRect/>
          </a:stretch>
        </p:blipFill>
        <p:spPr>
          <a:xfrm>
            <a:off x="8077200" y="5867400"/>
            <a:ext cx="787400" cy="838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410200"/>
          </a:xfrm>
        </p:spPr>
        <p:txBody>
          <a:bodyPr>
            <a:noAutofit/>
          </a:bodyPr>
          <a:lstStyle/>
          <a:p>
            <a:pPr marL="566928" indent="-457200" fontAlgn="auto">
              <a:spcAft>
                <a:spcPts val="0"/>
              </a:spcAft>
              <a:buFont typeface="Wingdings" pitchFamily="2" charset="2"/>
              <a:buChar char="v"/>
              <a:defRPr/>
            </a:pPr>
            <a:endParaRPr lang="en-US" sz="2800" b="1" dirty="0" smtClean="0">
              <a:latin typeface="Times New Roman" pitchFamily="18" charset="0"/>
              <a:cs typeface="Times New Roman" pitchFamily="18" charset="0"/>
            </a:endParaRPr>
          </a:p>
          <a:p>
            <a:pPr marL="566928" indent="-457200" fontAlgn="auto">
              <a:spcAft>
                <a:spcPts val="0"/>
              </a:spcAft>
              <a:buFont typeface="Wingdings" pitchFamily="2" charset="2"/>
              <a:buChar char="v"/>
              <a:defRPr/>
            </a:pPr>
            <a:r>
              <a:rPr lang="en-US" sz="2800" b="1" dirty="0" smtClean="0">
                <a:cs typeface="Times New Roman" pitchFamily="18" charset="0"/>
              </a:rPr>
              <a:t>Student learning outcomes and authentic assessment are in place for courses, programs and degrees. </a:t>
            </a:r>
          </a:p>
          <a:p>
            <a:pPr marL="566928" indent="-457200" fontAlgn="auto">
              <a:spcAft>
                <a:spcPts val="0"/>
              </a:spcAft>
              <a:buFont typeface="Wingdings" pitchFamily="2" charset="2"/>
              <a:buChar char="v"/>
              <a:defRPr/>
            </a:pPr>
            <a:endParaRPr lang="en-US" sz="2800" b="1" dirty="0" smtClean="0">
              <a:cs typeface="Times New Roman" pitchFamily="18" charset="0"/>
            </a:endParaRPr>
          </a:p>
          <a:p>
            <a:pPr marL="566928" indent="-457200" fontAlgn="auto">
              <a:spcAft>
                <a:spcPts val="0"/>
              </a:spcAft>
              <a:buFont typeface="Wingdings" pitchFamily="2" charset="2"/>
              <a:buChar char="v"/>
              <a:defRPr/>
            </a:pPr>
            <a:r>
              <a:rPr lang="en-US" sz="2800" b="1" dirty="0" smtClean="0">
                <a:cs typeface="Times New Roman" pitchFamily="18" charset="0"/>
              </a:rPr>
              <a:t>Results of assessment are being used for improvement and further alignment of institution-wide practices. </a:t>
            </a:r>
          </a:p>
          <a:p>
            <a:pPr marL="365760" indent="-256032" fontAlgn="auto">
              <a:spcAft>
                <a:spcPts val="0"/>
              </a:spcAft>
              <a:buFont typeface="Wingdings 3"/>
              <a:buChar char=""/>
              <a:defRPr/>
            </a:pPr>
            <a:endParaRPr lang="en-US" sz="2800" dirty="0"/>
          </a:p>
        </p:txBody>
      </p:sp>
      <p:sp>
        <p:nvSpPr>
          <p:cNvPr id="3" name="Title 2"/>
          <p:cNvSpPr>
            <a:spLocks noGrp="1"/>
          </p:cNvSpPr>
          <p:nvPr>
            <p:ph type="title"/>
          </p:nvPr>
        </p:nvSpPr>
        <p:spPr>
          <a:xfrm>
            <a:off x="457200" y="274638"/>
            <a:ext cx="8229600" cy="1020762"/>
          </a:xfrm>
        </p:spPr>
        <p:txBody>
          <a:bodyPr>
            <a:normAutofit fontScale="90000"/>
          </a:bodyPr>
          <a:lstStyle/>
          <a:p>
            <a:pPr fontAlgn="auto">
              <a:spcAft>
                <a:spcPts val="0"/>
              </a:spcAft>
              <a:defRPr/>
            </a:pPr>
            <a:r>
              <a:rPr lang="en-US" dirty="0" smtClean="0"/>
              <a:t/>
            </a:r>
            <a:br>
              <a:rPr lang="en-US" dirty="0" smtClean="0"/>
            </a:br>
            <a:r>
              <a:rPr lang="en-US" dirty="0" smtClean="0"/>
              <a:t>8 characteristics quoted directly from the ACCJC rubric.</a:t>
            </a:r>
            <a:br>
              <a:rPr lang="en-US" dirty="0" smtClean="0"/>
            </a:br>
            <a:endParaRPr lang="en-US" dirty="0"/>
          </a:p>
        </p:txBody>
      </p:sp>
      <p:sp>
        <p:nvSpPr>
          <p:cNvPr id="4" name="Slide Number Placeholder 3"/>
          <p:cNvSpPr>
            <a:spLocks noGrp="1"/>
          </p:cNvSpPr>
          <p:nvPr>
            <p:ph type="sldNum" sz="quarter" idx="12"/>
          </p:nvPr>
        </p:nvSpPr>
        <p:spPr/>
        <p:txBody>
          <a:bodyPr/>
          <a:lstStyle/>
          <a:p>
            <a:pPr>
              <a:defRPr/>
            </a:pPr>
            <a:fld id="{E107738A-2F4C-47EF-BE75-BAD05AD2C2E5}" type="slidenum">
              <a:rPr lang="en-US" smtClean="0"/>
              <a:pPr>
                <a:defRPr/>
              </a:pPr>
              <a:t>5</a:t>
            </a:fld>
            <a:endParaRPr lang="en-US" dirty="0"/>
          </a:p>
        </p:txBody>
      </p:sp>
      <p:pic>
        <p:nvPicPr>
          <p:cNvPr id="5" name="Picture 4" descr="coalogo.jpg"/>
          <p:cNvPicPr>
            <a:picLocks noChangeAspect="1"/>
          </p:cNvPicPr>
          <p:nvPr/>
        </p:nvPicPr>
        <p:blipFill>
          <a:blip r:embed="rId2" cstate="print"/>
          <a:stretch>
            <a:fillRect/>
          </a:stretch>
        </p:blipFill>
        <p:spPr>
          <a:xfrm>
            <a:off x="8077200" y="5867400"/>
            <a:ext cx="787400" cy="838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8 characteristics cont’d</a:t>
            </a:r>
            <a:endParaRPr lang="en-US" dirty="0"/>
          </a:p>
        </p:txBody>
      </p:sp>
      <p:sp>
        <p:nvSpPr>
          <p:cNvPr id="4" name="Content Placeholder 3"/>
          <p:cNvSpPr>
            <a:spLocks noGrp="1"/>
          </p:cNvSpPr>
          <p:nvPr>
            <p:ph idx="1"/>
          </p:nvPr>
        </p:nvSpPr>
        <p:spPr/>
        <p:txBody>
          <a:bodyPr/>
          <a:lstStyle/>
          <a:p>
            <a:pPr marL="566928" indent="-457200" fontAlgn="auto">
              <a:spcAft>
                <a:spcPts val="0"/>
              </a:spcAft>
              <a:buFont typeface="Wingdings" pitchFamily="2" charset="2"/>
              <a:buChar char="v"/>
              <a:defRPr/>
            </a:pPr>
            <a:r>
              <a:rPr lang="en-US" sz="2800" b="1" dirty="0" smtClean="0">
                <a:cs typeface="Times New Roman" pitchFamily="18" charset="0"/>
              </a:rPr>
              <a:t>There is widespread institutional dialogue about the results. </a:t>
            </a:r>
          </a:p>
          <a:p>
            <a:pPr marL="566928" indent="-457200" fontAlgn="auto">
              <a:spcAft>
                <a:spcPts val="0"/>
              </a:spcAft>
              <a:buFont typeface="Wingdings" pitchFamily="2" charset="2"/>
              <a:buChar char="v"/>
              <a:defRPr/>
            </a:pPr>
            <a:endParaRPr lang="en-US" sz="2800" b="1" dirty="0" smtClean="0">
              <a:cs typeface="Times New Roman" pitchFamily="18" charset="0"/>
            </a:endParaRPr>
          </a:p>
          <a:p>
            <a:pPr marL="566928" indent="-457200" fontAlgn="auto">
              <a:spcAft>
                <a:spcPts val="0"/>
              </a:spcAft>
              <a:buFont typeface="Wingdings" pitchFamily="2" charset="2"/>
              <a:buChar char="v"/>
              <a:defRPr/>
            </a:pPr>
            <a:r>
              <a:rPr lang="en-US" sz="2800" b="1" dirty="0" smtClean="0">
                <a:cs typeface="Times New Roman" pitchFamily="18" charset="0"/>
              </a:rPr>
              <a:t>Decision-making includes dialogue on the results of assessment and is purposefully directed toward improving student learning. </a:t>
            </a:r>
          </a:p>
          <a:p>
            <a:pPr marL="566928" indent="-457200" fontAlgn="auto">
              <a:spcAft>
                <a:spcPts val="0"/>
              </a:spcAft>
              <a:buFont typeface="Wingdings" pitchFamily="2" charset="2"/>
              <a:buChar char="v"/>
              <a:defRPr/>
            </a:pPr>
            <a:endParaRPr lang="en-US" sz="2800" b="1" dirty="0" smtClean="0">
              <a:cs typeface="Times New Roman" pitchFamily="18" charset="0"/>
            </a:endParaRPr>
          </a:p>
          <a:p>
            <a:pPr marL="566928" indent="-457200" fontAlgn="auto">
              <a:spcAft>
                <a:spcPts val="0"/>
              </a:spcAft>
              <a:buFont typeface="Wingdings" pitchFamily="2" charset="2"/>
              <a:buChar char="v"/>
              <a:defRPr/>
            </a:pPr>
            <a:r>
              <a:rPr lang="en-US" sz="2800" b="1" dirty="0" smtClean="0">
                <a:cs typeface="Times New Roman" pitchFamily="18" charset="0"/>
              </a:rPr>
              <a:t>Appropriate resources continue to be allocated and fine-tuned. </a:t>
            </a:r>
          </a:p>
          <a:p>
            <a:pPr marL="566928" indent="-457200" fontAlgn="auto">
              <a:spcAft>
                <a:spcPts val="0"/>
              </a:spcAft>
              <a:buFont typeface="Wingdings" pitchFamily="2" charset="2"/>
              <a:buChar char="v"/>
              <a:defRPr/>
            </a:pPr>
            <a:endParaRPr lang="en-US" sz="2800" b="1" dirty="0" smtClean="0">
              <a:cs typeface="Times New Roman" pitchFamily="18" charset="0"/>
            </a:endParaRPr>
          </a:p>
          <a:p>
            <a:pPr>
              <a:buFont typeface="Wingdings" pitchFamily="2" charset="2"/>
              <a:buChar char="v"/>
            </a:pPr>
            <a:endParaRPr lang="en-US" dirty="0"/>
          </a:p>
        </p:txBody>
      </p:sp>
      <p:sp>
        <p:nvSpPr>
          <p:cNvPr id="5" name="Slide Number Placeholder 4"/>
          <p:cNvSpPr>
            <a:spLocks noGrp="1"/>
          </p:cNvSpPr>
          <p:nvPr>
            <p:ph type="sldNum" sz="quarter" idx="12"/>
          </p:nvPr>
        </p:nvSpPr>
        <p:spPr/>
        <p:txBody>
          <a:bodyPr/>
          <a:lstStyle/>
          <a:p>
            <a:pPr>
              <a:defRPr/>
            </a:pPr>
            <a:fld id="{E107738A-2F4C-47EF-BE75-BAD05AD2C2E5}" type="slidenum">
              <a:rPr lang="en-US" smtClean="0"/>
              <a:pPr>
                <a:defRPr/>
              </a:pPr>
              <a:t>6</a:t>
            </a:fld>
            <a:endParaRPr lang="en-US" dirty="0"/>
          </a:p>
        </p:txBody>
      </p:sp>
      <p:pic>
        <p:nvPicPr>
          <p:cNvPr id="6" name="Picture 5" descr="coalogo.jpg"/>
          <p:cNvPicPr>
            <a:picLocks noChangeAspect="1"/>
          </p:cNvPicPr>
          <p:nvPr/>
        </p:nvPicPr>
        <p:blipFill>
          <a:blip r:embed="rId2" cstate="print"/>
          <a:stretch>
            <a:fillRect/>
          </a:stretch>
        </p:blipFill>
        <p:spPr>
          <a:xfrm>
            <a:off x="8077200" y="5867400"/>
            <a:ext cx="787400" cy="838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2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66928" indent="-457200" fontAlgn="auto">
              <a:spcAft>
                <a:spcPts val="0"/>
              </a:spcAft>
              <a:buFont typeface="Wingdings" pitchFamily="2" charset="2"/>
              <a:buChar char="v"/>
              <a:defRPr/>
            </a:pPr>
            <a:r>
              <a:rPr lang="en-US" sz="2800" b="1" dirty="0" smtClean="0">
                <a:cs typeface="Times New Roman" pitchFamily="18" charset="0"/>
              </a:rPr>
              <a:t>Comprehensive assessment reports exist and are completed on a regular basis. </a:t>
            </a:r>
          </a:p>
          <a:p>
            <a:pPr marL="566928" indent="-457200" fontAlgn="auto">
              <a:spcAft>
                <a:spcPts val="0"/>
              </a:spcAft>
              <a:buFont typeface="Wingdings" pitchFamily="2" charset="2"/>
              <a:buChar char="v"/>
              <a:defRPr/>
            </a:pPr>
            <a:endParaRPr lang="en-US" sz="2800" b="1" dirty="0" smtClean="0">
              <a:cs typeface="Times New Roman" pitchFamily="18" charset="0"/>
            </a:endParaRPr>
          </a:p>
          <a:p>
            <a:pPr marL="566928" indent="-457200" fontAlgn="auto">
              <a:spcAft>
                <a:spcPts val="0"/>
              </a:spcAft>
              <a:buFont typeface="Wingdings" pitchFamily="2" charset="2"/>
              <a:buChar char="v"/>
              <a:defRPr/>
            </a:pPr>
            <a:r>
              <a:rPr lang="en-US" sz="2800" b="1" dirty="0" smtClean="0">
                <a:cs typeface="Times New Roman" pitchFamily="18" charset="0"/>
              </a:rPr>
              <a:t>Course student learning outcomes are aligned with degree student learning outcomes. </a:t>
            </a:r>
          </a:p>
          <a:p>
            <a:pPr marL="566928" indent="-457200" fontAlgn="auto">
              <a:spcAft>
                <a:spcPts val="0"/>
              </a:spcAft>
              <a:buFont typeface="Wingdings" pitchFamily="2" charset="2"/>
              <a:buChar char="v"/>
              <a:defRPr/>
            </a:pPr>
            <a:endParaRPr lang="en-US" sz="2800" b="1" dirty="0" smtClean="0">
              <a:cs typeface="Times New Roman" pitchFamily="18" charset="0"/>
            </a:endParaRPr>
          </a:p>
          <a:p>
            <a:pPr marL="566928" indent="-457200" fontAlgn="auto">
              <a:spcAft>
                <a:spcPts val="0"/>
              </a:spcAft>
              <a:buFont typeface="Wingdings" pitchFamily="2" charset="2"/>
              <a:buChar char="v"/>
              <a:defRPr/>
            </a:pPr>
            <a:r>
              <a:rPr lang="en-US" sz="2800" b="1" dirty="0" smtClean="0">
                <a:cs typeface="Times New Roman" pitchFamily="18" charset="0"/>
              </a:rPr>
              <a:t>Students demonstrate awareness of goals and purposes of courses and programs in which they are enrolled.</a:t>
            </a:r>
          </a:p>
          <a:p>
            <a:endParaRPr lang="en-US" dirty="0"/>
          </a:p>
        </p:txBody>
      </p:sp>
      <p:sp>
        <p:nvSpPr>
          <p:cNvPr id="3" name="Title 2"/>
          <p:cNvSpPr>
            <a:spLocks noGrp="1"/>
          </p:cNvSpPr>
          <p:nvPr>
            <p:ph type="title"/>
          </p:nvPr>
        </p:nvSpPr>
        <p:spPr/>
        <p:txBody>
          <a:bodyPr/>
          <a:lstStyle/>
          <a:p>
            <a:r>
              <a:rPr lang="en-US" dirty="0" smtClean="0"/>
              <a:t>8 characteristics cont’d</a:t>
            </a:r>
            <a:endParaRPr lang="en-US" dirty="0"/>
          </a:p>
        </p:txBody>
      </p:sp>
      <p:sp>
        <p:nvSpPr>
          <p:cNvPr id="4" name="Slide Number Placeholder 3"/>
          <p:cNvSpPr>
            <a:spLocks noGrp="1"/>
          </p:cNvSpPr>
          <p:nvPr>
            <p:ph type="sldNum" sz="quarter" idx="12"/>
          </p:nvPr>
        </p:nvSpPr>
        <p:spPr/>
        <p:txBody>
          <a:bodyPr/>
          <a:lstStyle/>
          <a:p>
            <a:pPr>
              <a:defRPr/>
            </a:pPr>
            <a:fld id="{E107738A-2F4C-47EF-BE75-BAD05AD2C2E5}" type="slidenum">
              <a:rPr lang="en-US" smtClean="0"/>
              <a:pPr>
                <a:defRPr/>
              </a:pPr>
              <a:t>7</a:t>
            </a:fld>
            <a:endParaRPr lang="en-US" dirty="0"/>
          </a:p>
        </p:txBody>
      </p:sp>
      <p:pic>
        <p:nvPicPr>
          <p:cNvPr id="5" name="Picture 4" descr="coalogo.jpg"/>
          <p:cNvPicPr>
            <a:picLocks noChangeAspect="1"/>
          </p:cNvPicPr>
          <p:nvPr/>
        </p:nvPicPr>
        <p:blipFill>
          <a:blip r:embed="rId2" cstate="print"/>
          <a:stretch>
            <a:fillRect/>
          </a:stretch>
        </p:blipFill>
        <p:spPr>
          <a:xfrm>
            <a:off x="8077200" y="5867400"/>
            <a:ext cx="787400" cy="838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idx="1"/>
          </p:nvPr>
        </p:nvSpPr>
        <p:spPr>
          <a:xfrm>
            <a:off x="457200" y="1066800"/>
            <a:ext cx="8229600" cy="5791200"/>
          </a:xfrm>
        </p:spPr>
        <p:txBody>
          <a:bodyPr/>
          <a:lstStyle/>
          <a:p>
            <a:r>
              <a:rPr lang="en-US" sz="2800" b="1" dirty="0" smtClean="0">
                <a:cs typeface="Times New Roman" pitchFamily="18" charset="0"/>
              </a:rPr>
              <a:t>In examining each of these characteristics, where would we place our college? Our respective disciplines?</a:t>
            </a:r>
          </a:p>
          <a:p>
            <a:endParaRPr lang="en-US" sz="2800" b="1" dirty="0" smtClean="0">
              <a:cs typeface="Times New Roman" pitchFamily="18" charset="0"/>
            </a:endParaRPr>
          </a:p>
          <a:p>
            <a:r>
              <a:rPr lang="en-US" sz="2800" b="1" dirty="0" smtClean="0">
                <a:cs typeface="Times New Roman" pitchFamily="18" charset="0"/>
              </a:rPr>
              <a:t>What would we need to do in order to achieve each of them? </a:t>
            </a:r>
          </a:p>
          <a:p>
            <a:endParaRPr lang="en-US" sz="2800" b="1" dirty="0" smtClean="0">
              <a:cs typeface="Times New Roman" pitchFamily="18" charset="0"/>
            </a:endParaRPr>
          </a:p>
          <a:p>
            <a:r>
              <a:rPr lang="en-US" sz="2800" b="1" dirty="0" smtClean="0">
                <a:cs typeface="Times New Roman" pitchFamily="18" charset="0"/>
              </a:rPr>
              <a:t>How do these characteristics interact with the rubrics for program review and planning and institutional outcomes?</a:t>
            </a:r>
          </a:p>
          <a:p>
            <a:endParaRPr lang="en-US" sz="2800" b="1" dirty="0" smtClean="0">
              <a:cs typeface="Times New Roman" pitchFamily="18" charset="0"/>
            </a:endParaRPr>
          </a:p>
          <a:p>
            <a:r>
              <a:rPr lang="en-US" sz="2800" b="1" dirty="0" smtClean="0">
                <a:cs typeface="Times New Roman" pitchFamily="18" charset="0"/>
              </a:rPr>
              <a:t>How can IEC help to achieve Proficiency?</a:t>
            </a:r>
            <a:br>
              <a:rPr lang="en-US" sz="2800" b="1" dirty="0" smtClean="0">
                <a:cs typeface="Times New Roman" pitchFamily="18" charset="0"/>
              </a:rPr>
            </a:br>
            <a:endParaRPr lang="en-US" sz="2800" b="1" dirty="0" smtClean="0">
              <a:cs typeface="Times New Roman" pitchFamily="18" charset="0"/>
            </a:endParaRPr>
          </a:p>
        </p:txBody>
      </p:sp>
      <p:sp>
        <p:nvSpPr>
          <p:cNvPr id="3" name="Title 2"/>
          <p:cNvSpPr>
            <a:spLocks noGrp="1"/>
          </p:cNvSpPr>
          <p:nvPr>
            <p:ph type="title"/>
          </p:nvPr>
        </p:nvSpPr>
        <p:spPr>
          <a:xfrm>
            <a:off x="457200" y="274638"/>
            <a:ext cx="8229600" cy="944562"/>
          </a:xfrm>
        </p:spPr>
        <p:txBody>
          <a:bodyPr/>
          <a:lstStyle/>
          <a:p>
            <a:pPr fontAlgn="auto">
              <a:spcAft>
                <a:spcPts val="0"/>
              </a:spcAft>
              <a:defRPr/>
            </a:pPr>
            <a:r>
              <a:rPr lang="en-US" dirty="0" smtClean="0"/>
              <a:t>Are we at the Proficiency Level?</a:t>
            </a:r>
            <a:endParaRPr lang="en-US" dirty="0"/>
          </a:p>
        </p:txBody>
      </p:sp>
      <p:sp>
        <p:nvSpPr>
          <p:cNvPr id="4" name="Slide Number Placeholder 3"/>
          <p:cNvSpPr>
            <a:spLocks noGrp="1"/>
          </p:cNvSpPr>
          <p:nvPr>
            <p:ph type="sldNum" sz="quarter" idx="12"/>
          </p:nvPr>
        </p:nvSpPr>
        <p:spPr/>
        <p:txBody>
          <a:bodyPr/>
          <a:lstStyle/>
          <a:p>
            <a:pPr>
              <a:defRPr/>
            </a:pPr>
            <a:fld id="{E107738A-2F4C-47EF-BE75-BAD05AD2C2E5}" type="slidenum">
              <a:rPr lang="en-US" smtClean="0"/>
              <a:pPr>
                <a:defRPr/>
              </a:pPr>
              <a:t>8</a:t>
            </a:fld>
            <a:endParaRPr lang="en-US" dirty="0"/>
          </a:p>
        </p:txBody>
      </p:sp>
      <p:pic>
        <p:nvPicPr>
          <p:cNvPr id="5" name="Picture 4" descr="coalogo.jpg"/>
          <p:cNvPicPr>
            <a:picLocks noChangeAspect="1"/>
          </p:cNvPicPr>
          <p:nvPr/>
        </p:nvPicPr>
        <p:blipFill>
          <a:blip r:embed="rId2" cstate="print"/>
          <a:stretch>
            <a:fillRect/>
          </a:stretch>
        </p:blipFill>
        <p:spPr>
          <a:xfrm>
            <a:off x="8077200" y="5867400"/>
            <a:ext cx="787400" cy="838200"/>
          </a:xfrm>
          <a:prstGeom prst="rect">
            <a:avLst/>
          </a:prstGeom>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Effect transition="in" filter="fade">
                                      <p:cBhvr>
                                        <p:cTn id="7" dur="2000"/>
                                        <p:tgtEl>
                                          <p:spTgt spid="133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4">
                                            <p:txEl>
                                              <p:pRg st="2" end="2"/>
                                            </p:txEl>
                                          </p:spTgt>
                                        </p:tgtEl>
                                        <p:attrNameLst>
                                          <p:attrName>style.visibility</p:attrName>
                                        </p:attrNameLst>
                                      </p:cBhvr>
                                      <p:to>
                                        <p:strVal val="visible"/>
                                      </p:to>
                                    </p:set>
                                    <p:animEffect transition="in" filter="fade">
                                      <p:cBhvr>
                                        <p:cTn id="12" dur="2000"/>
                                        <p:tgtEl>
                                          <p:spTgt spid="1331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314">
                                            <p:txEl>
                                              <p:pRg st="4" end="4"/>
                                            </p:txEl>
                                          </p:spTgt>
                                        </p:tgtEl>
                                        <p:attrNameLst>
                                          <p:attrName>style.visibility</p:attrName>
                                        </p:attrNameLst>
                                      </p:cBhvr>
                                      <p:to>
                                        <p:strVal val="visible"/>
                                      </p:to>
                                    </p:set>
                                    <p:animEffect transition="in" filter="fade">
                                      <p:cBhvr>
                                        <p:cTn id="17" dur="2000"/>
                                        <p:tgtEl>
                                          <p:spTgt spid="1331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314">
                                            <p:txEl>
                                              <p:pRg st="6" end="6"/>
                                            </p:txEl>
                                          </p:spTgt>
                                        </p:tgtEl>
                                        <p:attrNameLst>
                                          <p:attrName>style.visibility</p:attrName>
                                        </p:attrNameLst>
                                      </p:cBhvr>
                                      <p:to>
                                        <p:strVal val="visible"/>
                                      </p:to>
                                    </p:set>
                                    <p:animEffect transition="in" filter="fade">
                                      <p:cBhvr>
                                        <p:cTn id="22" dur="2000"/>
                                        <p:tgtEl>
                                          <p:spTgt spid="133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56032" fontAlgn="auto">
              <a:spcAft>
                <a:spcPts val="0"/>
              </a:spcAft>
              <a:buFont typeface="Wingdings" pitchFamily="2" charset="2"/>
              <a:buChar char="v"/>
              <a:defRPr/>
            </a:pPr>
            <a:r>
              <a:rPr lang="en-US" dirty="0" smtClean="0"/>
              <a:t>Percent of Course with SLOs: 58%</a:t>
            </a:r>
          </a:p>
          <a:p>
            <a:pPr marL="365760" indent="-256032" fontAlgn="auto">
              <a:spcAft>
                <a:spcPts val="0"/>
              </a:spcAft>
              <a:buFont typeface="Wingdings" pitchFamily="2" charset="2"/>
              <a:buChar char="v"/>
              <a:defRPr/>
            </a:pPr>
            <a:r>
              <a:rPr lang="en-US" dirty="0" smtClean="0"/>
              <a:t>Percent of Programs with SLOs: 36 %</a:t>
            </a:r>
          </a:p>
          <a:p>
            <a:pPr marL="365760" indent="-256032" fontAlgn="auto">
              <a:spcAft>
                <a:spcPts val="0"/>
              </a:spcAft>
              <a:buFont typeface="Wingdings" pitchFamily="2" charset="2"/>
              <a:buChar char="v"/>
              <a:defRPr/>
            </a:pPr>
            <a:r>
              <a:rPr lang="en-US" dirty="0" smtClean="0"/>
              <a:t>Percent of Courses with Ongoing Assessment: </a:t>
            </a:r>
          </a:p>
          <a:p>
            <a:pPr marL="365760" indent="-256032" fontAlgn="auto">
              <a:spcAft>
                <a:spcPts val="0"/>
              </a:spcAft>
              <a:buNone/>
              <a:defRPr/>
            </a:pPr>
            <a:r>
              <a:rPr lang="en-US" dirty="0" smtClean="0"/>
              <a:t>	3 %</a:t>
            </a:r>
          </a:p>
          <a:p>
            <a:pPr marL="365760" indent="-256032" fontAlgn="auto">
              <a:spcAft>
                <a:spcPts val="0"/>
              </a:spcAft>
              <a:buFont typeface="Wingdings" pitchFamily="2" charset="2"/>
              <a:buChar char="v"/>
              <a:defRPr/>
            </a:pPr>
            <a:r>
              <a:rPr lang="en-US" dirty="0" smtClean="0"/>
              <a:t>Percent of Programs with Ongoing Assessment: 29 %</a:t>
            </a:r>
          </a:p>
          <a:p>
            <a:pPr marL="365760" indent="-256032" fontAlgn="auto">
              <a:spcAft>
                <a:spcPts val="0"/>
              </a:spcAft>
              <a:buFont typeface="Wingdings" pitchFamily="2" charset="2"/>
              <a:buChar char="v"/>
              <a:defRPr/>
            </a:pPr>
            <a:r>
              <a:rPr lang="en-US" dirty="0" smtClean="0"/>
              <a:t>Percent of Student and Learning Services with SLOS: 53 %</a:t>
            </a:r>
          </a:p>
          <a:p>
            <a:pPr marL="365760" indent="-256032" fontAlgn="auto">
              <a:spcAft>
                <a:spcPts val="0"/>
              </a:spcAft>
              <a:buFont typeface="Wingdings" pitchFamily="2" charset="2"/>
              <a:buChar char="v"/>
              <a:defRPr/>
            </a:pPr>
            <a:r>
              <a:rPr lang="en-US" dirty="0" smtClean="0"/>
              <a:t>Percent of Student and Learning Services with Ongoing Assessment: 26%</a:t>
            </a:r>
          </a:p>
          <a:p>
            <a:pPr marL="365760" indent="-256032" fontAlgn="auto">
              <a:spcAft>
                <a:spcPts val="0"/>
              </a:spcAft>
              <a:buFont typeface="Wingdings" pitchFamily="2" charset="2"/>
              <a:buChar char="v"/>
              <a:defRPr/>
            </a:pPr>
            <a:endParaRPr lang="en-US" dirty="0"/>
          </a:p>
        </p:txBody>
      </p:sp>
      <p:sp>
        <p:nvSpPr>
          <p:cNvPr id="2" name="Title 1"/>
          <p:cNvSpPr>
            <a:spLocks noGrp="1"/>
          </p:cNvSpPr>
          <p:nvPr>
            <p:ph type="title"/>
          </p:nvPr>
        </p:nvSpPr>
        <p:spPr/>
        <p:txBody>
          <a:bodyPr/>
          <a:lstStyle/>
          <a:p>
            <a:pPr fontAlgn="auto">
              <a:spcAft>
                <a:spcPts val="0"/>
              </a:spcAft>
              <a:defRPr/>
            </a:pPr>
            <a:r>
              <a:rPr lang="en-US" dirty="0" smtClean="0"/>
              <a:t>Current Status</a:t>
            </a:r>
            <a:endParaRPr lang="en-US" dirty="0"/>
          </a:p>
        </p:txBody>
      </p:sp>
      <p:sp>
        <p:nvSpPr>
          <p:cNvPr id="4" name="Slide Number Placeholder 3"/>
          <p:cNvSpPr>
            <a:spLocks noGrp="1"/>
          </p:cNvSpPr>
          <p:nvPr>
            <p:ph type="sldNum" sz="quarter" idx="12"/>
          </p:nvPr>
        </p:nvSpPr>
        <p:spPr/>
        <p:txBody>
          <a:bodyPr/>
          <a:lstStyle/>
          <a:p>
            <a:pPr>
              <a:defRPr/>
            </a:pPr>
            <a:fld id="{E107738A-2F4C-47EF-BE75-BAD05AD2C2E5}" type="slidenum">
              <a:rPr lang="en-US" smtClean="0"/>
              <a:pPr>
                <a:defRPr/>
              </a:pPr>
              <a:t>9</a:t>
            </a:fld>
            <a:endParaRPr lang="en-US" dirty="0"/>
          </a:p>
        </p:txBody>
      </p:sp>
      <p:pic>
        <p:nvPicPr>
          <p:cNvPr id="5" name="Picture 4" descr="coalogo.jpg"/>
          <p:cNvPicPr>
            <a:picLocks noChangeAspect="1"/>
          </p:cNvPicPr>
          <p:nvPr/>
        </p:nvPicPr>
        <p:blipFill>
          <a:blip r:embed="rId2" cstate="print"/>
          <a:stretch>
            <a:fillRect/>
          </a:stretch>
        </p:blipFill>
        <p:spPr>
          <a:xfrm>
            <a:off x="8077200" y="5867400"/>
            <a:ext cx="787400" cy="838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1148</TotalTime>
  <Words>945</Words>
  <Application>Microsoft Office PowerPoint</Application>
  <PresentationFormat>On-screen Show (4:3)</PresentationFormat>
  <Paragraphs>203</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Concourse</vt:lpstr>
      <vt:lpstr>Assessment of Learning at  COA</vt:lpstr>
      <vt:lpstr>Today’s Presentation and Activities</vt:lpstr>
      <vt:lpstr>ACCJC Requirements</vt:lpstr>
      <vt:lpstr>ACCJC Requirements cont’d</vt:lpstr>
      <vt:lpstr> 8 characteristics quoted directly from the ACCJC rubric. </vt:lpstr>
      <vt:lpstr>8 characteristics cont’d</vt:lpstr>
      <vt:lpstr>8 characteristics cont’d</vt:lpstr>
      <vt:lpstr>Are we at the Proficiency Level?</vt:lpstr>
      <vt:lpstr>Current Status</vt:lpstr>
      <vt:lpstr>What is Assessment?</vt:lpstr>
      <vt:lpstr>Another Definition of Assessment</vt:lpstr>
      <vt:lpstr>Assessment Levels</vt:lpstr>
      <vt:lpstr>Why We Assess  </vt:lpstr>
      <vt:lpstr> Elements of an Assessment Plan </vt:lpstr>
      <vt:lpstr>Closing the Assessment Loop:  The Assessment Process from outcomes to quality improvement</vt:lpstr>
      <vt:lpstr>Learner Centered Assessment</vt:lpstr>
      <vt:lpstr>Assessment Steps</vt:lpstr>
      <vt:lpstr>Two types of assessment methods </vt:lpstr>
      <vt:lpstr>Assessment Methods</vt:lpstr>
      <vt:lpstr>Suggestions </vt:lpstr>
      <vt:lpstr>Suggestions</vt:lpstr>
      <vt:lpstr>Take a few minutes... </vt:lpstr>
      <vt:lpstr>Take a few minutes</vt:lpstr>
      <vt:lpstr>Program Review </vt:lpstr>
      <vt:lpstr>References</vt:lpstr>
      <vt:lpstr>References</vt:lpstr>
      <vt:lpstr>References – cont’d</vt:lpstr>
    </vt:vector>
  </TitlesOfParts>
  <Company>PCCD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learning at  COA</dc:title>
  <dc:creator>dbajrami</dc:creator>
  <cp:lastModifiedBy>dbajrami</cp:lastModifiedBy>
  <cp:revision>33</cp:revision>
  <dcterms:created xsi:type="dcterms:W3CDTF">2011-01-13T17:55:24Z</dcterms:created>
  <dcterms:modified xsi:type="dcterms:W3CDTF">2011-02-15T17:15:56Z</dcterms:modified>
</cp:coreProperties>
</file>