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92" r:id="rId2"/>
    <p:sldId id="258" r:id="rId3"/>
    <p:sldId id="259" r:id="rId4"/>
    <p:sldId id="260" r:id="rId5"/>
    <p:sldId id="261" r:id="rId6"/>
    <p:sldId id="262" r:id="rId7"/>
    <p:sldId id="272" r:id="rId8"/>
    <p:sldId id="263" r:id="rId9"/>
    <p:sldId id="274" r:id="rId10"/>
    <p:sldId id="277" r:id="rId11"/>
    <p:sldId id="275" r:id="rId12"/>
    <p:sldId id="276" r:id="rId13"/>
    <p:sldId id="265" r:id="rId14"/>
    <p:sldId id="266" r:id="rId15"/>
    <p:sldId id="268" r:id="rId16"/>
    <p:sldId id="278" r:id="rId17"/>
    <p:sldId id="281" r:id="rId18"/>
    <p:sldId id="282" r:id="rId19"/>
    <p:sldId id="283" r:id="rId20"/>
    <p:sldId id="284" r:id="rId21"/>
    <p:sldId id="285" r:id="rId22"/>
    <p:sldId id="286" r:id="rId23"/>
    <p:sldId id="287" r:id="rId24"/>
    <p:sldId id="288" r:id="rId25"/>
    <p:sldId id="289" r:id="rId26"/>
    <p:sldId id="290"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0F2157E6-CC6E-417E-9476-5B9B7F899F7A}" type="datetimeFigureOut">
              <a:rPr lang="en-US"/>
              <a:pPr/>
              <a:t>2/4/2015</a:t>
            </a:fld>
            <a:endParaRPr lang="en-US"/>
          </a:p>
        </p:txBody>
      </p:sp>
      <p:sp>
        <p:nvSpPr>
          <p:cNvPr id="276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CCF1CB67-7CD5-4AE8-B6B5-FEF2C8AF627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宋体" charset="-122"/>
        <a:cs typeface="+mn-cs"/>
      </a:defRPr>
    </a:lvl1pPr>
    <a:lvl2pPr marL="457200" algn="l" rtl="0" fontAlgn="base">
      <a:spcBef>
        <a:spcPct val="30000"/>
      </a:spcBef>
      <a:spcAft>
        <a:spcPct val="0"/>
      </a:spcAft>
      <a:defRPr sz="1200" kern="1200">
        <a:solidFill>
          <a:schemeClr val="tx1"/>
        </a:solidFill>
        <a:latin typeface="Calibri" pitchFamily="34" charset="0"/>
        <a:ea typeface="宋体" charset="-122"/>
        <a:cs typeface="+mn-cs"/>
      </a:defRPr>
    </a:lvl2pPr>
    <a:lvl3pPr marL="914400" algn="l" rtl="0" fontAlgn="base">
      <a:spcBef>
        <a:spcPct val="30000"/>
      </a:spcBef>
      <a:spcAft>
        <a:spcPct val="0"/>
      </a:spcAft>
      <a:defRPr sz="1200" kern="1200">
        <a:solidFill>
          <a:schemeClr val="tx1"/>
        </a:solidFill>
        <a:latin typeface="Calibri" pitchFamily="34" charset="0"/>
        <a:ea typeface="宋体" charset="-122"/>
        <a:cs typeface="+mn-cs"/>
      </a:defRPr>
    </a:lvl3pPr>
    <a:lvl4pPr marL="1371600" algn="l" rtl="0" fontAlgn="base">
      <a:spcBef>
        <a:spcPct val="30000"/>
      </a:spcBef>
      <a:spcAft>
        <a:spcPct val="0"/>
      </a:spcAft>
      <a:defRPr sz="1200" kern="1200">
        <a:solidFill>
          <a:schemeClr val="tx1"/>
        </a:solidFill>
        <a:latin typeface="Calibri" pitchFamily="34" charset="0"/>
        <a:ea typeface="宋体" charset="-122"/>
        <a:cs typeface="+mn-cs"/>
      </a:defRPr>
    </a:lvl4pPr>
    <a:lvl5pPr marL="1828800" algn="l" rtl="0" fontAlgn="base">
      <a:spcBef>
        <a:spcPct val="30000"/>
      </a:spcBef>
      <a:spcAft>
        <a:spcPct val="0"/>
      </a:spcAft>
      <a:defRPr sz="1200" kern="1200">
        <a:solidFill>
          <a:schemeClr val="tx1"/>
        </a:solidFill>
        <a:latin typeface="Calibri" pitchFamily="34"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8A1DC6D-6DD5-4E38-BD50-5654AA0ADB2A}" type="datetimeFigureOut">
              <a:rPr lang="zh-CN" altLang="en-US" smtClean="0"/>
              <a:pPr/>
              <a:t>2015-2-4</a:t>
            </a:fld>
            <a:endParaRPr lang="en-US" altLang="zh-C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A8A4E77-24D1-4D24-99DE-F2142A1325A7}" type="slidenum">
              <a:rPr lang="zh-CN" altLang="en-US" smtClean="0"/>
              <a:pPr/>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725C13-2FC2-42E3-83FA-9958C635A936}" type="datetimeFigureOut">
              <a:rPr lang="zh-CN" altLang="en-US" smtClean="0"/>
              <a:pPr/>
              <a:t>2015-2-4</a:t>
            </a:fld>
            <a:endParaRPr lang="en-US" altLang="zh-CN"/>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14AE23E-5940-464A-8BB0-51147796FFB3}" type="slidenum">
              <a:rPr lang="zh-CN" altLang="en-US"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D4E005-BCD8-48B5-8059-CA9CE45B289B}" type="datetimeFigureOut">
              <a:rPr lang="zh-CN" altLang="en-US" smtClean="0"/>
              <a:pPr/>
              <a:t>2015-2-4</a:t>
            </a:fld>
            <a:endParaRPr lang="en-US" altLang="zh-CN"/>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8AA377E-E76B-49B9-8187-BF4EB47E834F}" type="slidenum">
              <a:rPr lang="zh-CN" altLang="en-US"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D4F3224-2457-4AF6-8503-378286434DEF}" type="datetimeFigureOut">
              <a:rPr lang="zh-CN" altLang="en-US" smtClean="0"/>
              <a:pPr/>
              <a:t>2015-2-4</a:t>
            </a:fld>
            <a:endParaRPr lang="en-US" altLang="zh-CN"/>
          </a:p>
        </p:txBody>
      </p:sp>
      <p:sp>
        <p:nvSpPr>
          <p:cNvPr id="9" name="Slide Number Placeholder 8"/>
          <p:cNvSpPr>
            <a:spLocks noGrp="1"/>
          </p:cNvSpPr>
          <p:nvPr>
            <p:ph type="sldNum" sz="quarter" idx="15"/>
          </p:nvPr>
        </p:nvSpPr>
        <p:spPr/>
        <p:txBody>
          <a:bodyPr rtlCol="0"/>
          <a:lstStyle/>
          <a:p>
            <a:fld id="{EE1491CA-8D96-4D63-A79E-1E132CA160CD}" type="slidenum">
              <a:rPr lang="zh-CN" altLang="en-US" smtClean="0"/>
              <a:pPr/>
              <a:t>‹#›</a:t>
            </a:fld>
            <a:endParaRPr lang="en-US" altLang="zh-CN"/>
          </a:p>
        </p:txBody>
      </p:sp>
      <p:sp>
        <p:nvSpPr>
          <p:cNvPr id="10" name="Footer Placeholder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858C73D-C013-4DD6-9FD0-B48A18797343}" type="datetimeFigureOut">
              <a:rPr lang="zh-CN" altLang="en-US" smtClean="0"/>
              <a:pPr/>
              <a:t>2015-2-4</a:t>
            </a:fld>
            <a:endParaRPr lang="en-US" altLang="zh-C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9E1CD53-54F3-42C0-B814-0311C085B17D}" type="slidenum">
              <a:rPr lang="zh-CN" altLang="en-US" smtClean="0"/>
              <a:pPr/>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0728CB6-A65B-4005-9CC9-1F88E4D837C4}" type="datetimeFigureOut">
              <a:rPr lang="zh-CN" altLang="en-US" smtClean="0"/>
              <a:pPr/>
              <a:t>2015-2-4</a:t>
            </a:fld>
            <a:endParaRPr lang="en-US" altLang="zh-CN"/>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B8486A-1434-4B7D-8301-292CE1598050}" type="slidenum">
              <a:rPr lang="zh-CN" altLang="en-US" smtClean="0"/>
              <a:pPr/>
              <a:t>‹#›</a:t>
            </a:fld>
            <a:endParaRPr lang="en-US" altLang="zh-C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1AA3B66-907A-4CCC-9F74-5A64126C929D}" type="datetimeFigureOut">
              <a:rPr lang="zh-CN" altLang="en-US" smtClean="0"/>
              <a:pPr/>
              <a:t>2015-2-4</a:t>
            </a:fld>
            <a:endParaRPr lang="en-US" altLang="zh-CN"/>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60E57C3-909C-4E2A-8A28-514DDEE7D6C1}" type="slidenum">
              <a:rPr lang="zh-CN" altLang="en-US" smtClean="0"/>
              <a:pPr/>
              <a:t>‹#›</a:t>
            </a:fld>
            <a:endParaRPr lang="en-US" altLang="zh-C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8133A7C-9FD8-4BAD-BD7F-FED91E292F72}" type="datetimeFigureOut">
              <a:rPr lang="zh-CN" altLang="en-US" smtClean="0"/>
              <a:pPr/>
              <a:t>2015-2-4</a:t>
            </a:fld>
            <a:endParaRPr lang="en-US" altLang="zh-CN"/>
          </a:p>
        </p:txBody>
      </p:sp>
      <p:sp>
        <p:nvSpPr>
          <p:cNvPr id="7" name="Slide Number Placeholder 6"/>
          <p:cNvSpPr>
            <a:spLocks noGrp="1"/>
          </p:cNvSpPr>
          <p:nvPr>
            <p:ph type="sldNum" sz="quarter" idx="11"/>
          </p:nvPr>
        </p:nvSpPr>
        <p:spPr/>
        <p:txBody>
          <a:bodyPr rtlCol="0"/>
          <a:lstStyle/>
          <a:p>
            <a:fld id="{0D67870C-0F8F-4DBA-9860-1CBBE47C6B72}" type="slidenum">
              <a:rPr lang="zh-CN" altLang="en-US" smtClean="0"/>
              <a:pPr/>
              <a:t>‹#›</a:t>
            </a:fld>
            <a:endParaRPr lang="en-US" altLang="zh-CN"/>
          </a:p>
        </p:txBody>
      </p:sp>
      <p:sp>
        <p:nvSpPr>
          <p:cNvPr id="8" name="Footer Placeholder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69EF8-8D7B-4009-A2D1-F729F728C20F}" type="datetimeFigureOut">
              <a:rPr lang="zh-CN" altLang="en-US" smtClean="0"/>
              <a:pPr/>
              <a:t>2015-2-4</a:t>
            </a:fld>
            <a:endParaRPr lang="en-US" altLang="zh-CN"/>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0EC2D9D-6B82-4205-ACD7-FF0058BE74EE}" type="slidenum">
              <a:rPr lang="zh-CN" altLang="en-US"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B5F0F53-EEBB-42D9-A006-C8E82C07F956}" type="datetimeFigureOut">
              <a:rPr lang="zh-CN" altLang="en-US" smtClean="0"/>
              <a:pPr/>
              <a:t>2015-2-4</a:t>
            </a:fld>
            <a:endParaRPr lang="en-US" altLang="zh-CN"/>
          </a:p>
        </p:txBody>
      </p:sp>
      <p:sp>
        <p:nvSpPr>
          <p:cNvPr id="22" name="Slide Number Placeholder 21"/>
          <p:cNvSpPr>
            <a:spLocks noGrp="1"/>
          </p:cNvSpPr>
          <p:nvPr>
            <p:ph type="sldNum" sz="quarter" idx="15"/>
          </p:nvPr>
        </p:nvSpPr>
        <p:spPr/>
        <p:txBody>
          <a:bodyPr rtlCol="0"/>
          <a:lstStyle/>
          <a:p>
            <a:fld id="{187566EC-F6E4-4F74-ABC3-C84C710AF681}" type="slidenum">
              <a:rPr lang="zh-CN" altLang="en-US" smtClean="0"/>
              <a:pPr/>
              <a:t>‹#›</a:t>
            </a:fld>
            <a:endParaRPr lang="en-US" altLang="zh-CN"/>
          </a:p>
        </p:txBody>
      </p:sp>
      <p:sp>
        <p:nvSpPr>
          <p:cNvPr id="23" name="Footer Placeholder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89FFAA5-F95B-466D-91A5-CA74919BF7E3}" type="datetimeFigureOut">
              <a:rPr lang="zh-CN" altLang="en-US" smtClean="0"/>
              <a:pPr/>
              <a:t>2015-2-4</a:t>
            </a:fld>
            <a:endParaRPr lang="en-US" altLang="zh-CN"/>
          </a:p>
        </p:txBody>
      </p:sp>
      <p:sp>
        <p:nvSpPr>
          <p:cNvPr id="18" name="Slide Number Placeholder 17"/>
          <p:cNvSpPr>
            <a:spLocks noGrp="1"/>
          </p:cNvSpPr>
          <p:nvPr>
            <p:ph type="sldNum" sz="quarter" idx="11"/>
          </p:nvPr>
        </p:nvSpPr>
        <p:spPr/>
        <p:txBody>
          <a:bodyPr rtlCol="0"/>
          <a:lstStyle/>
          <a:p>
            <a:fld id="{B4E8828E-C013-447D-B229-35A17AE3F680}" type="slidenum">
              <a:rPr lang="zh-CN" altLang="en-US" smtClean="0"/>
              <a:pPr/>
              <a:t>‹#›</a:t>
            </a:fld>
            <a:endParaRPr lang="en-US" altLang="zh-CN"/>
          </a:p>
        </p:txBody>
      </p:sp>
      <p:sp>
        <p:nvSpPr>
          <p:cNvPr id="21" name="Footer Placeholder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BD82635-0D2A-4ED3-8A8E-459245AC09D6}" type="datetimeFigureOut">
              <a:rPr lang="zh-CN" altLang="en-US" smtClean="0"/>
              <a:pPr/>
              <a:t>2015-2-4</a:t>
            </a:fld>
            <a:endParaRPr lang="en-US" altLang="zh-C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78FEF4C-A4E9-4D1B-9FF2-F7F46E03EAD1}" type="slidenum">
              <a:rPr lang="zh-CN" altLang="en-US"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url?url=http://en.wikipedia.org/wiki/Lateralization_of_brain_function&amp;rct=j&amp;frm=1&amp;q=&amp;esrc=s&amp;sa=U&amp;ei=34rSVLjSFZHwoAS9i4GgBA&amp;ved=0CDwQ9QEwEw&amp;sig2=5Z0NBzOIrGbYl8KnTTFofQ&amp;usg=AFQjCNElBijFFJcJYsGWVqtTJAw-Vq7wgQ"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Box 2"/>
          <p:cNvSpPr txBox="1"/>
          <p:nvPr/>
        </p:nvSpPr>
        <p:spPr>
          <a:xfrm>
            <a:off x="1835696" y="2564904"/>
            <a:ext cx="5400600" cy="923330"/>
          </a:xfrm>
          <a:prstGeom prst="rect">
            <a:avLst/>
          </a:prstGeom>
          <a:noFill/>
        </p:spPr>
        <p:txBody>
          <a:bodyPr wrap="square" rtlCol="0">
            <a:spAutoFit/>
          </a:bodyPr>
          <a:lstStyle/>
          <a:p>
            <a:r>
              <a:rPr lang="en-US" sz="5400" dirty="0" smtClean="0"/>
              <a:t>The Brain</a:t>
            </a:r>
            <a:endParaRPr lang="en-US" sz="5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p:txBody>
          <a:bodyPr/>
          <a:lstStyle/>
          <a:p>
            <a:endParaRPr lang="en-US" smtClean="0">
              <a:ea typeface="宋体" charset="-122"/>
            </a:endParaRPr>
          </a:p>
        </p:txBody>
      </p:sp>
      <p:sp>
        <p:nvSpPr>
          <p:cNvPr id="72707" name="Rectangle 3"/>
          <p:cNvSpPr>
            <a:spLocks noGrp="1"/>
          </p:cNvSpPr>
          <p:nvPr>
            <p:ph sz="quarter" idx="1"/>
          </p:nvPr>
        </p:nvSpPr>
        <p:spPr/>
        <p:txBody>
          <a:bodyPr/>
          <a:lstStyle/>
          <a:p>
            <a:r>
              <a:rPr lang="en-US" altLang="zh-CN" dirty="0" smtClean="0"/>
              <a:t>Each of the four lobes exists on the left and right hemispheres of the brain.</a:t>
            </a:r>
          </a:p>
          <a:p>
            <a:r>
              <a:rPr lang="en-US" altLang="zh-CN" dirty="0" smtClean="0"/>
              <a:t>Each of the four lobes have boundaries created by deep grooves in the brain</a:t>
            </a:r>
            <a:r>
              <a:rPr lang="en-US" altLang="zh-CN" dirty="0" smtClean="0"/>
              <a:t>.</a:t>
            </a:r>
          </a:p>
          <a:p>
            <a:r>
              <a:rPr lang="en-US" altLang="zh-CN" dirty="0" smtClean="0"/>
              <a:t>Each lobe also has: </a:t>
            </a:r>
          </a:p>
          <a:p>
            <a:pPr>
              <a:buNone/>
            </a:pPr>
            <a:r>
              <a:rPr lang="en-US" altLang="zh-CN" dirty="0" smtClean="0"/>
              <a:t>	</a:t>
            </a:r>
            <a:r>
              <a:rPr lang="en-US" altLang="zh-CN" dirty="0" smtClean="0"/>
              <a:t>	-a </a:t>
            </a:r>
            <a:r>
              <a:rPr lang="en-US" altLang="zh-CN" dirty="0" smtClean="0"/>
              <a:t>primary cortex </a:t>
            </a:r>
          </a:p>
          <a:p>
            <a:pPr>
              <a:buNone/>
            </a:pPr>
            <a:r>
              <a:rPr lang="en-US" altLang="zh-CN" dirty="0" smtClean="0"/>
              <a:t>		-an association </a:t>
            </a:r>
            <a:r>
              <a:rPr lang="en-US" altLang="zh-CN" dirty="0" smtClean="0"/>
              <a:t>cortex</a:t>
            </a:r>
          </a:p>
          <a:p>
            <a:pPr>
              <a:buNone/>
            </a:pPr>
            <a:r>
              <a:rPr lang="zh-CN" altLang="en-US" dirty="0" smtClean="0"/>
              <a:t/>
            </a:r>
            <a:br>
              <a:rPr lang="zh-CN" altLang="en-US" dirty="0" smtClean="0"/>
            </a:br>
            <a:endParaRPr lang="en-US" dirty="0" smtClean="0">
              <a:ea typeface="宋体"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p:txBody>
          <a:bodyPr/>
          <a:lstStyle/>
          <a:p>
            <a:r>
              <a:rPr lang="en-US" smtClean="0">
                <a:ea typeface="宋体" charset="-122"/>
              </a:rPr>
              <a:t>Primary Cortex</a:t>
            </a:r>
          </a:p>
        </p:txBody>
      </p:sp>
      <p:sp>
        <p:nvSpPr>
          <p:cNvPr id="64515" name="Rectangle 3"/>
          <p:cNvSpPr>
            <a:spLocks noGrp="1"/>
          </p:cNvSpPr>
          <p:nvPr>
            <p:ph sz="quarter" idx="1"/>
          </p:nvPr>
        </p:nvSpPr>
        <p:spPr/>
        <p:txBody>
          <a:bodyPr/>
          <a:lstStyle/>
          <a:p>
            <a:r>
              <a:rPr lang="en-US" altLang="zh-CN" smtClean="0"/>
              <a:t>The primary cortex (motor or sensory) serves basic sensory and motor functions.</a:t>
            </a:r>
            <a:br>
              <a:rPr lang="en-US" altLang="zh-CN" smtClean="0"/>
            </a:br>
            <a:r>
              <a:rPr lang="zh-CN" altLang="en-US" smtClean="0"/>
              <a:t/>
            </a:r>
            <a:br>
              <a:rPr lang="zh-CN" altLang="en-US" smtClean="0"/>
            </a:br>
            <a:endParaRPr lang="en-US" smtClean="0">
              <a:ea typeface="宋体"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p:txBody>
          <a:bodyPr/>
          <a:lstStyle/>
          <a:p>
            <a:r>
              <a:rPr lang="en-US" smtClean="0">
                <a:ea typeface="宋体" charset="-122"/>
              </a:rPr>
              <a:t>Association Cortex</a:t>
            </a:r>
          </a:p>
        </p:txBody>
      </p:sp>
      <p:sp>
        <p:nvSpPr>
          <p:cNvPr id="68611" name="Rectangle 3"/>
          <p:cNvSpPr>
            <a:spLocks noGrp="1"/>
          </p:cNvSpPr>
          <p:nvPr>
            <p:ph sz="quarter" idx="1"/>
          </p:nvPr>
        </p:nvSpPr>
        <p:spPr/>
        <p:txBody>
          <a:bodyPr/>
          <a:lstStyle/>
          <a:p>
            <a:r>
              <a:rPr lang="en-US" altLang="zh-CN" smtClean="0"/>
              <a:t>An association cortex helps basic sensory and motor information from a specific lobe integrate with information from the rest of the brain.</a:t>
            </a:r>
            <a:endParaRPr lang="en-US" smtClean="0">
              <a:ea typeface="宋体"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260350"/>
            <a:ext cx="8229600" cy="1143000"/>
          </a:xfrm>
        </p:spPr>
        <p:txBody>
          <a:bodyPr>
            <a:normAutofit fontScale="90000"/>
          </a:bodyPr>
          <a:lstStyle/>
          <a:p>
            <a:r>
              <a:rPr lang="zh-CN" altLang="en-US" sz="4000" dirty="0" smtClean="0"/>
              <a:t/>
            </a:r>
            <a:br>
              <a:rPr lang="zh-CN" altLang="en-US" sz="4000" dirty="0" smtClean="0"/>
            </a:br>
            <a:r>
              <a:rPr lang="en-US" altLang="zh-CN" sz="4000" b="1" dirty="0" smtClean="0"/>
              <a:t>Occipital </a:t>
            </a:r>
            <a:r>
              <a:rPr lang="en-US" altLang="zh-CN" sz="4000" b="1" dirty="0" smtClean="0"/>
              <a:t>Lobes</a:t>
            </a:r>
            <a:r>
              <a:rPr lang="en-US" altLang="zh-CN" sz="4000" b="1" dirty="0" smtClean="0"/>
              <a:t/>
            </a:r>
            <a:br>
              <a:rPr lang="en-US" altLang="zh-CN" sz="4000" b="1" dirty="0" smtClean="0"/>
            </a:br>
            <a:endParaRPr lang="zh-CN" altLang="en-US" sz="4000" b="1" dirty="0" smtClean="0"/>
          </a:p>
        </p:txBody>
      </p:sp>
      <p:sp>
        <p:nvSpPr>
          <p:cNvPr id="11268" name="Rectangle 4"/>
          <p:cNvSpPr>
            <a:spLocks noGrp="1"/>
          </p:cNvSpPr>
          <p:nvPr>
            <p:ph type="body" idx="4294967295"/>
          </p:nvPr>
        </p:nvSpPr>
        <p:spPr>
          <a:xfrm>
            <a:off x="0" y="1600200"/>
            <a:ext cx="8229600" cy="4525963"/>
          </a:xfrm>
        </p:spPr>
        <p:txBody>
          <a:bodyPr/>
          <a:lstStyle/>
          <a:p>
            <a:r>
              <a:rPr lang="en-US" altLang="zh-CN" dirty="0" smtClean="0"/>
              <a:t>The occipital lobe is:</a:t>
            </a:r>
          </a:p>
          <a:p>
            <a:pPr lvl="1"/>
            <a:r>
              <a:rPr lang="en-US" altLang="zh-CN" dirty="0" smtClean="0"/>
              <a:t>The smallest of the four </a:t>
            </a:r>
            <a:r>
              <a:rPr lang="en-US" altLang="zh-CN" dirty="0" smtClean="0"/>
              <a:t>lobes.</a:t>
            </a:r>
            <a:endParaRPr lang="en-US" altLang="zh-CN" dirty="0" smtClean="0"/>
          </a:p>
          <a:p>
            <a:pPr lvl="1"/>
            <a:r>
              <a:rPr lang="en-US" altLang="zh-CN" dirty="0" smtClean="0"/>
              <a:t>Based on the location of the lobe, the part of your brain that is directly behind your eyes, they </a:t>
            </a:r>
            <a:r>
              <a:rPr lang="en-US" altLang="zh-CN" dirty="0" smtClean="0"/>
              <a:t>process </a:t>
            </a:r>
            <a:r>
              <a:rPr lang="en-US" altLang="zh-CN" dirty="0" smtClean="0"/>
              <a:t>visual </a:t>
            </a:r>
            <a:r>
              <a:rPr lang="en-US" altLang="zh-CN" dirty="0" smtClean="0"/>
              <a:t>information.</a:t>
            </a:r>
            <a:endParaRPr lang="en-US" altLang="zh-CN" dirty="0" smtClean="0"/>
          </a:p>
          <a:p>
            <a:pPr lvl="1"/>
            <a:r>
              <a:rPr lang="en-US" altLang="zh-CN" dirty="0" smtClean="0"/>
              <a:t>Try placing one hand at the very back </a:t>
            </a:r>
            <a:r>
              <a:rPr lang="en-US" altLang="zh-CN" dirty="0" smtClean="0"/>
              <a:t>and toward the base of </a:t>
            </a:r>
            <a:r>
              <a:rPr lang="en-US" altLang="zh-CN" dirty="0" smtClean="0"/>
              <a:t>your </a:t>
            </a:r>
            <a:r>
              <a:rPr lang="en-US" altLang="zh-CN" dirty="0" smtClean="0"/>
              <a:t>head; </a:t>
            </a:r>
            <a:r>
              <a:rPr lang="en-US" altLang="zh-CN" dirty="0" smtClean="0"/>
              <a:t>that is the occipital lobe.</a:t>
            </a:r>
          </a:p>
          <a:p>
            <a:pPr lvl="1"/>
            <a:endParaRPr lang="en-US" dirty="0" smtClean="0">
              <a:ea typeface="宋体" charset="-122"/>
            </a:endParaRPr>
          </a:p>
        </p:txBody>
      </p:sp>
      <p:pic>
        <p:nvPicPr>
          <p:cNvPr id="11270" name="Picture 6" descr="occipital"/>
          <p:cNvPicPr>
            <a:picLocks noChangeAspect="1" noChangeArrowheads="1"/>
          </p:cNvPicPr>
          <p:nvPr/>
        </p:nvPicPr>
        <p:blipFill>
          <a:blip r:embed="rId3" cstate="print"/>
          <a:srcRect/>
          <a:stretch>
            <a:fillRect/>
          </a:stretch>
        </p:blipFill>
        <p:spPr bwMode="auto">
          <a:xfrm>
            <a:off x="3203848" y="4293096"/>
            <a:ext cx="3117850" cy="22764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p:cNvSpPr>
          <p:nvPr>
            <p:ph type="title"/>
          </p:nvPr>
        </p:nvSpPr>
        <p:spPr/>
        <p:txBody>
          <a:bodyPr>
            <a:normAutofit fontScale="90000"/>
          </a:bodyPr>
          <a:lstStyle/>
          <a:p>
            <a:r>
              <a:rPr lang="en-US" altLang="zh-CN" sz="4000" b="1" dirty="0" smtClean="0"/>
              <a:t/>
            </a:r>
            <a:br>
              <a:rPr lang="en-US" altLang="zh-CN" sz="4000" b="1" dirty="0" smtClean="0"/>
            </a:br>
            <a:r>
              <a:rPr lang="en-US" altLang="zh-CN" sz="4000" b="1" dirty="0" smtClean="0"/>
              <a:t>Occipital </a:t>
            </a:r>
            <a:r>
              <a:rPr lang="en-US" altLang="zh-CN" sz="4000" b="1" dirty="0" smtClean="0"/>
              <a:t>Lobes </a:t>
            </a:r>
            <a:r>
              <a:rPr lang="en-US" altLang="zh-CN" sz="4000" b="1" dirty="0" smtClean="0"/>
              <a:t/>
            </a:r>
            <a:br>
              <a:rPr lang="en-US" altLang="zh-CN" sz="4000" b="1" dirty="0" smtClean="0"/>
            </a:br>
            <a:endParaRPr lang="en-US" sz="4000" b="1" dirty="0" smtClean="0">
              <a:ea typeface="宋体" charset="-122"/>
            </a:endParaRPr>
          </a:p>
        </p:txBody>
      </p:sp>
      <p:sp>
        <p:nvSpPr>
          <p:cNvPr id="12293" name="Rectangle 5"/>
          <p:cNvSpPr>
            <a:spLocks noGrp="1"/>
          </p:cNvSpPr>
          <p:nvPr>
            <p:ph type="body" idx="4294967295"/>
          </p:nvPr>
        </p:nvSpPr>
        <p:spPr>
          <a:xfrm>
            <a:off x="0" y="1600200"/>
            <a:ext cx="8229600" cy="4525963"/>
          </a:xfrm>
        </p:spPr>
        <p:txBody>
          <a:bodyPr/>
          <a:lstStyle/>
          <a:p>
            <a:r>
              <a:rPr lang="en-US" altLang="zh-CN" dirty="0" smtClean="0"/>
              <a:t>The occipital lobe’s </a:t>
            </a:r>
            <a:r>
              <a:rPr lang="en-US" altLang="zh-CN" b="1" dirty="0" smtClean="0"/>
              <a:t>primary visual cortex</a:t>
            </a:r>
            <a:r>
              <a:rPr lang="en-US" altLang="zh-CN" dirty="0" smtClean="0"/>
              <a:t> receives input from the eyes and translates that input into things we “</a:t>
            </a:r>
            <a:r>
              <a:rPr lang="en-US" altLang="zh-CN" dirty="0" smtClean="0"/>
              <a:t>see.”</a:t>
            </a:r>
            <a:endParaRPr lang="en-US" altLang="zh-CN" dirty="0" smtClean="0"/>
          </a:p>
          <a:p>
            <a:r>
              <a:rPr lang="en-US" altLang="zh-CN" dirty="0" smtClean="0"/>
              <a:t>The occipital lobe’s</a:t>
            </a:r>
            <a:r>
              <a:rPr lang="en-US" altLang="zh-CN" b="1" dirty="0" smtClean="0"/>
              <a:t> association cortex</a:t>
            </a:r>
            <a:r>
              <a:rPr lang="en-US" altLang="zh-CN" dirty="0" smtClean="0"/>
              <a:t> integrates the color, size, and movement of our visual perceptions so that visual stimuli become recognizable to us and shares this info with other brain regions</a:t>
            </a:r>
            <a:r>
              <a:rPr lang="en-US" altLang="zh-CN" dirty="0" smtClean="0"/>
              <a:t>.]</a:t>
            </a:r>
          </a:p>
          <a:p>
            <a:r>
              <a:rPr lang="en-US" altLang="zh-CN" dirty="0" smtClean="0"/>
              <a:t>For </a:t>
            </a:r>
            <a:r>
              <a:rPr lang="en-US" altLang="zh-CN" dirty="0" smtClean="0"/>
              <a:t>example, it </a:t>
            </a:r>
            <a:r>
              <a:rPr lang="en-US" altLang="zh-CN" dirty="0" smtClean="0"/>
              <a:t>can send </a:t>
            </a:r>
            <a:r>
              <a:rPr lang="en-US" altLang="zh-CN" dirty="0" smtClean="0"/>
              <a:t>its </a:t>
            </a:r>
            <a:r>
              <a:rPr lang="en-US" altLang="zh-CN" dirty="0" smtClean="0"/>
              <a:t>results to the temporal lobe to find </a:t>
            </a:r>
            <a:r>
              <a:rPr lang="en-US" altLang="zh-CN" dirty="0" smtClean="0"/>
              <a:t>the stimulus’ name and </a:t>
            </a:r>
            <a:r>
              <a:rPr lang="en-US" altLang="zh-CN" dirty="0" smtClean="0"/>
              <a:t>to </a:t>
            </a:r>
            <a:r>
              <a:rPr lang="en-US" altLang="zh-CN" dirty="0" smtClean="0"/>
              <a:t>the parietal </a:t>
            </a:r>
            <a:r>
              <a:rPr lang="en-US" altLang="zh-CN" dirty="0" smtClean="0"/>
              <a:t>lobe to determine where it’s located in space.</a:t>
            </a:r>
            <a:endParaRPr lang="en-US" dirty="0" smtClean="0">
              <a:ea typeface="宋体"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p:cNvSpPr>
          <p:nvPr>
            <p:ph type="title"/>
          </p:nvPr>
        </p:nvSpPr>
        <p:spPr/>
        <p:txBody>
          <a:bodyPr>
            <a:normAutofit fontScale="90000"/>
          </a:bodyPr>
          <a:lstStyle/>
          <a:p>
            <a:r>
              <a:rPr lang="en-US" altLang="zh-CN" sz="4000" b="1" smtClean="0"/>
              <a:t/>
            </a:r>
            <a:br>
              <a:rPr lang="en-US" altLang="zh-CN" sz="4000" b="1" smtClean="0"/>
            </a:br>
            <a:r>
              <a:rPr lang="en-US" altLang="zh-CN" sz="4000" b="1" smtClean="0"/>
              <a:t>Temporal Lobes</a:t>
            </a:r>
            <a:br>
              <a:rPr lang="en-US" altLang="zh-CN" sz="4000" b="1" smtClean="0"/>
            </a:br>
            <a:endParaRPr lang="en-US" sz="4000" b="1" smtClean="0">
              <a:ea typeface="宋体" charset="-122"/>
            </a:endParaRPr>
          </a:p>
        </p:txBody>
      </p:sp>
      <p:sp>
        <p:nvSpPr>
          <p:cNvPr id="14341" name="Rectangle 5"/>
          <p:cNvSpPr>
            <a:spLocks noGrp="1"/>
          </p:cNvSpPr>
          <p:nvPr>
            <p:ph type="body" idx="4294967295"/>
          </p:nvPr>
        </p:nvSpPr>
        <p:spPr>
          <a:xfrm>
            <a:off x="0" y="1600200"/>
            <a:ext cx="8229600" cy="4525963"/>
          </a:xfrm>
        </p:spPr>
        <p:txBody>
          <a:bodyPr/>
          <a:lstStyle/>
          <a:p>
            <a:r>
              <a:rPr lang="en-US" altLang="zh-CN" dirty="0" smtClean="0"/>
              <a:t>The temporal lobes are located just in front of the occipital lobe.</a:t>
            </a:r>
            <a:r>
              <a:rPr lang="zh-CN" altLang="en-US" dirty="0" smtClean="0"/>
              <a:t/>
            </a:r>
            <a:br>
              <a:rPr lang="zh-CN" altLang="en-US" dirty="0" smtClean="0"/>
            </a:br>
            <a:r>
              <a:rPr lang="en-US" altLang="zh-CN" dirty="0" smtClean="0"/>
              <a:t>	-They process auditory </a:t>
            </a:r>
            <a:r>
              <a:rPr lang="en-US" altLang="zh-CN" dirty="0" smtClean="0"/>
              <a:t>information</a:t>
            </a:r>
          </a:p>
          <a:p>
            <a:r>
              <a:rPr lang="en-US" altLang="zh-CN" dirty="0" smtClean="0"/>
              <a:t>Seen in profile: human brain looks like a  mitten; the temporal lobes are where the thumbs would be. </a:t>
            </a:r>
            <a:r>
              <a:rPr lang="zh-CN" altLang="en-US" dirty="0" smtClean="0"/>
              <a:t/>
            </a:r>
            <a:br>
              <a:rPr lang="zh-CN" altLang="en-US" dirty="0" smtClean="0"/>
            </a:br>
            <a:r>
              <a:rPr lang="en-US" altLang="zh-CN" dirty="0" smtClean="0"/>
              <a:t>	</a:t>
            </a:r>
            <a:endParaRPr lang="en-US" dirty="0" smtClean="0">
              <a:ea typeface="宋体" charset="-122"/>
            </a:endParaRPr>
          </a:p>
        </p:txBody>
      </p:sp>
      <p:pic>
        <p:nvPicPr>
          <p:cNvPr id="4" name="Picture 5" descr="temporalLobe"/>
          <p:cNvPicPr>
            <a:picLocks noChangeAspect="1" noChangeArrowheads="1"/>
          </p:cNvPicPr>
          <p:nvPr/>
        </p:nvPicPr>
        <p:blipFill>
          <a:blip r:embed="rId3" cstate="print"/>
          <a:srcRect/>
          <a:stretch>
            <a:fillRect/>
          </a:stretch>
        </p:blipFill>
        <p:spPr bwMode="auto">
          <a:xfrm>
            <a:off x="4499992" y="3789040"/>
            <a:ext cx="2857500" cy="28575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p:txBody>
          <a:bodyPr/>
          <a:lstStyle/>
          <a:p>
            <a:r>
              <a:rPr lang="en-US" smtClean="0">
                <a:ea typeface="宋体" charset="-122"/>
              </a:rPr>
              <a:t>Temporal Lobe</a:t>
            </a:r>
          </a:p>
        </p:txBody>
      </p:sp>
      <p:sp>
        <p:nvSpPr>
          <p:cNvPr id="77827" name="Rectangle 3"/>
          <p:cNvSpPr>
            <a:spLocks noGrp="1"/>
          </p:cNvSpPr>
          <p:nvPr>
            <p:ph sz="quarter" idx="1"/>
          </p:nvPr>
        </p:nvSpPr>
        <p:spPr/>
        <p:txBody>
          <a:bodyPr/>
          <a:lstStyle/>
          <a:p>
            <a:r>
              <a:rPr lang="en-US" altLang="zh-CN" dirty="0" smtClean="0"/>
              <a:t>The </a:t>
            </a:r>
            <a:r>
              <a:rPr lang="en-US" altLang="zh-CN" dirty="0" smtClean="0"/>
              <a:t>temporal lobes are home to the </a:t>
            </a:r>
            <a:r>
              <a:rPr lang="en-US" altLang="zh-CN" b="1" dirty="0" smtClean="0"/>
              <a:t>primary auditory cortex</a:t>
            </a:r>
            <a:r>
              <a:rPr lang="en-US" altLang="zh-CN" b="1" dirty="0" smtClean="0"/>
              <a:t>.</a:t>
            </a:r>
          </a:p>
          <a:p>
            <a:r>
              <a:rPr lang="en-US" altLang="zh-CN" dirty="0" smtClean="0"/>
              <a:t>The </a:t>
            </a:r>
            <a:r>
              <a:rPr lang="en-US" altLang="zh-CN" b="1" dirty="0" smtClean="0"/>
              <a:t>association cortex </a:t>
            </a:r>
            <a:r>
              <a:rPr lang="en-US" altLang="zh-CN" dirty="0" smtClean="0"/>
              <a:t>surrounds the auditory cortex and is devoted to complicated  task of understanding language.</a:t>
            </a:r>
            <a:endParaRPr lang="en-US" dirty="0" smtClean="0">
              <a:ea typeface="宋体"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a:xfrm>
            <a:off x="467544" y="0"/>
            <a:ext cx="7467600" cy="1143000"/>
          </a:xfrm>
        </p:spPr>
        <p:txBody>
          <a:bodyPr/>
          <a:lstStyle/>
          <a:p>
            <a:r>
              <a:rPr lang="en-US" dirty="0" smtClean="0">
                <a:ea typeface="宋体" charset="-122"/>
              </a:rPr>
              <a:t>Parietal </a:t>
            </a:r>
            <a:r>
              <a:rPr lang="en-US" dirty="0" smtClean="0">
                <a:ea typeface="宋体" charset="-122"/>
              </a:rPr>
              <a:t>Lobe</a:t>
            </a:r>
          </a:p>
        </p:txBody>
      </p:sp>
      <p:sp>
        <p:nvSpPr>
          <p:cNvPr id="83971" name="Rectangle 3"/>
          <p:cNvSpPr>
            <a:spLocks noGrp="1"/>
          </p:cNvSpPr>
          <p:nvPr>
            <p:ph sz="quarter" idx="1"/>
          </p:nvPr>
        </p:nvSpPr>
        <p:spPr>
          <a:xfrm>
            <a:off x="457200" y="1196975"/>
            <a:ext cx="8229600" cy="4929188"/>
          </a:xfrm>
        </p:spPr>
        <p:txBody>
          <a:bodyPr/>
          <a:lstStyle/>
          <a:p>
            <a:r>
              <a:rPr lang="en-US" sz="2800" dirty="0" smtClean="0">
                <a:ea typeface="宋体" charset="-122"/>
              </a:rPr>
              <a:t>Located above the occipital lobes, just behind the frontal lobes.</a:t>
            </a:r>
          </a:p>
          <a:p>
            <a:r>
              <a:rPr lang="en-US" sz="2800" dirty="0" smtClean="0">
                <a:ea typeface="宋体" charset="-122"/>
              </a:rPr>
              <a:t>It includes the </a:t>
            </a:r>
            <a:r>
              <a:rPr lang="en-US" sz="2800" b="1" dirty="0" smtClean="0">
                <a:ea typeface="宋体" charset="-122"/>
              </a:rPr>
              <a:t>primary </a:t>
            </a:r>
            <a:r>
              <a:rPr lang="en-US" sz="2800" b="1" dirty="0" err="1" smtClean="0">
                <a:ea typeface="宋体" charset="-122"/>
              </a:rPr>
              <a:t>somatosensory</a:t>
            </a:r>
            <a:r>
              <a:rPr lang="en-US" sz="2800" b="1" dirty="0" smtClean="0">
                <a:ea typeface="宋体" charset="-122"/>
              </a:rPr>
              <a:t> cortex</a:t>
            </a:r>
            <a:r>
              <a:rPr lang="en-US" sz="2800" dirty="0" smtClean="0">
                <a:ea typeface="宋体" charset="-122"/>
              </a:rPr>
              <a:t>, which receives and interprets information about all of our bodily sensations.</a:t>
            </a:r>
          </a:p>
        </p:txBody>
      </p:sp>
      <p:pic>
        <p:nvPicPr>
          <p:cNvPr id="83977" name="Picture 9" descr="parietal"/>
          <p:cNvPicPr>
            <a:picLocks noChangeAspect="1" noChangeArrowheads="1"/>
          </p:cNvPicPr>
          <p:nvPr/>
        </p:nvPicPr>
        <p:blipFill>
          <a:blip r:embed="rId3" cstate="print"/>
          <a:srcRect/>
          <a:stretch>
            <a:fillRect/>
          </a:stretch>
        </p:blipFill>
        <p:spPr bwMode="auto">
          <a:xfrm>
            <a:off x="5795963" y="3429000"/>
            <a:ext cx="2909887" cy="29527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p:txBody>
          <a:bodyPr/>
          <a:lstStyle/>
          <a:p>
            <a:r>
              <a:rPr lang="en-US" smtClean="0">
                <a:ea typeface="宋体" charset="-122"/>
              </a:rPr>
              <a:t>Primary Somatosensory Cortex</a:t>
            </a:r>
          </a:p>
        </p:txBody>
      </p:sp>
      <p:sp>
        <p:nvSpPr>
          <p:cNvPr id="86019" name="Rectangle 3"/>
          <p:cNvSpPr>
            <a:spLocks noGrp="1"/>
          </p:cNvSpPr>
          <p:nvPr>
            <p:ph sz="quarter" idx="1"/>
          </p:nvPr>
        </p:nvSpPr>
        <p:spPr/>
        <p:txBody>
          <a:bodyPr>
            <a:normAutofit lnSpcReduction="10000"/>
          </a:bodyPr>
          <a:lstStyle/>
          <a:p>
            <a:pPr>
              <a:lnSpc>
                <a:spcPct val="90000"/>
              </a:lnSpc>
            </a:pPr>
            <a:r>
              <a:rPr lang="en-US" sz="2800" dirty="0" smtClean="0">
                <a:ea typeface="宋体" charset="-122"/>
              </a:rPr>
              <a:t>We can think of this area of the parietal lobe as a homunculus or “little </a:t>
            </a:r>
            <a:r>
              <a:rPr lang="en-US" sz="2800" dirty="0" smtClean="0">
                <a:ea typeface="宋体" charset="-122"/>
              </a:rPr>
              <a:t>man.”  </a:t>
            </a:r>
            <a:endParaRPr lang="en-US" sz="2800" dirty="0" smtClean="0">
              <a:ea typeface="宋体" charset="-122"/>
            </a:endParaRPr>
          </a:p>
          <a:p>
            <a:pPr>
              <a:lnSpc>
                <a:spcPct val="90000"/>
              </a:lnSpc>
            </a:pPr>
            <a:r>
              <a:rPr lang="en-US" sz="2800" dirty="0" smtClean="0">
                <a:ea typeface="宋体" charset="-122"/>
              </a:rPr>
              <a:t>The homunculus is a distorted body man, with each part of the body sized according to how much space the brain gives to processing information about that body part.  </a:t>
            </a:r>
          </a:p>
          <a:p>
            <a:pPr>
              <a:lnSpc>
                <a:spcPct val="90000"/>
              </a:lnSpc>
            </a:pPr>
            <a:r>
              <a:rPr lang="en-US" sz="2800" dirty="0" smtClean="0">
                <a:ea typeface="宋体" charset="-122"/>
              </a:rPr>
              <a:t>For example, because </a:t>
            </a:r>
            <a:r>
              <a:rPr lang="en-US" sz="2800" dirty="0" smtClean="0">
                <a:ea typeface="宋体" charset="-122"/>
              </a:rPr>
              <a:t>so many neurons process information from the hands and lips, the homunculus’s hands and lips are remarkably oversized; while the area devoted to the hips do not take up much room </a:t>
            </a:r>
            <a:r>
              <a:rPr lang="en-US" sz="2800" dirty="0" smtClean="0">
                <a:ea typeface="宋体" charset="-122"/>
              </a:rPr>
              <a:t>(see </a:t>
            </a:r>
            <a:r>
              <a:rPr lang="en-US" sz="2800" dirty="0" smtClean="0">
                <a:ea typeface="宋体" charset="-122"/>
              </a:rPr>
              <a:t>picture on next pg</a:t>
            </a:r>
            <a:r>
              <a:rPr lang="en-US" sz="2800" dirty="0" smtClean="0">
                <a:ea typeface="宋体" charset="-122"/>
              </a:rPr>
              <a:t>.).</a:t>
            </a:r>
            <a:endParaRPr lang="en-US" sz="2800" dirty="0" smtClean="0">
              <a:ea typeface="宋体"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p:nvPr>
        </p:nvSpPr>
        <p:spPr/>
        <p:txBody>
          <a:bodyPr/>
          <a:lstStyle/>
          <a:p>
            <a:endParaRPr lang="en-US" smtClean="0">
              <a:ea typeface="宋体" charset="-122"/>
            </a:endParaRPr>
          </a:p>
        </p:txBody>
      </p:sp>
      <p:sp>
        <p:nvSpPr>
          <p:cNvPr id="88067" name="Rectangle 3"/>
          <p:cNvSpPr>
            <a:spLocks noGrp="1"/>
          </p:cNvSpPr>
          <p:nvPr>
            <p:ph sz="quarter" idx="1"/>
          </p:nvPr>
        </p:nvSpPr>
        <p:spPr>
          <a:xfrm>
            <a:off x="457200" y="1600200"/>
            <a:ext cx="8229600" cy="5068888"/>
          </a:xfrm>
        </p:spPr>
        <p:txBody>
          <a:bodyPr/>
          <a:lstStyle/>
          <a:p>
            <a:endParaRPr lang="en-US" smtClean="0">
              <a:ea typeface="宋体" charset="-122"/>
            </a:endParaRPr>
          </a:p>
        </p:txBody>
      </p:sp>
      <p:pic>
        <p:nvPicPr>
          <p:cNvPr id="88069" name="Picture 5" descr="homunculus+lateral+to+medial"/>
          <p:cNvPicPr>
            <a:picLocks noChangeAspect="1" noChangeArrowheads="1"/>
          </p:cNvPicPr>
          <p:nvPr/>
        </p:nvPicPr>
        <p:blipFill>
          <a:blip r:embed="rId3" cstate="print"/>
          <a:srcRect/>
          <a:stretch>
            <a:fillRect/>
          </a:stretch>
        </p:blipFill>
        <p:spPr bwMode="auto">
          <a:xfrm>
            <a:off x="2720975" y="1268413"/>
            <a:ext cx="4448175" cy="511333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zh-CN" b="1" dirty="0" smtClean="0"/>
              <a:t/>
            </a:r>
            <a:br>
              <a:rPr lang="en-US" altLang="zh-CN" b="1" dirty="0" smtClean="0"/>
            </a:br>
            <a:r>
              <a:rPr lang="en-US" altLang="zh-CN" b="1" dirty="0" smtClean="0"/>
              <a:t>What is the cerebral cortex?</a:t>
            </a:r>
            <a:endParaRPr lang="zh-CN" altLang="en-US" dirty="0" smtClean="0"/>
          </a:p>
        </p:txBody>
      </p:sp>
      <p:sp>
        <p:nvSpPr>
          <p:cNvPr id="4101" name="Rectangle 5"/>
          <p:cNvSpPr>
            <a:spLocks noGrp="1"/>
          </p:cNvSpPr>
          <p:nvPr>
            <p:ph type="body" idx="4294967295"/>
          </p:nvPr>
        </p:nvSpPr>
        <p:spPr>
          <a:xfrm>
            <a:off x="0" y="1600200"/>
            <a:ext cx="8229600" cy="4525963"/>
          </a:xfrm>
        </p:spPr>
        <p:txBody>
          <a:bodyPr/>
          <a:lstStyle/>
          <a:p>
            <a:r>
              <a:rPr lang="en-US" altLang="zh-CN" dirty="0" smtClean="0"/>
              <a:t>The cerebral cortex is the newest part of the brain (evolutionarily speaking</a:t>
            </a:r>
            <a:r>
              <a:rPr lang="en-US" altLang="zh-CN" dirty="0" smtClean="0"/>
              <a:t>)</a:t>
            </a:r>
          </a:p>
          <a:p>
            <a:r>
              <a:rPr lang="en-US" dirty="0" smtClean="0">
                <a:ea typeface="宋体" charset="-122"/>
              </a:rPr>
              <a:t>It also consists of two main layers:</a:t>
            </a:r>
          </a:p>
          <a:p>
            <a:pPr lvl="1"/>
            <a:r>
              <a:rPr lang="en-US" dirty="0" smtClean="0">
                <a:ea typeface="宋体" charset="-122"/>
              </a:rPr>
              <a:t>Gray matter</a:t>
            </a:r>
          </a:p>
          <a:p>
            <a:pPr lvl="1"/>
            <a:r>
              <a:rPr lang="en-US" dirty="0" smtClean="0">
                <a:ea typeface="宋体" charset="-122"/>
              </a:rPr>
              <a:t>White matter</a:t>
            </a:r>
          </a:p>
          <a:p>
            <a:r>
              <a:rPr lang="en-US" altLang="zh-CN" dirty="0" smtClean="0"/>
              <a:t/>
            </a:r>
            <a:br>
              <a:rPr lang="en-US" altLang="zh-CN" dirty="0" smtClean="0"/>
            </a:br>
            <a:endParaRPr lang="en-US" dirty="0" smtClean="0">
              <a:ea typeface="宋体" charset="-122"/>
            </a:endParaRPr>
          </a:p>
        </p:txBody>
      </p:sp>
      <p:pic>
        <p:nvPicPr>
          <p:cNvPr id="4" name="Picture 11" descr="http://www.medinewsdigest.com/wp-content/uploads/2011/12/Brain_Cortex_Harvard.png"/>
          <p:cNvPicPr>
            <a:picLocks noChangeAspect="1" noChangeArrowheads="1"/>
          </p:cNvPicPr>
          <p:nvPr/>
        </p:nvPicPr>
        <p:blipFill>
          <a:blip r:embed="rId3" cstate="print"/>
          <a:srcRect/>
          <a:stretch>
            <a:fillRect/>
          </a:stretch>
        </p:blipFill>
        <p:spPr bwMode="auto">
          <a:xfrm>
            <a:off x="2483768" y="2996952"/>
            <a:ext cx="5614431" cy="288032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a:xfrm>
            <a:off x="467544" y="0"/>
            <a:ext cx="7467600" cy="1143000"/>
          </a:xfrm>
        </p:spPr>
        <p:txBody>
          <a:bodyPr/>
          <a:lstStyle/>
          <a:p>
            <a:r>
              <a:rPr lang="en-US" dirty="0" smtClean="0">
                <a:ea typeface="宋体" charset="-122"/>
              </a:rPr>
              <a:t>Frontal Lobe</a:t>
            </a:r>
          </a:p>
        </p:txBody>
      </p:sp>
      <p:sp>
        <p:nvSpPr>
          <p:cNvPr id="90115" name="Rectangle 3"/>
          <p:cNvSpPr>
            <a:spLocks noGrp="1"/>
          </p:cNvSpPr>
          <p:nvPr>
            <p:ph sz="quarter" idx="1"/>
          </p:nvPr>
        </p:nvSpPr>
        <p:spPr>
          <a:xfrm>
            <a:off x="457200" y="1196975"/>
            <a:ext cx="8229600" cy="4929188"/>
          </a:xfrm>
        </p:spPr>
        <p:txBody>
          <a:bodyPr/>
          <a:lstStyle/>
          <a:p>
            <a:r>
              <a:rPr lang="en-US" dirty="0" smtClean="0">
                <a:ea typeface="宋体" charset="-122"/>
              </a:rPr>
              <a:t>Located behind your forehead; they are often referred to as the “executive” or “conductor” of the brain.</a:t>
            </a:r>
          </a:p>
          <a:p>
            <a:r>
              <a:rPr lang="en-US" dirty="0" smtClean="0">
                <a:ea typeface="宋体" charset="-122"/>
              </a:rPr>
              <a:t>The frontal lobe performs a variety of integration and management functions.</a:t>
            </a:r>
          </a:p>
          <a:p>
            <a:endParaRPr lang="en-US" dirty="0" smtClean="0">
              <a:ea typeface="宋体" charset="-122"/>
            </a:endParaRPr>
          </a:p>
        </p:txBody>
      </p:sp>
      <p:pic>
        <p:nvPicPr>
          <p:cNvPr id="90119" name="Picture 7" descr="Frontal300x300"/>
          <p:cNvPicPr>
            <a:picLocks noChangeAspect="1" noChangeArrowheads="1"/>
          </p:cNvPicPr>
          <p:nvPr/>
        </p:nvPicPr>
        <p:blipFill>
          <a:blip r:embed="rId3" cstate="print"/>
          <a:srcRect/>
          <a:stretch>
            <a:fillRect/>
          </a:stretch>
        </p:blipFill>
        <p:spPr bwMode="auto">
          <a:xfrm>
            <a:off x="3301753" y="3132416"/>
            <a:ext cx="2857500" cy="28575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p:txBody>
          <a:bodyPr/>
          <a:lstStyle/>
          <a:p>
            <a:r>
              <a:rPr lang="en-US" smtClean="0">
                <a:ea typeface="宋体" charset="-122"/>
              </a:rPr>
              <a:t>Frontal Lobe</a:t>
            </a:r>
          </a:p>
        </p:txBody>
      </p:sp>
      <p:sp>
        <p:nvSpPr>
          <p:cNvPr id="92163" name="Rectangle 3"/>
          <p:cNvSpPr>
            <a:spLocks noGrp="1"/>
          </p:cNvSpPr>
          <p:nvPr>
            <p:ph sz="quarter" idx="1"/>
          </p:nvPr>
        </p:nvSpPr>
        <p:spPr/>
        <p:txBody>
          <a:bodyPr/>
          <a:lstStyle/>
          <a:p>
            <a:r>
              <a:rPr lang="en-US" sz="2800" smtClean="0">
                <a:ea typeface="宋体" charset="-122"/>
              </a:rPr>
              <a:t>At the very back of the frontal lobes lies the </a:t>
            </a:r>
            <a:r>
              <a:rPr lang="en-US" sz="2800" b="1" smtClean="0">
                <a:ea typeface="宋体" charset="-122"/>
              </a:rPr>
              <a:t>primary motor cortex</a:t>
            </a:r>
            <a:r>
              <a:rPr lang="en-US" sz="2800" smtClean="0">
                <a:ea typeface="宋体" charset="-122"/>
              </a:rPr>
              <a:t>, which is responsible for voluntary muscle movement.  </a:t>
            </a:r>
          </a:p>
          <a:p>
            <a:r>
              <a:rPr lang="en-US" sz="2800" smtClean="0">
                <a:ea typeface="宋体" charset="-122"/>
              </a:rPr>
              <a:t>The </a:t>
            </a:r>
            <a:r>
              <a:rPr lang="en-US" sz="2800" b="1" smtClean="0">
                <a:ea typeface="宋体" charset="-122"/>
              </a:rPr>
              <a:t>association cortex</a:t>
            </a:r>
            <a:r>
              <a:rPr lang="en-US" sz="2800" smtClean="0">
                <a:ea typeface="宋体" charset="-122"/>
              </a:rPr>
              <a:t> helps integrate and orchestrate movement.  </a:t>
            </a:r>
          </a:p>
          <a:p>
            <a:r>
              <a:rPr lang="en-US" sz="2800" smtClean="0">
                <a:ea typeface="宋体" charset="-122"/>
              </a:rPr>
              <a:t>For example, the frontal lobe must work with the parietal lobe to make sure that movements are performed correctly within space.</a:t>
            </a:r>
            <a:endParaRPr lang="en-US" sz="2800" b="1" smtClean="0">
              <a:ea typeface="宋体"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p:nvPr>
        </p:nvSpPr>
        <p:spPr/>
        <p:txBody>
          <a:bodyPr/>
          <a:lstStyle/>
          <a:p>
            <a:r>
              <a:rPr lang="en-US" smtClean="0">
                <a:ea typeface="宋体" charset="-122"/>
              </a:rPr>
              <a:t>The Divided Brain</a:t>
            </a:r>
          </a:p>
        </p:txBody>
      </p:sp>
      <p:sp>
        <p:nvSpPr>
          <p:cNvPr id="94211" name="Rectangle 3"/>
          <p:cNvSpPr>
            <a:spLocks noGrp="1"/>
          </p:cNvSpPr>
          <p:nvPr>
            <p:ph sz="quarter" idx="1"/>
          </p:nvPr>
        </p:nvSpPr>
        <p:spPr/>
        <p:txBody>
          <a:bodyPr/>
          <a:lstStyle/>
          <a:p>
            <a:pPr>
              <a:lnSpc>
                <a:spcPct val="90000"/>
              </a:lnSpc>
            </a:pPr>
            <a:r>
              <a:rPr lang="en-US" smtClean="0">
                <a:ea typeface="宋体" charset="-122"/>
              </a:rPr>
              <a:t>A great number of brain functions, such as primary motor and association areas, are located in both the right and left cerebral hemispheres.</a:t>
            </a:r>
          </a:p>
          <a:p>
            <a:pPr>
              <a:lnSpc>
                <a:spcPct val="90000"/>
              </a:lnSpc>
            </a:pPr>
            <a:r>
              <a:rPr lang="en-US" smtClean="0">
                <a:ea typeface="宋体" charset="-122"/>
              </a:rPr>
              <a:t>What is interesting about this symmetry is that the brain and body and crisscrossed.</a:t>
            </a:r>
          </a:p>
          <a:p>
            <a:pPr>
              <a:lnSpc>
                <a:spcPct val="90000"/>
              </a:lnSpc>
            </a:pPr>
            <a:r>
              <a:rPr lang="en-US" smtClean="0">
                <a:ea typeface="宋体" charset="-122"/>
              </a:rPr>
              <a:t>For example, the motor cortex in the </a:t>
            </a:r>
            <a:r>
              <a:rPr lang="en-US" i="1" smtClean="0">
                <a:ea typeface="宋体" charset="-122"/>
              </a:rPr>
              <a:t>right</a:t>
            </a:r>
            <a:r>
              <a:rPr lang="en-US" smtClean="0">
                <a:ea typeface="宋体" charset="-122"/>
              </a:rPr>
              <a:t> side of the brain controls the movement of the </a:t>
            </a:r>
            <a:r>
              <a:rPr lang="en-US" i="1" smtClean="0">
                <a:ea typeface="宋体" charset="-122"/>
              </a:rPr>
              <a:t>left </a:t>
            </a:r>
            <a:r>
              <a:rPr lang="en-US" smtClean="0">
                <a:ea typeface="宋体" charset="-122"/>
              </a:rPr>
              <a:t>side of the body and vice versa.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p:nvPr>
        </p:nvSpPr>
        <p:spPr/>
        <p:txBody>
          <a:bodyPr/>
          <a:lstStyle/>
          <a:p>
            <a:r>
              <a:rPr lang="en-US" dirty="0" smtClean="0">
                <a:ea typeface="宋体" charset="-122"/>
              </a:rPr>
              <a:t>Brain Hemispheres</a:t>
            </a:r>
            <a:endParaRPr lang="en-US" dirty="0" smtClean="0">
              <a:ea typeface="宋体" charset="-122"/>
            </a:endParaRPr>
          </a:p>
        </p:txBody>
      </p:sp>
      <p:sp>
        <p:nvSpPr>
          <p:cNvPr id="96259" name="Rectangle 3"/>
          <p:cNvSpPr>
            <a:spLocks noGrp="1"/>
          </p:cNvSpPr>
          <p:nvPr>
            <p:ph sz="quarter" idx="1"/>
          </p:nvPr>
        </p:nvSpPr>
        <p:spPr/>
        <p:txBody>
          <a:bodyPr/>
          <a:lstStyle/>
          <a:p>
            <a:pPr>
              <a:lnSpc>
                <a:spcPct val="90000"/>
              </a:lnSpc>
            </a:pPr>
            <a:r>
              <a:rPr lang="en-US" smtClean="0">
                <a:ea typeface="宋体" charset="-122"/>
              </a:rPr>
              <a:t>Next we will be looking at the left and right hemispheres of the brain.</a:t>
            </a:r>
          </a:p>
          <a:p>
            <a:pPr>
              <a:lnSpc>
                <a:spcPct val="90000"/>
              </a:lnSpc>
            </a:pPr>
            <a:r>
              <a:rPr lang="en-US" smtClean="0">
                <a:ea typeface="宋体" charset="-122"/>
              </a:rPr>
              <a:t>Connecting the two hemispheres is the corpus callosum (which is made of millions of axons – we can remember from the neuron lecture that axons send information, hence the corpus callosum sends information back and forth between both hemispheres of the brain).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p:nvPr>
        </p:nvSpPr>
        <p:spPr/>
        <p:txBody>
          <a:bodyPr/>
          <a:lstStyle/>
          <a:p>
            <a:r>
              <a:rPr lang="en-US" dirty="0" smtClean="0">
                <a:ea typeface="宋体" charset="-122"/>
              </a:rPr>
              <a:t>Brain Hemispheres</a:t>
            </a:r>
            <a:endParaRPr lang="en-US" dirty="0" smtClean="0">
              <a:ea typeface="宋体" charset="-122"/>
            </a:endParaRPr>
          </a:p>
        </p:txBody>
      </p:sp>
      <p:sp>
        <p:nvSpPr>
          <p:cNvPr id="98307" name="Rectangle 3"/>
          <p:cNvSpPr>
            <a:spLocks noGrp="1"/>
          </p:cNvSpPr>
          <p:nvPr>
            <p:ph sz="quarter" idx="1"/>
          </p:nvPr>
        </p:nvSpPr>
        <p:spPr/>
        <p:txBody>
          <a:bodyPr/>
          <a:lstStyle/>
          <a:p>
            <a:pPr>
              <a:lnSpc>
                <a:spcPct val="90000"/>
              </a:lnSpc>
            </a:pPr>
            <a:r>
              <a:rPr lang="en-US" dirty="0" smtClean="0">
                <a:ea typeface="宋体" charset="-122"/>
              </a:rPr>
              <a:t>It turns out that through research, scientists have discovered that each hemisphere, left and right, have particular functions, called </a:t>
            </a:r>
            <a:r>
              <a:rPr lang="en-US" b="1" dirty="0" smtClean="0">
                <a:ea typeface="宋体" charset="-122"/>
              </a:rPr>
              <a:t>hemispheric specialization</a:t>
            </a:r>
            <a:r>
              <a:rPr lang="en-US" dirty="0" smtClean="0">
                <a:ea typeface="宋体" charset="-122"/>
              </a:rPr>
              <a:t>, and work closely together.  </a:t>
            </a:r>
          </a:p>
          <a:p>
            <a:pPr>
              <a:lnSpc>
                <a:spcPct val="90000"/>
              </a:lnSpc>
            </a:pPr>
            <a:r>
              <a:rPr lang="en-US" dirty="0" smtClean="0">
                <a:ea typeface="宋体" charset="-122"/>
              </a:rPr>
              <a:t>Most of us take this coordination for granted because we have our corpus </a:t>
            </a:r>
            <a:r>
              <a:rPr lang="en-US" dirty="0" err="1" smtClean="0">
                <a:ea typeface="宋体" charset="-122"/>
              </a:rPr>
              <a:t>callosum</a:t>
            </a:r>
            <a:r>
              <a:rPr lang="en-US" dirty="0" smtClean="0">
                <a:ea typeface="宋体" charset="-122"/>
              </a:rPr>
              <a:t> in tack, so we often don’t notice huge discrepancies in functions.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p:nvPr>
        </p:nvSpPr>
        <p:spPr/>
        <p:txBody>
          <a:bodyPr/>
          <a:lstStyle/>
          <a:p>
            <a:r>
              <a:rPr lang="en-US" dirty="0" smtClean="0">
                <a:ea typeface="宋体" charset="-122"/>
              </a:rPr>
              <a:t>Brain Hemispheres</a:t>
            </a:r>
          </a:p>
        </p:txBody>
      </p:sp>
      <p:sp>
        <p:nvSpPr>
          <p:cNvPr id="100355" name="Rectangle 3"/>
          <p:cNvSpPr>
            <a:spLocks noGrp="1"/>
          </p:cNvSpPr>
          <p:nvPr>
            <p:ph sz="quarter" idx="1"/>
          </p:nvPr>
        </p:nvSpPr>
        <p:spPr/>
        <p:txBody>
          <a:bodyPr/>
          <a:lstStyle/>
          <a:p>
            <a:r>
              <a:rPr lang="en-US" dirty="0" smtClean="0">
                <a:ea typeface="宋体" charset="-122"/>
              </a:rPr>
              <a:t>All of us, however, may have varying degrees of strength in one hemisphere of the brain over the other hemisphere.</a:t>
            </a:r>
          </a:p>
          <a:p>
            <a:r>
              <a:rPr lang="en-US" dirty="0" smtClean="0">
                <a:ea typeface="宋体" charset="-122"/>
              </a:rPr>
              <a:t>Take a look at the </a:t>
            </a:r>
            <a:r>
              <a:rPr lang="en-US" dirty="0" smtClean="0">
                <a:ea typeface="宋体" charset="-122"/>
              </a:rPr>
              <a:t>diagram:</a:t>
            </a:r>
            <a:endParaRPr lang="en-US" dirty="0" smtClean="0">
              <a:ea typeface="宋体" charset="-122"/>
            </a:endParaRPr>
          </a:p>
        </p:txBody>
      </p:sp>
      <p:pic>
        <p:nvPicPr>
          <p:cNvPr id="4" name="Picture 5" descr="leftbrain"/>
          <p:cNvPicPr>
            <a:picLocks noChangeAspect="1" noChangeArrowheads="1"/>
          </p:cNvPicPr>
          <p:nvPr/>
        </p:nvPicPr>
        <p:blipFill>
          <a:blip r:embed="rId3" cstate="print"/>
          <a:srcRect/>
          <a:stretch>
            <a:fillRect/>
          </a:stretch>
        </p:blipFill>
        <p:spPr bwMode="auto">
          <a:xfrm>
            <a:off x="2339752" y="3212976"/>
            <a:ext cx="4464794" cy="3425832"/>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p:cNvSpPr>
          <p:nvPr>
            <p:ph type="title"/>
          </p:nvPr>
        </p:nvSpPr>
        <p:spPr/>
        <p:txBody>
          <a:bodyPr/>
          <a:lstStyle/>
          <a:p>
            <a:r>
              <a:rPr lang="en-US" dirty="0" smtClean="0">
                <a:ea typeface="宋体" charset="-122"/>
              </a:rPr>
              <a:t>Brain Hemispheres</a:t>
            </a:r>
            <a:endParaRPr lang="en-US" dirty="0" smtClean="0">
              <a:ea typeface="宋体" charset="-122"/>
            </a:endParaRPr>
          </a:p>
        </p:txBody>
      </p:sp>
      <p:sp>
        <p:nvSpPr>
          <p:cNvPr id="102403" name="Rectangle 3"/>
          <p:cNvSpPr>
            <a:spLocks noGrp="1"/>
          </p:cNvSpPr>
          <p:nvPr>
            <p:ph sz="quarter" idx="1"/>
          </p:nvPr>
        </p:nvSpPr>
        <p:spPr/>
        <p:txBody>
          <a:bodyPr/>
          <a:lstStyle/>
          <a:p>
            <a:r>
              <a:rPr lang="en-US" dirty="0" smtClean="0">
                <a:ea typeface="宋体" charset="-122"/>
              </a:rPr>
              <a:t>So, it turns out that the right hemisphere of the brain is known for perceiving the forest (big picture) and the left side of the brain is known for perceiving the trees (details</a:t>
            </a:r>
            <a:r>
              <a:rPr lang="en-US" dirty="0" smtClean="0">
                <a:ea typeface="宋体" charset="-122"/>
              </a:rPr>
              <a:t>).</a:t>
            </a:r>
          </a:p>
          <a:p>
            <a:r>
              <a:rPr lang="en-US" dirty="0" smtClean="0">
                <a:ea typeface="宋体" charset="-122"/>
              </a:rPr>
              <a:t>Studies have found that in female brains, both hemispheres are more equally proportioned than in male brains that tend to have larger left hemispheres.</a:t>
            </a:r>
          </a:p>
          <a:p>
            <a:r>
              <a:rPr lang="en-US" dirty="0" smtClean="0">
                <a:ea typeface="宋体" charset="-122"/>
              </a:rPr>
              <a:t>Which </a:t>
            </a:r>
            <a:r>
              <a:rPr lang="en-US" dirty="0" smtClean="0">
                <a:ea typeface="宋体" charset="-122"/>
              </a:rPr>
              <a:t>brain hemisphere do you think is larger in your brain?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sz="4000" dirty="0" smtClean="0"/>
              <a:t/>
            </a:r>
            <a:br>
              <a:rPr lang="en-US" altLang="zh-CN" sz="4000" dirty="0" smtClean="0"/>
            </a:br>
            <a:r>
              <a:rPr lang="en-US" altLang="zh-CN" sz="4000" dirty="0" smtClean="0"/>
              <a:t>        </a:t>
            </a:r>
            <a:br>
              <a:rPr lang="en-US" altLang="zh-CN" sz="4000" dirty="0" smtClean="0"/>
            </a:br>
            <a:r>
              <a:rPr lang="en-US" altLang="zh-CN" sz="4000" dirty="0" smtClean="0"/>
              <a:t> </a:t>
            </a:r>
            <a:r>
              <a:rPr lang="en-US" altLang="zh-CN" sz="4000" b="1" dirty="0" smtClean="0"/>
              <a:t>Gray </a:t>
            </a:r>
            <a:r>
              <a:rPr lang="en-US" altLang="zh-CN" sz="4000" b="1" dirty="0" smtClean="0"/>
              <a:t>matter</a:t>
            </a:r>
            <a:r>
              <a:rPr lang="en-US" altLang="zh-CN" sz="4000" dirty="0" smtClean="0"/>
              <a:t> </a:t>
            </a:r>
            <a:r>
              <a:rPr lang="en-US" altLang="zh-CN" sz="4000" b="1" dirty="0" smtClean="0"/>
              <a:t/>
            </a:r>
            <a:br>
              <a:rPr lang="en-US" altLang="zh-CN" sz="4000" b="1" dirty="0" smtClean="0"/>
            </a:br>
            <a:endParaRPr lang="zh-CN" altLang="en-US" sz="4000" b="1" dirty="0" smtClean="0"/>
          </a:p>
        </p:txBody>
      </p:sp>
      <p:sp>
        <p:nvSpPr>
          <p:cNvPr id="5124" name="Rectangle 4"/>
          <p:cNvSpPr>
            <a:spLocks noGrp="1"/>
          </p:cNvSpPr>
          <p:nvPr>
            <p:ph type="body" idx="4294967295"/>
          </p:nvPr>
        </p:nvSpPr>
        <p:spPr>
          <a:xfrm>
            <a:off x="0" y="1600200"/>
            <a:ext cx="8229600" cy="4525963"/>
          </a:xfrm>
        </p:spPr>
        <p:txBody>
          <a:bodyPr/>
          <a:lstStyle/>
          <a:p>
            <a:r>
              <a:rPr lang="en-US" altLang="zh-CN" dirty="0" smtClean="0"/>
              <a:t>1.5-5 millimeters </a:t>
            </a:r>
            <a:r>
              <a:rPr lang="en-US" altLang="zh-CN" dirty="0" smtClean="0"/>
              <a:t>thick.</a:t>
            </a:r>
            <a:endParaRPr lang="en-US" altLang="zh-CN" dirty="0" smtClean="0"/>
          </a:p>
          <a:p>
            <a:r>
              <a:rPr lang="en-US" altLang="zh-CN" dirty="0" smtClean="0"/>
              <a:t>Rigid</a:t>
            </a:r>
            <a:r>
              <a:rPr lang="en-US" altLang="zh-CN" dirty="0" smtClean="0"/>
              <a:t>, wrinkled </a:t>
            </a:r>
            <a:r>
              <a:rPr lang="en-US" altLang="zh-CN" dirty="0" smtClean="0"/>
              <a:t>w/grooves</a:t>
            </a:r>
            <a:r>
              <a:rPr lang="zh-CN" altLang="en-US" dirty="0" smtClean="0"/>
              <a:t/>
            </a:r>
            <a:br>
              <a:rPr lang="zh-CN" altLang="en-US" dirty="0" smtClean="0"/>
            </a:br>
            <a:r>
              <a:rPr lang="zh-CN" altLang="en-US" dirty="0" smtClean="0"/>
              <a:t>     </a:t>
            </a:r>
            <a:r>
              <a:rPr lang="en-US" altLang="zh-CN" dirty="0" smtClean="0"/>
              <a:t>-The wrinkly nature increases the total surface area and processing </a:t>
            </a:r>
            <a:r>
              <a:rPr lang="en-US" altLang="zh-CN" dirty="0" smtClean="0"/>
              <a:t>power.</a:t>
            </a:r>
            <a:r>
              <a:rPr lang="zh-CN" altLang="en-US" dirty="0" smtClean="0"/>
              <a:t/>
            </a:r>
            <a:br>
              <a:rPr lang="zh-CN" altLang="en-US" dirty="0" smtClean="0"/>
            </a:br>
            <a:r>
              <a:rPr lang="en-US" altLang="zh-CN" dirty="0" smtClean="0"/>
              <a:t> </a:t>
            </a:r>
            <a:r>
              <a:rPr lang="en-US" altLang="zh-CN" dirty="0" smtClean="0"/>
              <a:t>    -</a:t>
            </a:r>
            <a:r>
              <a:rPr lang="en-US" altLang="zh-CN" dirty="0" smtClean="0"/>
              <a:t>If we were to flatten it out it would be approximately 2.5 square feet and could not fit in human skull. </a:t>
            </a:r>
          </a:p>
          <a:p>
            <a:endParaRPr lang="en-US" altLang="zh-CN" dirty="0" smtClean="0"/>
          </a:p>
          <a:p>
            <a:endParaRPr lang="en-US" altLang="zh-CN"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sz="4000" dirty="0" smtClean="0"/>
              <a:t>   </a:t>
            </a:r>
            <a:br>
              <a:rPr lang="en-US" altLang="zh-CN" sz="4000" dirty="0" smtClean="0"/>
            </a:br>
            <a:r>
              <a:rPr lang="en-US" altLang="zh-CN" sz="4000" b="1" dirty="0" smtClean="0"/>
              <a:t>Gray </a:t>
            </a:r>
            <a:r>
              <a:rPr lang="en-US" altLang="zh-CN" sz="4000" b="1" dirty="0" smtClean="0"/>
              <a:t>matter</a:t>
            </a:r>
            <a:r>
              <a:rPr lang="en-US" altLang="zh-CN" sz="4000" dirty="0" smtClean="0"/>
              <a:t/>
            </a:r>
            <a:br>
              <a:rPr lang="en-US" altLang="zh-CN" sz="4000" dirty="0" smtClean="0"/>
            </a:br>
            <a:endParaRPr lang="zh-CN" altLang="en-US" sz="4000" dirty="0" smtClean="0"/>
          </a:p>
        </p:txBody>
      </p:sp>
      <p:sp>
        <p:nvSpPr>
          <p:cNvPr id="6148" name="Rectangle 4"/>
          <p:cNvSpPr>
            <a:spLocks noGrp="1"/>
          </p:cNvSpPr>
          <p:nvPr>
            <p:ph type="body" idx="4294967295"/>
          </p:nvPr>
        </p:nvSpPr>
        <p:spPr>
          <a:xfrm>
            <a:off x="0" y="1600200"/>
            <a:ext cx="8229600" cy="4525963"/>
          </a:xfrm>
        </p:spPr>
        <p:txBody>
          <a:bodyPr/>
          <a:lstStyle/>
          <a:p>
            <a:pPr>
              <a:lnSpc>
                <a:spcPct val="90000"/>
              </a:lnSpc>
            </a:pPr>
            <a:r>
              <a:rPr lang="en-US" altLang="zh-CN" dirty="0" smtClean="0"/>
              <a:t>In preserved brains, it has a gray color, hence the name “gray </a:t>
            </a:r>
            <a:r>
              <a:rPr lang="en-US" altLang="zh-CN" dirty="0" smtClean="0"/>
              <a:t>matter.”</a:t>
            </a:r>
            <a:endParaRPr lang="en-US" altLang="zh-CN" dirty="0" smtClean="0"/>
          </a:p>
          <a:p>
            <a:pPr>
              <a:lnSpc>
                <a:spcPct val="90000"/>
              </a:lnSpc>
              <a:buNone/>
            </a:pPr>
            <a:endParaRPr lang="en-US" altLang="zh-CN" dirty="0" smtClean="0"/>
          </a:p>
          <a:p>
            <a:pPr>
              <a:lnSpc>
                <a:spcPct val="90000"/>
              </a:lnSpc>
            </a:pPr>
            <a:r>
              <a:rPr lang="en-US" altLang="zh-CN" dirty="0" smtClean="0"/>
              <a:t>Gray matter is made mostly of cell bodies, which gives it a pinkish gray </a:t>
            </a:r>
            <a:r>
              <a:rPr lang="en-US" altLang="zh-CN" dirty="0" smtClean="0"/>
              <a:t>color.</a:t>
            </a:r>
            <a:endParaRPr lang="en-US" altLang="zh-CN" dirty="0" smtClean="0"/>
          </a:p>
          <a:p>
            <a:pPr>
              <a:lnSpc>
                <a:spcPct val="90000"/>
              </a:lnSpc>
            </a:pPr>
            <a:endParaRPr lang="en-US" altLang="zh-CN" dirty="0" smtClean="0"/>
          </a:p>
          <a:p>
            <a:pPr>
              <a:lnSpc>
                <a:spcPct val="90000"/>
              </a:lnSpc>
            </a:pPr>
            <a:r>
              <a:rPr lang="en-US" altLang="zh-CN" dirty="0" smtClean="0"/>
              <a:t>The interior of the cortex, where blood supply meets the brain, contains the cell bodies that do the work of the </a:t>
            </a:r>
            <a:r>
              <a:rPr lang="en-US" altLang="zh-CN" dirty="0" smtClean="0"/>
              <a:t>brain.</a:t>
            </a:r>
            <a:endParaRPr lang="en-US" altLang="zh-CN" dirty="0" smtClean="0"/>
          </a:p>
          <a:p>
            <a:pPr>
              <a:lnSpc>
                <a:spcPct val="90000"/>
              </a:lnSpc>
            </a:pPr>
            <a:endParaRPr lang="en-US" dirty="0" smtClean="0">
              <a:ea typeface="宋体"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altLang="zh-CN" sz="4000" b="1" smtClean="0"/>
              <a:t/>
            </a:r>
            <a:br>
              <a:rPr lang="en-US" altLang="zh-CN" sz="4000" b="1" smtClean="0"/>
            </a:br>
            <a:r>
              <a:rPr lang="en-US" altLang="zh-CN" sz="4000" b="1" smtClean="0"/>
              <a:t>White Matter</a:t>
            </a:r>
            <a:endParaRPr lang="zh-CN" altLang="en-US" sz="4000" smtClean="0"/>
          </a:p>
        </p:txBody>
      </p:sp>
      <p:sp>
        <p:nvSpPr>
          <p:cNvPr id="7172" name="Rectangle 4"/>
          <p:cNvSpPr>
            <a:spLocks noGrp="1"/>
          </p:cNvSpPr>
          <p:nvPr>
            <p:ph type="body" idx="4294967295"/>
          </p:nvPr>
        </p:nvSpPr>
        <p:spPr>
          <a:xfrm>
            <a:off x="0" y="1600200"/>
            <a:ext cx="8229600" cy="4525963"/>
          </a:xfrm>
        </p:spPr>
        <p:txBody>
          <a:bodyPr/>
          <a:lstStyle/>
          <a:p>
            <a:endParaRPr lang="en-US" altLang="zh-CN" smtClean="0"/>
          </a:p>
          <a:p>
            <a:r>
              <a:rPr lang="en-US" altLang="zh-CN" smtClean="0"/>
              <a:t>White matter on the other hand is made up of myelinated axons that form the trillions of connections within the brain.</a:t>
            </a:r>
          </a:p>
          <a:p>
            <a:endParaRPr lang="en-US" smtClean="0">
              <a:ea typeface="宋体"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altLang="zh-CN" sz="4000" b="1" dirty="0" smtClean="0"/>
              <a:t/>
            </a:r>
            <a:br>
              <a:rPr lang="en-US" altLang="zh-CN" sz="4000" b="1" dirty="0" smtClean="0"/>
            </a:br>
            <a:r>
              <a:rPr lang="en-US" sz="4000" b="1" dirty="0" smtClean="0">
                <a:ea typeface="宋体" charset="-122"/>
              </a:rPr>
              <a:t/>
            </a:r>
            <a:br>
              <a:rPr lang="en-US" sz="4000" b="1" dirty="0" smtClean="0">
                <a:ea typeface="宋体" charset="-122"/>
              </a:rPr>
            </a:br>
            <a:r>
              <a:rPr lang="en-US" altLang="zh-CN" sz="4000" b="1" dirty="0" smtClean="0"/>
              <a:t>Two tips for remembering the cerebral cortex:</a:t>
            </a:r>
            <a:endParaRPr lang="zh-CN" altLang="en-US" sz="4000" dirty="0" smtClean="0"/>
          </a:p>
        </p:txBody>
      </p:sp>
      <p:sp>
        <p:nvSpPr>
          <p:cNvPr id="8196" name="Rectangle 4"/>
          <p:cNvSpPr>
            <a:spLocks noGrp="1"/>
          </p:cNvSpPr>
          <p:nvPr>
            <p:ph type="body" idx="4294967295"/>
          </p:nvPr>
        </p:nvSpPr>
        <p:spPr>
          <a:xfrm>
            <a:off x="914400" y="1557338"/>
            <a:ext cx="8229600" cy="4525962"/>
          </a:xfrm>
        </p:spPr>
        <p:txBody>
          <a:bodyPr/>
          <a:lstStyle/>
          <a:p>
            <a:r>
              <a:rPr lang="en-US" dirty="0" smtClean="0">
                <a:ea typeface="宋体" charset="-122"/>
              </a:rPr>
              <a:t>Tip 1: Orange Peel Analogy</a:t>
            </a:r>
          </a:p>
          <a:p>
            <a:pPr lvl="1"/>
            <a:r>
              <a:rPr lang="en-US" altLang="zh-CN" dirty="0" smtClean="0"/>
              <a:t>Imagine the gray matter to be like an orange peel.</a:t>
            </a:r>
          </a:p>
          <a:p>
            <a:pPr lvl="1"/>
            <a:r>
              <a:rPr lang="en-US" altLang="zh-CN" dirty="0" smtClean="0"/>
              <a:t>When you peel away the cortex, the remaining tissue looks white and shiny.</a:t>
            </a:r>
          </a:p>
          <a:p>
            <a:endParaRPr lang="en-US" dirty="0" smtClean="0">
              <a:ea typeface="宋体" charset="-122"/>
            </a:endParaRPr>
          </a:p>
          <a:p>
            <a:pPr lvl="1"/>
            <a:endParaRPr lang="en-US" b="1" dirty="0" smtClean="0">
              <a:ea typeface="宋体" charset="-122"/>
            </a:endParaRPr>
          </a:p>
        </p:txBody>
      </p:sp>
      <p:pic>
        <p:nvPicPr>
          <p:cNvPr id="4" name="Picture 5" descr="Img18"/>
          <p:cNvPicPr>
            <a:picLocks noChangeAspect="1" noChangeArrowheads="1"/>
          </p:cNvPicPr>
          <p:nvPr/>
        </p:nvPicPr>
        <p:blipFill>
          <a:blip r:embed="rId3" cstate="print"/>
          <a:srcRect/>
          <a:stretch>
            <a:fillRect/>
          </a:stretch>
        </p:blipFill>
        <p:spPr bwMode="auto">
          <a:xfrm>
            <a:off x="3995936" y="2852936"/>
            <a:ext cx="2576663" cy="362941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r>
              <a:rPr lang="en-US" altLang="zh-CN" b="1" dirty="0" smtClean="0"/>
              <a:t>Two tips for remembering the cerebral cortex (</a:t>
            </a:r>
            <a:r>
              <a:rPr lang="en-US" altLang="zh-CN" b="1" dirty="0" err="1" smtClean="0"/>
              <a:t>con’t</a:t>
            </a:r>
            <a:r>
              <a:rPr lang="en-US" altLang="zh-CN" b="1" dirty="0" smtClean="0"/>
              <a:t>):</a:t>
            </a:r>
            <a:endParaRPr lang="en-US" dirty="0" smtClean="0">
              <a:ea typeface="宋体" charset="-122"/>
            </a:endParaRPr>
          </a:p>
        </p:txBody>
      </p:sp>
      <p:sp>
        <p:nvSpPr>
          <p:cNvPr id="53251" name="Rectangle 3"/>
          <p:cNvSpPr>
            <a:spLocks noGrp="1"/>
          </p:cNvSpPr>
          <p:nvPr>
            <p:ph sz="quarter" idx="1"/>
          </p:nvPr>
        </p:nvSpPr>
        <p:spPr/>
        <p:txBody>
          <a:bodyPr/>
          <a:lstStyle/>
          <a:p>
            <a:r>
              <a:rPr lang="en-US" dirty="0" smtClean="0">
                <a:ea typeface="宋体" charset="-122"/>
              </a:rPr>
              <a:t>Tip 2: </a:t>
            </a:r>
            <a:r>
              <a:rPr lang="en-US" altLang="zh-CN" dirty="0" smtClean="0"/>
              <a:t>Think </a:t>
            </a:r>
            <a:r>
              <a:rPr lang="en-US" altLang="zh-CN" dirty="0" smtClean="0"/>
              <a:t>of gray matter as cities (and white matter as roads that connect the cities).</a:t>
            </a:r>
            <a:br>
              <a:rPr lang="en-US" altLang="zh-CN" dirty="0" smtClean="0"/>
            </a:br>
            <a:endParaRPr lang="en-US" dirty="0" smtClean="0">
              <a:ea typeface="宋体"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91264" cy="1498178"/>
          </a:xfrm>
        </p:spPr>
        <p:txBody>
          <a:bodyPr>
            <a:normAutofit fontScale="90000"/>
          </a:bodyPr>
          <a:lstStyle/>
          <a:p>
            <a:pPr algn="l"/>
            <a:r>
              <a:rPr lang="en-US" altLang="zh-CN" sz="4000" dirty="0" smtClean="0"/>
              <a:t>      </a:t>
            </a:r>
            <a:br>
              <a:rPr lang="en-US" altLang="zh-CN" sz="4000" dirty="0" smtClean="0"/>
            </a:br>
            <a:r>
              <a:rPr lang="en-US" altLang="zh-CN" sz="4000" dirty="0" smtClean="0"/>
              <a:t>Now we are moving on to the division of the cerebral cortex</a:t>
            </a:r>
            <a:endParaRPr lang="zh-CN" altLang="en-US" sz="4000" dirty="0" smtClean="0"/>
          </a:p>
        </p:txBody>
      </p:sp>
      <p:sp>
        <p:nvSpPr>
          <p:cNvPr id="9220" name="Rectangle 4"/>
          <p:cNvSpPr>
            <a:spLocks noGrp="1"/>
          </p:cNvSpPr>
          <p:nvPr>
            <p:ph type="body" idx="4294967295"/>
          </p:nvPr>
        </p:nvSpPr>
        <p:spPr>
          <a:xfrm>
            <a:off x="647700" y="1844675"/>
            <a:ext cx="8496300" cy="4525963"/>
          </a:xfrm>
        </p:spPr>
        <p:txBody>
          <a:bodyPr/>
          <a:lstStyle/>
          <a:p>
            <a:r>
              <a:rPr lang="en-US" altLang="zh-CN" smtClean="0"/>
              <a:t>The cortex is divided into two hemispheres: Left and Right</a:t>
            </a:r>
          </a:p>
          <a:p>
            <a:endParaRPr lang="en-US" smtClean="0">
              <a:ea typeface="宋体" charset="-122"/>
            </a:endParaRPr>
          </a:p>
        </p:txBody>
      </p:sp>
      <p:pic>
        <p:nvPicPr>
          <p:cNvPr id="9222" name="Picture 6" descr="https://encrypted-tbn1.gstatic.com/images?q=tbn:ANd9GcRpraiWlDrgPB4SKICpkG3iffLF9O0FH3GSNfGFTmU8cqQu2HxZ2bvLig4E">
            <a:hlinkClick r:id="rId3"/>
          </p:cNvPr>
          <p:cNvPicPr>
            <a:picLocks noChangeAspect="1" noChangeArrowheads="1"/>
          </p:cNvPicPr>
          <p:nvPr/>
        </p:nvPicPr>
        <p:blipFill>
          <a:blip r:embed="rId4" cstate="print"/>
          <a:srcRect/>
          <a:stretch>
            <a:fillRect/>
          </a:stretch>
        </p:blipFill>
        <p:spPr bwMode="auto">
          <a:xfrm>
            <a:off x="3203848" y="2924944"/>
            <a:ext cx="2304256" cy="269169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p:txBody>
          <a:bodyPr/>
          <a:lstStyle/>
          <a:p>
            <a:r>
              <a:rPr lang="en-US" smtClean="0">
                <a:ea typeface="宋体" charset="-122"/>
              </a:rPr>
              <a:t>Four Lobes</a:t>
            </a:r>
          </a:p>
        </p:txBody>
      </p:sp>
      <p:sp>
        <p:nvSpPr>
          <p:cNvPr id="61443" name="Rectangle 3"/>
          <p:cNvSpPr>
            <a:spLocks noGrp="1"/>
          </p:cNvSpPr>
          <p:nvPr>
            <p:ph sz="quarter" idx="1"/>
          </p:nvPr>
        </p:nvSpPr>
        <p:spPr/>
        <p:txBody>
          <a:bodyPr/>
          <a:lstStyle/>
          <a:p>
            <a:r>
              <a:rPr lang="en-US" altLang="zh-CN" dirty="0" smtClean="0"/>
              <a:t>Each hemisphere is divided into four lobes that have relatively specialized functions:</a:t>
            </a:r>
          </a:p>
          <a:p>
            <a:pPr lvl="2"/>
            <a:r>
              <a:rPr lang="en-US" altLang="zh-CN" dirty="0" smtClean="0"/>
              <a:t>Temporal Lobe</a:t>
            </a:r>
          </a:p>
          <a:p>
            <a:pPr lvl="2"/>
            <a:r>
              <a:rPr lang="en-US" altLang="zh-CN" dirty="0" smtClean="0"/>
              <a:t>Parietal Lobe</a:t>
            </a:r>
          </a:p>
          <a:p>
            <a:pPr lvl="2"/>
            <a:r>
              <a:rPr lang="en-US" altLang="zh-CN" dirty="0" smtClean="0"/>
              <a:t>Frontal Lobe</a:t>
            </a:r>
          </a:p>
          <a:p>
            <a:pPr lvl="2"/>
            <a:r>
              <a:rPr lang="en-US" altLang="zh-CN" dirty="0" smtClean="0"/>
              <a:t>Occipital Lobe</a:t>
            </a:r>
          </a:p>
          <a:p>
            <a:pPr>
              <a:buFontTx/>
              <a:buChar char="•"/>
            </a:pPr>
            <a:endParaRPr lang="en-US" dirty="0" smtClean="0">
              <a:ea typeface="宋体" charset="-122"/>
            </a:endParaRPr>
          </a:p>
        </p:txBody>
      </p:sp>
      <p:pic>
        <p:nvPicPr>
          <p:cNvPr id="4" name="Picture 2" descr="98.jpg"/>
          <p:cNvPicPr>
            <a:picLocks noChangeAspect="1"/>
          </p:cNvPicPr>
          <p:nvPr/>
        </p:nvPicPr>
        <p:blipFill>
          <a:blip r:embed="rId3" cstate="print"/>
          <a:srcRect/>
          <a:stretch>
            <a:fillRect/>
          </a:stretch>
        </p:blipFill>
        <p:spPr bwMode="auto">
          <a:xfrm>
            <a:off x="3275856" y="2780928"/>
            <a:ext cx="4651995" cy="3606249"/>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1042</TotalTime>
  <Words>1006</Words>
  <Application>Microsoft Office PowerPoint</Application>
  <PresentationFormat>On-screen Show (4:3)</PresentationFormat>
  <Paragraphs>89</Paragraphs>
  <Slides>26</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宋体</vt:lpstr>
      <vt:lpstr>Arial</vt:lpstr>
      <vt:lpstr>Oriel</vt:lpstr>
      <vt:lpstr>Slide 1</vt:lpstr>
      <vt:lpstr> What is the cerebral cortex?</vt:lpstr>
      <vt:lpstr>           Gray matter  </vt:lpstr>
      <vt:lpstr>    Gray matter </vt:lpstr>
      <vt:lpstr> White Matter</vt:lpstr>
      <vt:lpstr>  Two tips for remembering the cerebral cortex:</vt:lpstr>
      <vt:lpstr>Two tips for remembering the cerebral cortex (con’t):</vt:lpstr>
      <vt:lpstr>       Now we are moving on to the division of the cerebral cortex</vt:lpstr>
      <vt:lpstr>Four Lobes</vt:lpstr>
      <vt:lpstr>Slide 10</vt:lpstr>
      <vt:lpstr>Primary Cortex</vt:lpstr>
      <vt:lpstr>Association Cortex</vt:lpstr>
      <vt:lpstr> Occipital Lobes </vt:lpstr>
      <vt:lpstr> Occipital Lobes  </vt:lpstr>
      <vt:lpstr> Temporal Lobes </vt:lpstr>
      <vt:lpstr>Temporal Lobe</vt:lpstr>
      <vt:lpstr>Parietal Lobe</vt:lpstr>
      <vt:lpstr>Primary Somatosensory Cortex</vt:lpstr>
      <vt:lpstr>Slide 19</vt:lpstr>
      <vt:lpstr>Frontal Lobe</vt:lpstr>
      <vt:lpstr>Frontal Lobe</vt:lpstr>
      <vt:lpstr>The Divided Brain</vt:lpstr>
      <vt:lpstr>Brain Hemispheres</vt:lpstr>
      <vt:lpstr>Brain Hemispheres</vt:lpstr>
      <vt:lpstr>Brain Hemispheres</vt:lpstr>
      <vt:lpstr>Brain Hemispheres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Brain </dc:title>
  <dc:creator>katiegirl</dc:creator>
  <cp:lastModifiedBy>speterson</cp:lastModifiedBy>
  <cp:revision>19</cp:revision>
  <dcterms:created xsi:type="dcterms:W3CDTF">2009-11-15T23:06:07Z</dcterms:created>
  <dcterms:modified xsi:type="dcterms:W3CDTF">2015-02-04T21:24:14Z</dcterms:modified>
</cp:coreProperties>
</file>