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A0"/>
    <a:srgbClr val="A5A5A5"/>
    <a:srgbClr val="ED7D31"/>
    <a:srgbClr val="D87A51"/>
    <a:srgbClr val="C48170"/>
    <a:srgbClr val="B49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DF735D-C31E-43A2-ACD7-810F68939CC3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3862EE6E-4100-4BEA-813B-025CFE3CA9C1}">
      <dgm:prSet phldrT="[Text]"/>
      <dgm:spPr/>
      <dgm:t>
        <a:bodyPr/>
        <a:lstStyle/>
        <a:p>
          <a:r>
            <a:rPr lang="en-US" dirty="0" smtClean="0"/>
            <a:t>Identify Needs or Opportunities</a:t>
          </a:r>
          <a:endParaRPr lang="en-US" dirty="0"/>
        </a:p>
      </dgm:t>
    </dgm:pt>
    <dgm:pt modelId="{9AEED779-57BE-46AF-A138-40978DF2896F}" type="parTrans" cxnId="{9387E42D-F847-4DA9-A572-3267482249C6}">
      <dgm:prSet/>
      <dgm:spPr/>
      <dgm:t>
        <a:bodyPr/>
        <a:lstStyle/>
        <a:p>
          <a:endParaRPr lang="en-US"/>
        </a:p>
      </dgm:t>
    </dgm:pt>
    <dgm:pt modelId="{796EB5DA-70A0-4982-81BA-F1463151DF8C}" type="sibTrans" cxnId="{9387E42D-F847-4DA9-A572-3267482249C6}">
      <dgm:prSet/>
      <dgm:spPr/>
      <dgm:t>
        <a:bodyPr/>
        <a:lstStyle/>
        <a:p>
          <a:endParaRPr lang="en-US"/>
        </a:p>
      </dgm:t>
    </dgm:pt>
    <dgm:pt modelId="{90DE4789-5957-4430-87EC-18DAC06AEE50}">
      <dgm:prSet phldrT="[Text]"/>
      <dgm:spPr/>
      <dgm:t>
        <a:bodyPr/>
        <a:lstStyle/>
        <a:p>
          <a:r>
            <a:rPr lang="en-US" dirty="0" smtClean="0"/>
            <a:t>Review by Constituencies</a:t>
          </a:r>
          <a:endParaRPr lang="en-US" dirty="0"/>
        </a:p>
      </dgm:t>
    </dgm:pt>
    <dgm:pt modelId="{E7E04159-504F-42F8-A5D9-A2D3BCFDB01F}" type="parTrans" cxnId="{F5FCF034-2BAA-42A5-A402-A055889F5880}">
      <dgm:prSet/>
      <dgm:spPr/>
      <dgm:t>
        <a:bodyPr/>
        <a:lstStyle/>
        <a:p>
          <a:endParaRPr lang="en-US"/>
        </a:p>
      </dgm:t>
    </dgm:pt>
    <dgm:pt modelId="{EFDA1CA7-02D8-42FB-A561-21C91BD356FE}" type="sibTrans" cxnId="{F5FCF034-2BAA-42A5-A402-A055889F5880}">
      <dgm:prSet/>
      <dgm:spPr/>
      <dgm:t>
        <a:bodyPr/>
        <a:lstStyle/>
        <a:p>
          <a:endParaRPr lang="en-US"/>
        </a:p>
      </dgm:t>
    </dgm:pt>
    <dgm:pt modelId="{485512EB-109D-402E-8DC8-939CD4A575AD}">
      <dgm:prSet phldrT="[Text]"/>
      <dgm:spPr/>
      <dgm:t>
        <a:bodyPr/>
        <a:lstStyle/>
        <a:p>
          <a:r>
            <a:rPr lang="en-US" dirty="0" smtClean="0"/>
            <a:t>Establish Priorities</a:t>
          </a:r>
          <a:endParaRPr lang="en-US" dirty="0"/>
        </a:p>
      </dgm:t>
    </dgm:pt>
    <dgm:pt modelId="{A1E89A18-3761-4DDD-A609-02A4B247CE11}" type="parTrans" cxnId="{81F6FEF5-C31E-425A-9BC0-769CF9B5A96F}">
      <dgm:prSet/>
      <dgm:spPr/>
      <dgm:t>
        <a:bodyPr/>
        <a:lstStyle/>
        <a:p>
          <a:endParaRPr lang="en-US"/>
        </a:p>
      </dgm:t>
    </dgm:pt>
    <dgm:pt modelId="{D1D818F7-BB28-41CE-B4E4-77CE0EB2FFDE}" type="sibTrans" cxnId="{81F6FEF5-C31E-425A-9BC0-769CF9B5A96F}">
      <dgm:prSet/>
      <dgm:spPr/>
      <dgm:t>
        <a:bodyPr/>
        <a:lstStyle/>
        <a:p>
          <a:endParaRPr lang="en-US"/>
        </a:p>
      </dgm:t>
    </dgm:pt>
    <dgm:pt modelId="{4EE3BE50-7ACC-4103-B24A-998669D5E817}">
      <dgm:prSet phldrT="[Text]"/>
      <dgm:spPr/>
      <dgm:t>
        <a:bodyPr/>
        <a:lstStyle/>
        <a:p>
          <a:r>
            <a:rPr lang="en-US" dirty="0" smtClean="0"/>
            <a:t>Implementation</a:t>
          </a:r>
          <a:endParaRPr lang="en-US" dirty="0"/>
        </a:p>
      </dgm:t>
    </dgm:pt>
    <dgm:pt modelId="{0ECA0626-70FF-4514-B253-20AF3705F1FE}" type="parTrans" cxnId="{D07AB629-BA87-465B-B94B-E45C67641F84}">
      <dgm:prSet/>
      <dgm:spPr/>
      <dgm:t>
        <a:bodyPr/>
        <a:lstStyle/>
        <a:p>
          <a:endParaRPr lang="en-US"/>
        </a:p>
      </dgm:t>
    </dgm:pt>
    <dgm:pt modelId="{F510C113-200E-44F5-B8D0-48BA3FC6129A}" type="sibTrans" cxnId="{D07AB629-BA87-465B-B94B-E45C67641F84}">
      <dgm:prSet/>
      <dgm:spPr/>
      <dgm:t>
        <a:bodyPr/>
        <a:lstStyle/>
        <a:p>
          <a:endParaRPr lang="en-US"/>
        </a:p>
      </dgm:t>
    </dgm:pt>
    <dgm:pt modelId="{1D7B0421-FEF7-4F5B-BBE9-8AACA75E214A}">
      <dgm:prSet phldrT="[Text]"/>
      <dgm:spPr/>
      <dgm:t>
        <a:bodyPr/>
        <a:lstStyle/>
        <a:p>
          <a:r>
            <a:rPr lang="en-US" dirty="0" smtClean="0"/>
            <a:t>Evaluation</a:t>
          </a:r>
          <a:endParaRPr lang="en-US" dirty="0"/>
        </a:p>
      </dgm:t>
    </dgm:pt>
    <dgm:pt modelId="{91FFFDDC-9D0F-4D0B-B053-7832C0659712}" type="parTrans" cxnId="{D49AB7AE-C4DC-4247-B060-0A17DEB9238A}">
      <dgm:prSet/>
      <dgm:spPr/>
      <dgm:t>
        <a:bodyPr/>
        <a:lstStyle/>
        <a:p>
          <a:endParaRPr lang="en-US"/>
        </a:p>
      </dgm:t>
    </dgm:pt>
    <dgm:pt modelId="{89B21BA1-7DD9-46BA-A56B-F9A62C97A159}" type="sibTrans" cxnId="{D49AB7AE-C4DC-4247-B060-0A17DEB9238A}">
      <dgm:prSet/>
      <dgm:spPr/>
      <dgm:t>
        <a:bodyPr/>
        <a:lstStyle/>
        <a:p>
          <a:endParaRPr lang="en-US"/>
        </a:p>
      </dgm:t>
    </dgm:pt>
    <dgm:pt modelId="{226F20A5-09CA-4579-8667-A6564630145C}" type="pres">
      <dgm:prSet presAssocID="{1DDF735D-C31E-43A2-ACD7-810F68939CC3}" presName="Name0" presStyleCnt="0">
        <dgm:presLayoutVars>
          <dgm:dir/>
          <dgm:animLvl val="lvl"/>
          <dgm:resizeHandles val="exact"/>
        </dgm:presLayoutVars>
      </dgm:prSet>
      <dgm:spPr/>
    </dgm:pt>
    <dgm:pt modelId="{52323493-6643-46BC-8E89-3EB677D8E463}" type="pres">
      <dgm:prSet presAssocID="{3862EE6E-4100-4BEA-813B-025CFE3CA9C1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31684-CE1F-4E1E-81E7-2711404224B0}" type="pres">
      <dgm:prSet presAssocID="{796EB5DA-70A0-4982-81BA-F1463151DF8C}" presName="parTxOnlySpace" presStyleCnt="0"/>
      <dgm:spPr/>
    </dgm:pt>
    <dgm:pt modelId="{5CA7238F-91F4-4318-B589-A42F8C37D2DE}" type="pres">
      <dgm:prSet presAssocID="{90DE4789-5957-4430-87EC-18DAC06AEE50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909471-C6EE-44CB-BF69-26A5127E21E2}" type="pres">
      <dgm:prSet presAssocID="{EFDA1CA7-02D8-42FB-A561-21C91BD356FE}" presName="parTxOnlySpace" presStyleCnt="0"/>
      <dgm:spPr/>
    </dgm:pt>
    <dgm:pt modelId="{C9C1A5D0-7678-4A0A-8C7C-96533C1BECA5}" type="pres">
      <dgm:prSet presAssocID="{485512EB-109D-402E-8DC8-939CD4A575AD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48F968-0F92-47EC-8FEC-972A988DBE57}" type="pres">
      <dgm:prSet presAssocID="{D1D818F7-BB28-41CE-B4E4-77CE0EB2FFDE}" presName="parTxOnlySpace" presStyleCnt="0"/>
      <dgm:spPr/>
    </dgm:pt>
    <dgm:pt modelId="{F8B048E6-0B39-4366-B9D0-AFEEC71D9176}" type="pres">
      <dgm:prSet presAssocID="{4EE3BE50-7ACC-4103-B24A-998669D5E817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94245B-46D4-426C-BCF1-AAC9889E29AE}" type="pres">
      <dgm:prSet presAssocID="{F510C113-200E-44F5-B8D0-48BA3FC6129A}" presName="parTxOnlySpace" presStyleCnt="0"/>
      <dgm:spPr/>
    </dgm:pt>
    <dgm:pt modelId="{103ABE06-BBA2-4635-B8C7-B0CF3E35666B}" type="pres">
      <dgm:prSet presAssocID="{1D7B0421-FEF7-4F5B-BBE9-8AACA75E214A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AC99CE-0D1F-4F71-A126-21B4828C0B47}" type="presOf" srcId="{4EE3BE50-7ACC-4103-B24A-998669D5E817}" destId="{F8B048E6-0B39-4366-B9D0-AFEEC71D9176}" srcOrd="0" destOrd="0" presId="urn:microsoft.com/office/officeart/2005/8/layout/chevron1"/>
    <dgm:cxn modelId="{C4F36243-0BA8-4E82-883C-EF037445D312}" type="presOf" srcId="{1DDF735D-C31E-43A2-ACD7-810F68939CC3}" destId="{226F20A5-09CA-4579-8667-A6564630145C}" srcOrd="0" destOrd="0" presId="urn:microsoft.com/office/officeart/2005/8/layout/chevron1"/>
    <dgm:cxn modelId="{D07AB629-BA87-465B-B94B-E45C67641F84}" srcId="{1DDF735D-C31E-43A2-ACD7-810F68939CC3}" destId="{4EE3BE50-7ACC-4103-B24A-998669D5E817}" srcOrd="3" destOrd="0" parTransId="{0ECA0626-70FF-4514-B253-20AF3705F1FE}" sibTransId="{F510C113-200E-44F5-B8D0-48BA3FC6129A}"/>
    <dgm:cxn modelId="{D49AB7AE-C4DC-4247-B060-0A17DEB9238A}" srcId="{1DDF735D-C31E-43A2-ACD7-810F68939CC3}" destId="{1D7B0421-FEF7-4F5B-BBE9-8AACA75E214A}" srcOrd="4" destOrd="0" parTransId="{91FFFDDC-9D0F-4D0B-B053-7832C0659712}" sibTransId="{89B21BA1-7DD9-46BA-A56B-F9A62C97A159}"/>
    <dgm:cxn modelId="{CCBD87B0-C9C0-41D1-BD36-6ECBD1AD4F19}" type="presOf" srcId="{3862EE6E-4100-4BEA-813B-025CFE3CA9C1}" destId="{52323493-6643-46BC-8E89-3EB677D8E463}" srcOrd="0" destOrd="0" presId="urn:microsoft.com/office/officeart/2005/8/layout/chevron1"/>
    <dgm:cxn modelId="{D0B32690-3C48-44D0-9047-568D15D3D7AC}" type="presOf" srcId="{485512EB-109D-402E-8DC8-939CD4A575AD}" destId="{C9C1A5D0-7678-4A0A-8C7C-96533C1BECA5}" srcOrd="0" destOrd="0" presId="urn:microsoft.com/office/officeart/2005/8/layout/chevron1"/>
    <dgm:cxn modelId="{9387E42D-F847-4DA9-A572-3267482249C6}" srcId="{1DDF735D-C31E-43A2-ACD7-810F68939CC3}" destId="{3862EE6E-4100-4BEA-813B-025CFE3CA9C1}" srcOrd="0" destOrd="0" parTransId="{9AEED779-57BE-46AF-A138-40978DF2896F}" sibTransId="{796EB5DA-70A0-4982-81BA-F1463151DF8C}"/>
    <dgm:cxn modelId="{81F6FEF5-C31E-425A-9BC0-769CF9B5A96F}" srcId="{1DDF735D-C31E-43A2-ACD7-810F68939CC3}" destId="{485512EB-109D-402E-8DC8-939CD4A575AD}" srcOrd="2" destOrd="0" parTransId="{A1E89A18-3761-4DDD-A609-02A4B247CE11}" sibTransId="{D1D818F7-BB28-41CE-B4E4-77CE0EB2FFDE}"/>
    <dgm:cxn modelId="{BAE86A79-3128-4D1A-82F4-07AFBC8BFEFA}" type="presOf" srcId="{90DE4789-5957-4430-87EC-18DAC06AEE50}" destId="{5CA7238F-91F4-4318-B589-A42F8C37D2DE}" srcOrd="0" destOrd="0" presId="urn:microsoft.com/office/officeart/2005/8/layout/chevron1"/>
    <dgm:cxn modelId="{F5FCF034-2BAA-42A5-A402-A055889F5880}" srcId="{1DDF735D-C31E-43A2-ACD7-810F68939CC3}" destId="{90DE4789-5957-4430-87EC-18DAC06AEE50}" srcOrd="1" destOrd="0" parTransId="{E7E04159-504F-42F8-A5D9-A2D3BCFDB01F}" sibTransId="{EFDA1CA7-02D8-42FB-A561-21C91BD356FE}"/>
    <dgm:cxn modelId="{14ED7AE2-0EEF-4E96-9118-9001702E844B}" type="presOf" srcId="{1D7B0421-FEF7-4F5B-BBE9-8AACA75E214A}" destId="{103ABE06-BBA2-4635-B8C7-B0CF3E35666B}" srcOrd="0" destOrd="0" presId="urn:microsoft.com/office/officeart/2005/8/layout/chevron1"/>
    <dgm:cxn modelId="{5B06E262-FDF0-4EC3-9949-1E63A90DC299}" type="presParOf" srcId="{226F20A5-09CA-4579-8667-A6564630145C}" destId="{52323493-6643-46BC-8E89-3EB677D8E463}" srcOrd="0" destOrd="0" presId="urn:microsoft.com/office/officeart/2005/8/layout/chevron1"/>
    <dgm:cxn modelId="{2971EB37-6C2A-4423-8A93-21DF8FFEA703}" type="presParOf" srcId="{226F20A5-09CA-4579-8667-A6564630145C}" destId="{B8631684-CE1F-4E1E-81E7-2711404224B0}" srcOrd="1" destOrd="0" presId="urn:microsoft.com/office/officeart/2005/8/layout/chevron1"/>
    <dgm:cxn modelId="{2C9BA53E-A55B-4F4F-9409-B1B381F7079E}" type="presParOf" srcId="{226F20A5-09CA-4579-8667-A6564630145C}" destId="{5CA7238F-91F4-4318-B589-A42F8C37D2DE}" srcOrd="2" destOrd="0" presId="urn:microsoft.com/office/officeart/2005/8/layout/chevron1"/>
    <dgm:cxn modelId="{4D4E3207-340F-485C-A493-9D453C79A349}" type="presParOf" srcId="{226F20A5-09CA-4579-8667-A6564630145C}" destId="{07909471-C6EE-44CB-BF69-26A5127E21E2}" srcOrd="3" destOrd="0" presId="urn:microsoft.com/office/officeart/2005/8/layout/chevron1"/>
    <dgm:cxn modelId="{42600DAB-B880-4D6D-B35A-38DE470DBB6C}" type="presParOf" srcId="{226F20A5-09CA-4579-8667-A6564630145C}" destId="{C9C1A5D0-7678-4A0A-8C7C-96533C1BECA5}" srcOrd="4" destOrd="0" presId="urn:microsoft.com/office/officeart/2005/8/layout/chevron1"/>
    <dgm:cxn modelId="{D993AAC6-D284-4BBD-876E-09C915BAC19C}" type="presParOf" srcId="{226F20A5-09CA-4579-8667-A6564630145C}" destId="{1448F968-0F92-47EC-8FEC-972A988DBE57}" srcOrd="5" destOrd="0" presId="urn:microsoft.com/office/officeart/2005/8/layout/chevron1"/>
    <dgm:cxn modelId="{C2BDD1BC-98E0-4489-9CEB-5978C00942C4}" type="presParOf" srcId="{226F20A5-09CA-4579-8667-A6564630145C}" destId="{F8B048E6-0B39-4366-B9D0-AFEEC71D9176}" srcOrd="6" destOrd="0" presId="urn:microsoft.com/office/officeart/2005/8/layout/chevron1"/>
    <dgm:cxn modelId="{BD89C8D4-B0B0-4E09-9CC6-BFCA3660B912}" type="presParOf" srcId="{226F20A5-09CA-4579-8667-A6564630145C}" destId="{5394245B-46D4-426C-BCF1-AAC9889E29AE}" srcOrd="7" destOrd="0" presId="urn:microsoft.com/office/officeart/2005/8/layout/chevron1"/>
    <dgm:cxn modelId="{91FBF9C8-0C8E-46D3-93B8-5774A113EE9B}" type="presParOf" srcId="{226F20A5-09CA-4579-8667-A6564630145C}" destId="{103ABE06-BBA2-4635-B8C7-B0CF3E35666B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23493-6643-46BC-8E89-3EB677D8E463}">
      <dsp:nvSpPr>
        <dsp:cNvPr id="0" name=""/>
        <dsp:cNvSpPr/>
      </dsp:nvSpPr>
      <dsp:spPr>
        <a:xfrm>
          <a:off x="2902" y="169217"/>
          <a:ext cx="2582912" cy="103316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Identify Needs or Opportunities</a:t>
          </a:r>
          <a:endParaRPr lang="en-US" sz="1700" kern="1200" dirty="0"/>
        </a:p>
      </dsp:txBody>
      <dsp:txXfrm>
        <a:off x="519484" y="169217"/>
        <a:ext cx="1549748" cy="1033164"/>
      </dsp:txXfrm>
    </dsp:sp>
    <dsp:sp modelId="{5CA7238F-91F4-4318-B589-A42F8C37D2DE}">
      <dsp:nvSpPr>
        <dsp:cNvPr id="0" name=""/>
        <dsp:cNvSpPr/>
      </dsp:nvSpPr>
      <dsp:spPr>
        <a:xfrm>
          <a:off x="2327523" y="169217"/>
          <a:ext cx="2582912" cy="1033164"/>
        </a:xfrm>
        <a:prstGeom prst="chevron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Review by Constituencies</a:t>
          </a:r>
          <a:endParaRPr lang="en-US" sz="1700" kern="1200" dirty="0"/>
        </a:p>
      </dsp:txBody>
      <dsp:txXfrm>
        <a:off x="2844105" y="169217"/>
        <a:ext cx="1549748" cy="1033164"/>
      </dsp:txXfrm>
    </dsp:sp>
    <dsp:sp modelId="{C9C1A5D0-7678-4A0A-8C7C-96533C1BECA5}">
      <dsp:nvSpPr>
        <dsp:cNvPr id="0" name=""/>
        <dsp:cNvSpPr/>
      </dsp:nvSpPr>
      <dsp:spPr>
        <a:xfrm>
          <a:off x="4652143" y="169217"/>
          <a:ext cx="2582912" cy="1033164"/>
        </a:xfrm>
        <a:prstGeom prst="chevron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Establish Priorities</a:t>
          </a:r>
          <a:endParaRPr lang="en-US" sz="1700" kern="1200" dirty="0"/>
        </a:p>
      </dsp:txBody>
      <dsp:txXfrm>
        <a:off x="5168725" y="169217"/>
        <a:ext cx="1549748" cy="1033164"/>
      </dsp:txXfrm>
    </dsp:sp>
    <dsp:sp modelId="{F8B048E6-0B39-4366-B9D0-AFEEC71D9176}">
      <dsp:nvSpPr>
        <dsp:cNvPr id="0" name=""/>
        <dsp:cNvSpPr/>
      </dsp:nvSpPr>
      <dsp:spPr>
        <a:xfrm>
          <a:off x="6976764" y="169217"/>
          <a:ext cx="2582912" cy="1033164"/>
        </a:xfrm>
        <a:prstGeom prst="chevron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Implementation</a:t>
          </a:r>
          <a:endParaRPr lang="en-US" sz="1700" kern="1200" dirty="0"/>
        </a:p>
      </dsp:txBody>
      <dsp:txXfrm>
        <a:off x="7493346" y="169217"/>
        <a:ext cx="1549748" cy="1033164"/>
      </dsp:txXfrm>
    </dsp:sp>
    <dsp:sp modelId="{103ABE06-BBA2-4635-B8C7-B0CF3E35666B}">
      <dsp:nvSpPr>
        <dsp:cNvPr id="0" name=""/>
        <dsp:cNvSpPr/>
      </dsp:nvSpPr>
      <dsp:spPr>
        <a:xfrm>
          <a:off x="9301385" y="169217"/>
          <a:ext cx="2582912" cy="1033164"/>
        </a:xfrm>
        <a:prstGeom prst="chevr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Evaluation</a:t>
          </a:r>
          <a:endParaRPr lang="en-US" sz="1700" kern="1200" dirty="0"/>
        </a:p>
      </dsp:txBody>
      <dsp:txXfrm>
        <a:off x="9817967" y="169217"/>
        <a:ext cx="1549748" cy="1033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D634-A08A-4C01-BC5D-11E41A56F005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4C64-9054-4E96-8055-02C99BF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4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D634-A08A-4C01-BC5D-11E41A56F005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4C64-9054-4E96-8055-02C99BF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2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D634-A08A-4C01-BC5D-11E41A56F005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4C64-9054-4E96-8055-02C99BF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7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D634-A08A-4C01-BC5D-11E41A56F005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4C64-9054-4E96-8055-02C99BF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8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D634-A08A-4C01-BC5D-11E41A56F005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4C64-9054-4E96-8055-02C99BF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9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D634-A08A-4C01-BC5D-11E41A56F005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4C64-9054-4E96-8055-02C99BF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9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D634-A08A-4C01-BC5D-11E41A56F005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4C64-9054-4E96-8055-02C99BF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7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D634-A08A-4C01-BC5D-11E41A56F005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4C64-9054-4E96-8055-02C99BF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44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D634-A08A-4C01-BC5D-11E41A56F005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4C64-9054-4E96-8055-02C99BF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9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D634-A08A-4C01-BC5D-11E41A56F005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4C64-9054-4E96-8055-02C99BF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7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D634-A08A-4C01-BC5D-11E41A56F005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4C64-9054-4E96-8055-02C99BF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4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BD634-A08A-4C01-BC5D-11E41A56F005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04C64-9054-4E96-8055-02C99BF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1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00" y="127000"/>
            <a:ext cx="7493000" cy="660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4161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72397687"/>
              </p:ext>
            </p:extLst>
          </p:nvPr>
        </p:nvGraphicFramePr>
        <p:xfrm>
          <a:off x="114300" y="2844800"/>
          <a:ext cx="118872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3200" y="177800"/>
            <a:ext cx="25590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ED7D31"/>
                </a:solidFill>
              </a:rPr>
              <a:t>August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Faculty review data &amp; begin work on Program Reviews/APUs</a:t>
            </a:r>
          </a:p>
          <a:p>
            <a:r>
              <a:rPr lang="en-US" dirty="0" smtClean="0">
                <a:solidFill>
                  <a:srgbClr val="ED7D31"/>
                </a:solidFill>
              </a:rPr>
              <a:t>October</a:t>
            </a:r>
            <a:endParaRPr lang="en-US" sz="1600" dirty="0" smtClean="0">
              <a:solidFill>
                <a:srgbClr val="ED7D3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Department requests due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Service areas (program/project managers) submit plans/needs</a:t>
            </a: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62250" y="4147146"/>
            <a:ext cx="21717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D87A51"/>
                </a:solidFill>
              </a:rPr>
              <a:t>November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Deans/managers </a:t>
            </a:r>
            <a:r>
              <a:rPr lang="en-US" sz="1600" dirty="0"/>
              <a:t>prioritize </a:t>
            </a:r>
            <a:r>
              <a:rPr lang="en-US" sz="1600" dirty="0" smtClean="0"/>
              <a:t>&amp; compile requests</a:t>
            </a:r>
            <a:endParaRPr lang="en-US" sz="1600" dirty="0" smtClean="0">
              <a:solidFill>
                <a:srgbClr val="D87A51"/>
              </a:solidFill>
            </a:endParaRPr>
          </a:p>
          <a:p>
            <a:r>
              <a:rPr lang="en-US" dirty="0" smtClean="0">
                <a:solidFill>
                  <a:srgbClr val="D87A51"/>
                </a:solidFill>
              </a:rPr>
              <a:t>December</a:t>
            </a:r>
            <a:endParaRPr lang="en-US" sz="1600" dirty="0" smtClean="0">
              <a:solidFill>
                <a:srgbClr val="D87A5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COA participatory governance </a:t>
            </a:r>
            <a:r>
              <a:rPr lang="en-US" sz="1600" dirty="0"/>
              <a:t>g</a:t>
            </a:r>
            <a:r>
              <a:rPr lang="en-US" sz="1600" dirty="0" smtClean="0"/>
              <a:t>roups review requests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President forwards requests to District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D87A51"/>
              </a:solidFill>
            </a:endParaRPr>
          </a:p>
          <a:p>
            <a:endParaRPr lang="en-US" sz="1600" dirty="0" smtClean="0"/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68800" y="-50800"/>
            <a:ext cx="34925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48170"/>
                </a:solidFill>
              </a:rPr>
              <a:t>January - February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Review goals (and year-end metrics)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Review survey results</a:t>
            </a:r>
          </a:p>
          <a:p>
            <a:r>
              <a:rPr lang="en-US" dirty="0" smtClean="0">
                <a:solidFill>
                  <a:srgbClr val="C48170"/>
                </a:solidFill>
              </a:rPr>
              <a:t>March - April</a:t>
            </a:r>
            <a:endParaRPr lang="en-US" sz="1600" dirty="0" smtClean="0">
              <a:solidFill>
                <a:srgbClr val="C4817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Refine strategies, actions and champions to enhance goal attainment in next academic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College refines budget &amp; submits to District</a:t>
            </a:r>
          </a:p>
          <a:p>
            <a:r>
              <a:rPr lang="en-US" dirty="0" smtClean="0">
                <a:solidFill>
                  <a:srgbClr val="C48170"/>
                </a:solidFill>
              </a:rPr>
              <a:t>June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Peralta BOT approves goals and budgets for next academic year</a:t>
            </a: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08875" y="4147146"/>
            <a:ext cx="19177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B4908B"/>
                </a:solidFill>
              </a:rPr>
              <a:t>July - June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Implementation of academic year plans</a:t>
            </a:r>
          </a:p>
          <a:p>
            <a:r>
              <a:rPr lang="en-US" dirty="0" smtClean="0">
                <a:solidFill>
                  <a:srgbClr val="B4908B"/>
                </a:solidFill>
              </a:rPr>
              <a:t>July - August</a:t>
            </a:r>
            <a:endParaRPr lang="en-US" sz="1600" dirty="0" smtClean="0">
              <a:solidFill>
                <a:srgbClr val="B4908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Research and data analysis conducted on previous academic year</a:t>
            </a: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563100" y="177800"/>
            <a:ext cx="2159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A5A5A5"/>
                </a:solidFill>
              </a:rPr>
              <a:t>August - September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Research results and data provided to faculty, staff and administrators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Academic year strategic plan disseminated, champions and metrics identified</a:t>
            </a: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78" y="6016512"/>
            <a:ext cx="538590" cy="69907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91223" y="4352542"/>
            <a:ext cx="1739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52A0"/>
                </a:solidFill>
              </a:rPr>
              <a:t>Integrated Budget &amp; Planning Cycle</a:t>
            </a:r>
            <a:endParaRPr lang="en-US" sz="2400" dirty="0">
              <a:solidFill>
                <a:srgbClr val="0052A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3200" y="4216400"/>
            <a:ext cx="2095500" cy="2499191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22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9975</TotalTime>
  <Words>148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Engel</dc:creator>
  <cp:lastModifiedBy>Karen Engel</cp:lastModifiedBy>
  <cp:revision>12</cp:revision>
  <cp:lastPrinted>2017-02-16T20:12:00Z</cp:lastPrinted>
  <dcterms:created xsi:type="dcterms:W3CDTF">2017-02-14T21:53:01Z</dcterms:created>
  <dcterms:modified xsi:type="dcterms:W3CDTF">2017-02-22T23:43:52Z</dcterms:modified>
</cp:coreProperties>
</file>