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69" r:id="rId6"/>
    <p:sldId id="261" r:id="rId7"/>
    <p:sldId id="259" r:id="rId8"/>
    <p:sldId id="262" r:id="rId9"/>
    <p:sldId id="263" r:id="rId10"/>
    <p:sldId id="264" r:id="rId11"/>
    <p:sldId id="265" r:id="rId12"/>
    <p:sldId id="266" r:id="rId13"/>
    <p:sldId id="260"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7" autoAdjust="0"/>
    <p:restoredTop sz="94660"/>
  </p:normalViewPr>
  <p:slideViewPr>
    <p:cSldViewPr snapToGrid="0">
      <p:cViewPr varScale="1">
        <p:scale>
          <a:sx n="93" d="100"/>
          <a:sy n="93" d="100"/>
        </p:scale>
        <p:origin x="6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CAE025-A0DD-42F9-B9F3-48579137A24F}" type="datetimeFigureOut">
              <a:rPr lang="en-US" smtClean="0"/>
              <a:t>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81C67-5FF8-4968-9101-80B85791173E}" type="slidenum">
              <a:rPr lang="en-US" smtClean="0"/>
              <a:t>‹#›</a:t>
            </a:fld>
            <a:endParaRPr lang="en-US"/>
          </a:p>
        </p:txBody>
      </p:sp>
    </p:spTree>
    <p:extLst>
      <p:ext uri="{BB962C8B-B14F-4D97-AF65-F5344CB8AC3E}">
        <p14:creationId xmlns:p14="http://schemas.microsoft.com/office/powerpoint/2010/main" val="264645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CAE025-A0DD-42F9-B9F3-48579137A24F}" type="datetimeFigureOut">
              <a:rPr lang="en-US" smtClean="0"/>
              <a:t>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81C67-5FF8-4968-9101-80B85791173E}" type="slidenum">
              <a:rPr lang="en-US" smtClean="0"/>
              <a:t>‹#›</a:t>
            </a:fld>
            <a:endParaRPr lang="en-US"/>
          </a:p>
        </p:txBody>
      </p:sp>
    </p:spTree>
    <p:extLst>
      <p:ext uri="{BB962C8B-B14F-4D97-AF65-F5344CB8AC3E}">
        <p14:creationId xmlns:p14="http://schemas.microsoft.com/office/powerpoint/2010/main" val="1242189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CAE025-A0DD-42F9-B9F3-48579137A24F}" type="datetimeFigureOut">
              <a:rPr lang="en-US" smtClean="0"/>
              <a:t>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81C67-5FF8-4968-9101-80B85791173E}" type="slidenum">
              <a:rPr lang="en-US" smtClean="0"/>
              <a:t>‹#›</a:t>
            </a:fld>
            <a:endParaRPr lang="en-US"/>
          </a:p>
        </p:txBody>
      </p:sp>
    </p:spTree>
    <p:extLst>
      <p:ext uri="{BB962C8B-B14F-4D97-AF65-F5344CB8AC3E}">
        <p14:creationId xmlns:p14="http://schemas.microsoft.com/office/powerpoint/2010/main" val="1550270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CAE025-A0DD-42F9-B9F3-48579137A24F}" type="datetimeFigureOut">
              <a:rPr lang="en-US" smtClean="0"/>
              <a:t>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81C67-5FF8-4968-9101-80B85791173E}" type="slidenum">
              <a:rPr lang="en-US" smtClean="0"/>
              <a:t>‹#›</a:t>
            </a:fld>
            <a:endParaRPr lang="en-US"/>
          </a:p>
        </p:txBody>
      </p:sp>
    </p:spTree>
    <p:extLst>
      <p:ext uri="{BB962C8B-B14F-4D97-AF65-F5344CB8AC3E}">
        <p14:creationId xmlns:p14="http://schemas.microsoft.com/office/powerpoint/2010/main" val="1430740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CAE025-A0DD-42F9-B9F3-48579137A24F}" type="datetimeFigureOut">
              <a:rPr lang="en-US" smtClean="0"/>
              <a:t>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81C67-5FF8-4968-9101-80B85791173E}" type="slidenum">
              <a:rPr lang="en-US" smtClean="0"/>
              <a:t>‹#›</a:t>
            </a:fld>
            <a:endParaRPr lang="en-US"/>
          </a:p>
        </p:txBody>
      </p:sp>
    </p:spTree>
    <p:extLst>
      <p:ext uri="{BB962C8B-B14F-4D97-AF65-F5344CB8AC3E}">
        <p14:creationId xmlns:p14="http://schemas.microsoft.com/office/powerpoint/2010/main" val="3673745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CAE025-A0DD-42F9-B9F3-48579137A24F}" type="datetimeFigureOut">
              <a:rPr lang="en-US" smtClean="0"/>
              <a:t>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81C67-5FF8-4968-9101-80B85791173E}" type="slidenum">
              <a:rPr lang="en-US" smtClean="0"/>
              <a:t>‹#›</a:t>
            </a:fld>
            <a:endParaRPr lang="en-US"/>
          </a:p>
        </p:txBody>
      </p:sp>
    </p:spTree>
    <p:extLst>
      <p:ext uri="{BB962C8B-B14F-4D97-AF65-F5344CB8AC3E}">
        <p14:creationId xmlns:p14="http://schemas.microsoft.com/office/powerpoint/2010/main" val="1597416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CAE025-A0DD-42F9-B9F3-48579137A24F}" type="datetimeFigureOut">
              <a:rPr lang="en-US" smtClean="0"/>
              <a:t>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F81C67-5FF8-4968-9101-80B85791173E}" type="slidenum">
              <a:rPr lang="en-US" smtClean="0"/>
              <a:t>‹#›</a:t>
            </a:fld>
            <a:endParaRPr lang="en-US"/>
          </a:p>
        </p:txBody>
      </p:sp>
    </p:spTree>
    <p:extLst>
      <p:ext uri="{BB962C8B-B14F-4D97-AF65-F5344CB8AC3E}">
        <p14:creationId xmlns:p14="http://schemas.microsoft.com/office/powerpoint/2010/main" val="1004111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CAE025-A0DD-42F9-B9F3-48579137A24F}" type="datetimeFigureOut">
              <a:rPr lang="en-US" smtClean="0"/>
              <a:t>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F81C67-5FF8-4968-9101-80B85791173E}" type="slidenum">
              <a:rPr lang="en-US" smtClean="0"/>
              <a:t>‹#›</a:t>
            </a:fld>
            <a:endParaRPr lang="en-US"/>
          </a:p>
        </p:txBody>
      </p:sp>
    </p:spTree>
    <p:extLst>
      <p:ext uri="{BB962C8B-B14F-4D97-AF65-F5344CB8AC3E}">
        <p14:creationId xmlns:p14="http://schemas.microsoft.com/office/powerpoint/2010/main" val="452456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CAE025-A0DD-42F9-B9F3-48579137A24F}" type="datetimeFigureOut">
              <a:rPr lang="en-US" smtClean="0"/>
              <a:t>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F81C67-5FF8-4968-9101-80B85791173E}" type="slidenum">
              <a:rPr lang="en-US" smtClean="0"/>
              <a:t>‹#›</a:t>
            </a:fld>
            <a:endParaRPr lang="en-US"/>
          </a:p>
        </p:txBody>
      </p:sp>
    </p:spTree>
    <p:extLst>
      <p:ext uri="{BB962C8B-B14F-4D97-AF65-F5344CB8AC3E}">
        <p14:creationId xmlns:p14="http://schemas.microsoft.com/office/powerpoint/2010/main" val="3750175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CAE025-A0DD-42F9-B9F3-48579137A24F}" type="datetimeFigureOut">
              <a:rPr lang="en-US" smtClean="0"/>
              <a:t>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81C67-5FF8-4968-9101-80B85791173E}" type="slidenum">
              <a:rPr lang="en-US" smtClean="0"/>
              <a:t>‹#›</a:t>
            </a:fld>
            <a:endParaRPr lang="en-US"/>
          </a:p>
        </p:txBody>
      </p:sp>
    </p:spTree>
    <p:extLst>
      <p:ext uri="{BB962C8B-B14F-4D97-AF65-F5344CB8AC3E}">
        <p14:creationId xmlns:p14="http://schemas.microsoft.com/office/powerpoint/2010/main" val="2856307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CAE025-A0DD-42F9-B9F3-48579137A24F}" type="datetimeFigureOut">
              <a:rPr lang="en-US" smtClean="0"/>
              <a:t>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81C67-5FF8-4968-9101-80B85791173E}" type="slidenum">
              <a:rPr lang="en-US" smtClean="0"/>
              <a:t>‹#›</a:t>
            </a:fld>
            <a:endParaRPr lang="en-US"/>
          </a:p>
        </p:txBody>
      </p:sp>
    </p:spTree>
    <p:extLst>
      <p:ext uri="{BB962C8B-B14F-4D97-AF65-F5344CB8AC3E}">
        <p14:creationId xmlns:p14="http://schemas.microsoft.com/office/powerpoint/2010/main" val="3282623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CAE025-A0DD-42F9-B9F3-48579137A24F}" type="datetimeFigureOut">
              <a:rPr lang="en-US" smtClean="0"/>
              <a:t>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81C67-5FF8-4968-9101-80B85791173E}" type="slidenum">
              <a:rPr lang="en-US" smtClean="0"/>
              <a:t>‹#›</a:t>
            </a:fld>
            <a:endParaRPr lang="en-US"/>
          </a:p>
        </p:txBody>
      </p:sp>
    </p:spTree>
    <p:extLst>
      <p:ext uri="{BB962C8B-B14F-4D97-AF65-F5344CB8AC3E}">
        <p14:creationId xmlns:p14="http://schemas.microsoft.com/office/powerpoint/2010/main" val="1270125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orecard.cccco.edu/scorecardrates.aspx?CollegeID=34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alameda.peralta.edu/office-of-research-planning-and-institutional-effectiveness/guided-pathway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Guided Pathways Planning</a:t>
            </a:r>
            <a:endParaRPr lang="en-US" dirty="0"/>
          </a:p>
        </p:txBody>
      </p:sp>
      <p:sp>
        <p:nvSpPr>
          <p:cNvPr id="3" name="Subtitle 2"/>
          <p:cNvSpPr>
            <a:spLocks noGrp="1"/>
          </p:cNvSpPr>
          <p:nvPr>
            <p:ph type="subTitle" idx="1"/>
          </p:nvPr>
        </p:nvSpPr>
        <p:spPr/>
        <p:txBody>
          <a:bodyPr>
            <a:normAutofit lnSpcReduction="10000"/>
          </a:bodyPr>
          <a:lstStyle/>
          <a:p>
            <a:r>
              <a:rPr lang="en-US" dirty="0" smtClean="0"/>
              <a:t>Meeting #2</a:t>
            </a:r>
          </a:p>
          <a:p>
            <a:endParaRPr lang="en-US" dirty="0"/>
          </a:p>
          <a:p>
            <a:r>
              <a:rPr lang="en-US" dirty="0" smtClean="0"/>
              <a:t>February 9, 2018</a:t>
            </a:r>
          </a:p>
          <a:p>
            <a:r>
              <a:rPr lang="en-US" dirty="0" smtClean="0"/>
              <a:t>Noon - </a:t>
            </a:r>
            <a:endParaRPr lang="en-US" dirty="0"/>
          </a:p>
        </p:txBody>
      </p:sp>
    </p:spTree>
    <p:extLst>
      <p:ext uri="{BB962C8B-B14F-4D97-AF65-F5344CB8AC3E}">
        <p14:creationId xmlns:p14="http://schemas.microsoft.com/office/powerpoint/2010/main" val="796896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principles </a:t>
            </a:r>
            <a:endParaRPr lang="en-US" dirty="0"/>
          </a:p>
        </p:txBody>
      </p:sp>
      <p:sp>
        <p:nvSpPr>
          <p:cNvPr id="3" name="Content Placeholder 2"/>
          <p:cNvSpPr>
            <a:spLocks noGrp="1"/>
          </p:cNvSpPr>
          <p:nvPr>
            <p:ph idx="1"/>
          </p:nvPr>
        </p:nvSpPr>
        <p:spPr>
          <a:xfrm>
            <a:off x="569903" y="1533125"/>
            <a:ext cx="11218739" cy="5272858"/>
          </a:xfrm>
        </p:spPr>
        <p:txBody>
          <a:bodyPr>
            <a:noAutofit/>
          </a:bodyPr>
          <a:lstStyle/>
          <a:p>
            <a:r>
              <a:rPr lang="en-US" sz="2000" dirty="0" smtClean="0"/>
              <a:t>Help students with career exploration and goal-setting from the start</a:t>
            </a:r>
          </a:p>
          <a:p>
            <a:r>
              <a:rPr lang="en-US" sz="2000" dirty="0" smtClean="0"/>
              <a:t>Require every student to have a clear roadmap to completion, further education and job advancement.</a:t>
            </a:r>
          </a:p>
          <a:p>
            <a:r>
              <a:rPr lang="en-US" sz="2000" dirty="0" smtClean="0"/>
              <a:t>Ensure that program learning goals are clearly articulated and are aligned with requirements for success in further education and employment (engaging employers and university colleagues to do so).</a:t>
            </a:r>
          </a:p>
          <a:p>
            <a:r>
              <a:rPr lang="en-US" sz="2000" dirty="0" smtClean="0"/>
              <a:t>Simplify choices for students, using program maps as the defaults for program plans that are required of every student but that students can customize with support from an advisor.</a:t>
            </a:r>
          </a:p>
          <a:p>
            <a:r>
              <a:rPr lang="en-US" sz="2000" dirty="0" smtClean="0"/>
              <a:t>Give students predictable course schedules that make it easier to organize their lives around school and graduate on-time.</a:t>
            </a:r>
          </a:p>
          <a:p>
            <a:r>
              <a:rPr lang="en-US" sz="2000" dirty="0" smtClean="0"/>
              <a:t>Redesign the new student intake process to help entering students who are undecided about a major to choose a field of study as quickly as possible.</a:t>
            </a:r>
          </a:p>
          <a:p>
            <a:r>
              <a:rPr lang="en-US" sz="2000" dirty="0" smtClean="0"/>
              <a:t>Integrate teaching of foundation skills into college-level gatekeeper courses for major program areas to enable academically unprepared students to successfully enter a program of study as soon as possible.6</a:t>
            </a:r>
          </a:p>
          <a:p>
            <a:r>
              <a:rPr lang="en-US" sz="2000" dirty="0" smtClean="0"/>
              <a:t>Monitor student progress on their program plans, providing frequent feedback and support as needed.</a:t>
            </a:r>
          </a:p>
          <a:p>
            <a:r>
              <a:rPr lang="en-US" sz="2000" dirty="0" smtClean="0"/>
              <a:t>Build bridges into college programs (as opposed to preparing students for college generally) from high schools, adult basic education and other feeders.</a:t>
            </a:r>
          </a:p>
          <a:p>
            <a:endParaRPr lang="en-US" sz="1600" dirty="0"/>
          </a:p>
        </p:txBody>
      </p:sp>
    </p:spTree>
    <p:extLst>
      <p:ext uri="{BB962C8B-B14F-4D97-AF65-F5344CB8AC3E}">
        <p14:creationId xmlns:p14="http://schemas.microsoft.com/office/powerpoint/2010/main" val="1978558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with the end in mind:  map student pathways to end goals</a:t>
            </a:r>
          </a:p>
        </p:txBody>
      </p:sp>
      <p:sp>
        <p:nvSpPr>
          <p:cNvPr id="3" name="Content Placeholder 2"/>
          <p:cNvSpPr>
            <a:spLocks noGrp="1"/>
          </p:cNvSpPr>
          <p:nvPr>
            <p:ph idx="1"/>
          </p:nvPr>
        </p:nvSpPr>
        <p:spPr>
          <a:xfrm>
            <a:off x="453777" y="1929653"/>
            <a:ext cx="11657915" cy="5347215"/>
          </a:xfrm>
        </p:spPr>
        <p:txBody>
          <a:bodyPr>
            <a:normAutofit fontScale="70000" lnSpcReduction="20000"/>
          </a:bodyPr>
          <a:lstStyle/>
          <a:p>
            <a:pPr marL="0" indent="0">
              <a:buNone/>
            </a:pPr>
            <a:r>
              <a:rPr lang="en-US" b="1" dirty="0" smtClean="0"/>
              <a:t>The first step in creating guided pathways is to engage the faculty, with input from advisors, in mapping out programs. Program maps should:</a:t>
            </a:r>
          </a:p>
          <a:p>
            <a:r>
              <a:rPr lang="en-US" dirty="0" smtClean="0"/>
              <a:t>Describe in detail the further education and employment outcomes the program is designed to prepare students for—if further education is needed to enter career-path employment in a given field, indicate that as well.</a:t>
            </a:r>
          </a:p>
          <a:p>
            <a:r>
              <a:rPr lang="en-US" dirty="0" smtClean="0"/>
              <a:t>Include clear learning outcomes that are aligned with the requirements for success in the next level of education and career advancement.</a:t>
            </a:r>
          </a:p>
          <a:p>
            <a:r>
              <a:rPr lang="en-US" dirty="0" smtClean="0"/>
              <a:t>Specify default sequence of courses to ensure that students are building skills across the curriculum.</a:t>
            </a:r>
          </a:p>
          <a:p>
            <a:r>
              <a:rPr lang="en-US" dirty="0" smtClean="0"/>
              <a:t>Identify “critical courses” that are highly correlated with success in a particular field and that students must pass to be allowed to proceed in that major.</a:t>
            </a:r>
          </a:p>
          <a:p>
            <a:r>
              <a:rPr lang="en-US" dirty="0" smtClean="0"/>
              <a:t>Require students who have not decided on a specific major to choose an exploratory major.</a:t>
            </a:r>
          </a:p>
          <a:p>
            <a:r>
              <a:rPr lang="en-US" dirty="0" smtClean="0"/>
              <a:t>Include academic and non-academic milestones by term for the entire program that students are expected to achieve to ensure timely program completion.</a:t>
            </a:r>
          </a:p>
          <a:p>
            <a:r>
              <a:rPr lang="en-US" dirty="0" smtClean="0"/>
              <a:t>Simplifying and clarifying program pathways requires complementary changes to other college practices, particularly in how the college approaches instruction, students support services, and the new student intake process. The program pathway maps provide a framework for faculty and staff to </a:t>
            </a:r>
            <a:r>
              <a:rPr lang="en-US" dirty="0" err="1" smtClean="0"/>
              <a:t>worktogether</a:t>
            </a:r>
            <a:r>
              <a:rPr lang="en-US" dirty="0" smtClean="0"/>
              <a:t> to redesign these other key college functions to support student learning and success. </a:t>
            </a:r>
            <a:endParaRPr lang="en-US" dirty="0"/>
          </a:p>
        </p:txBody>
      </p:sp>
    </p:spTree>
    <p:extLst>
      <p:ext uri="{BB962C8B-B14F-4D97-AF65-F5344CB8AC3E}">
        <p14:creationId xmlns:p14="http://schemas.microsoft.com/office/powerpoint/2010/main" val="1728901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Engaging faculty and staff in the process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820626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3301240" cy="1325563"/>
          </a:xfrm>
        </p:spPr>
        <p:txBody>
          <a:bodyPr/>
          <a:lstStyle/>
          <a:p>
            <a:r>
              <a:rPr lang="en-US" dirty="0" smtClean="0"/>
              <a:t>Hypothetical Timeline</a:t>
            </a:r>
            <a:endParaRPr lang="en-US" dirty="0"/>
          </a:p>
        </p:txBody>
      </p:sp>
      <p:pic>
        <p:nvPicPr>
          <p:cNvPr id="4" name="Picture 3"/>
          <p:cNvPicPr>
            <a:picLocks noChangeAspect="1"/>
          </p:cNvPicPr>
          <p:nvPr/>
        </p:nvPicPr>
        <p:blipFill>
          <a:blip r:embed="rId2"/>
          <a:stretch>
            <a:fillRect/>
          </a:stretch>
        </p:blipFill>
        <p:spPr>
          <a:xfrm>
            <a:off x="4498237" y="0"/>
            <a:ext cx="7693763" cy="6858000"/>
          </a:xfrm>
          <a:prstGeom prst="rect">
            <a:avLst/>
          </a:prstGeom>
        </p:spPr>
      </p:pic>
    </p:spTree>
    <p:extLst>
      <p:ext uri="{BB962C8B-B14F-4D97-AF65-F5344CB8AC3E}">
        <p14:creationId xmlns:p14="http://schemas.microsoft.com/office/powerpoint/2010/main" val="2111876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and homework for next time</a:t>
            </a:r>
            <a:endParaRPr lang="en-US" dirty="0"/>
          </a:p>
        </p:txBody>
      </p:sp>
      <p:sp>
        <p:nvSpPr>
          <p:cNvPr id="3" name="Content Placeholder 2"/>
          <p:cNvSpPr>
            <a:spLocks noGrp="1"/>
          </p:cNvSpPr>
          <p:nvPr>
            <p:ph idx="1"/>
          </p:nvPr>
        </p:nvSpPr>
        <p:spPr/>
        <p:txBody>
          <a:bodyPr/>
          <a:lstStyle/>
          <a:p>
            <a:r>
              <a:rPr lang="en-US" dirty="0" smtClean="0"/>
              <a:t>Communications</a:t>
            </a:r>
          </a:p>
          <a:p>
            <a:r>
              <a:rPr lang="en-US" dirty="0" smtClean="0"/>
              <a:t>Thursday</a:t>
            </a:r>
            <a:r>
              <a:rPr lang="en-US" dirty="0" smtClean="0"/>
              <a:t>, February 15, 2:30 – 5:30 p.m.</a:t>
            </a:r>
            <a:endParaRPr lang="en-US" dirty="0"/>
          </a:p>
        </p:txBody>
      </p:sp>
    </p:spTree>
    <p:extLst>
      <p:ext uri="{BB962C8B-B14F-4D97-AF65-F5344CB8AC3E}">
        <p14:creationId xmlns:p14="http://schemas.microsoft.com/office/powerpoint/2010/main" val="1079724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641823202"/>
              </p:ext>
            </p:extLst>
          </p:nvPr>
        </p:nvGraphicFramePr>
        <p:xfrm>
          <a:off x="2080671" y="0"/>
          <a:ext cx="8774813" cy="6899066"/>
        </p:xfrm>
        <a:graphic>
          <a:graphicData uri="http://schemas.openxmlformats.org/drawingml/2006/table">
            <a:tbl>
              <a:tblPr firstRow="1" firstCol="1" bandRow="1">
                <a:tableStyleId>{5C22544A-7EE6-4342-B048-85BDC9FD1C3A}</a:tableStyleId>
              </a:tblPr>
              <a:tblGrid>
                <a:gridCol w="1737227"/>
                <a:gridCol w="7037586"/>
              </a:tblGrid>
              <a:tr h="475741">
                <a:tc>
                  <a:txBody>
                    <a:bodyPr/>
                    <a:lstStyle/>
                    <a:p>
                      <a:pPr marL="0" marR="0" algn="ctr">
                        <a:lnSpc>
                          <a:spcPct val="115000"/>
                        </a:lnSpc>
                        <a:spcBef>
                          <a:spcPts val="0"/>
                        </a:spcBef>
                        <a:spcAft>
                          <a:spcPts val="0"/>
                        </a:spcAft>
                      </a:pPr>
                      <a:r>
                        <a:rPr lang="en-US" sz="1200">
                          <a:effectLst/>
                        </a:rPr>
                        <a:t>Time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3309" marR="43309" marT="0" marB="0" anchor="ctr"/>
                </a:tc>
                <a:tc>
                  <a:txBody>
                    <a:bodyPr/>
                    <a:lstStyle/>
                    <a:p>
                      <a:pPr marL="0" marR="0" algn="ctr">
                        <a:lnSpc>
                          <a:spcPct val="115000"/>
                        </a:lnSpc>
                        <a:spcBef>
                          <a:spcPts val="0"/>
                        </a:spcBef>
                        <a:spcAft>
                          <a:spcPts val="0"/>
                        </a:spcAft>
                      </a:pPr>
                      <a:r>
                        <a:rPr lang="en-US" sz="1200">
                          <a:effectLst/>
                        </a:rPr>
                        <a:t>Agenda Items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3309" marR="43309" marT="0" marB="0" anchor="ctr"/>
                </a:tc>
              </a:tr>
              <a:tr h="553287">
                <a:tc>
                  <a:txBody>
                    <a:bodyPr/>
                    <a:lstStyle/>
                    <a:p>
                      <a:pPr marL="0" marR="0">
                        <a:lnSpc>
                          <a:spcPct val="115000"/>
                        </a:lnSpc>
                        <a:spcBef>
                          <a:spcPts val="0"/>
                        </a:spcBef>
                        <a:spcAft>
                          <a:spcPts val="0"/>
                        </a:spcAft>
                      </a:pPr>
                      <a:r>
                        <a:rPr lang="en-US" sz="1200">
                          <a:effectLst/>
                        </a:rPr>
                        <a:t>12:00 – 12:15 p.m.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3309" marR="43309" marT="0" marB="0" anchor="ctr"/>
                </a:tc>
                <a:tc>
                  <a:txBody>
                    <a:bodyPr/>
                    <a:lstStyle/>
                    <a:p>
                      <a:pPr marL="0" marR="0">
                        <a:lnSpc>
                          <a:spcPct val="115000"/>
                        </a:lnSpc>
                        <a:spcBef>
                          <a:spcPts val="0"/>
                        </a:spcBef>
                        <a:spcAft>
                          <a:spcPts val="0"/>
                        </a:spcAft>
                      </a:pPr>
                      <a:r>
                        <a:rPr lang="en-US" sz="1200">
                          <a:effectLst/>
                        </a:rPr>
                        <a:t>Lunch is served (with veggie options) </a:t>
                      </a:r>
                      <a:endParaRPr lang="en-US" sz="1100">
                        <a:effectLst/>
                      </a:endParaRPr>
                    </a:p>
                    <a:p>
                      <a:pPr marL="342900" marR="0" lvl="0" indent="-342900">
                        <a:lnSpc>
                          <a:spcPct val="115000"/>
                        </a:lnSpc>
                        <a:spcBef>
                          <a:spcPts val="0"/>
                        </a:spcBef>
                        <a:spcAft>
                          <a:spcPts val="0"/>
                        </a:spcAft>
                        <a:buFont typeface="Symbol" panose="05050102010706020507" pitchFamily="18" charset="2"/>
                        <a:buChar char=""/>
                      </a:pPr>
                      <a:r>
                        <a:rPr lang="en-US" sz="1200">
                          <a:effectLst/>
                        </a:rPr>
                        <a:t>Answers to last week’s questions presented over lunch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3309" marR="43309" marT="0" marB="0" anchor="ctr"/>
                </a:tc>
              </a:tr>
              <a:tr h="1493719">
                <a:tc>
                  <a:txBody>
                    <a:bodyPr/>
                    <a:lstStyle/>
                    <a:p>
                      <a:pPr marL="0" marR="0">
                        <a:lnSpc>
                          <a:spcPct val="115000"/>
                        </a:lnSpc>
                        <a:spcBef>
                          <a:spcPts val="0"/>
                        </a:spcBef>
                        <a:spcAft>
                          <a:spcPts val="0"/>
                        </a:spcAft>
                      </a:pPr>
                      <a:r>
                        <a:rPr lang="en-US" sz="1200">
                          <a:effectLst/>
                        </a:rPr>
                        <a:t>12:15 – 12:45 p.m.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3309" marR="43309" marT="0" marB="0" anchor="ctr"/>
                </a:tc>
                <a:tc>
                  <a:txBody>
                    <a:bodyPr/>
                    <a:lstStyle/>
                    <a:p>
                      <a:pPr marL="0" marR="0">
                        <a:lnSpc>
                          <a:spcPct val="115000"/>
                        </a:lnSpc>
                        <a:spcBef>
                          <a:spcPts val="0"/>
                        </a:spcBef>
                        <a:spcAft>
                          <a:spcPts val="0"/>
                        </a:spcAft>
                      </a:pPr>
                      <a:r>
                        <a:rPr lang="en-US" sz="1200">
                          <a:effectLst/>
                        </a:rPr>
                        <a:t>Discussion of the Homework</a:t>
                      </a:r>
                      <a:endParaRPr lang="en-US" sz="1100">
                        <a:effectLst/>
                      </a:endParaRPr>
                    </a:p>
                    <a:p>
                      <a:pPr marL="342900" marR="0" lvl="0" indent="-342900">
                        <a:lnSpc>
                          <a:spcPct val="115000"/>
                        </a:lnSpc>
                        <a:spcBef>
                          <a:spcPts val="0"/>
                        </a:spcBef>
                        <a:spcAft>
                          <a:spcPts val="0"/>
                        </a:spcAft>
                        <a:buFont typeface="Symbol" panose="05050102010706020507" pitchFamily="18" charset="2"/>
                        <a:buChar char=""/>
                      </a:pPr>
                      <a:r>
                        <a:rPr lang="en-US" sz="1200">
                          <a:effectLst/>
                        </a:rPr>
                        <a:t>The Guided Pathways planning framework – 14 elements</a:t>
                      </a:r>
                      <a:endParaRPr lang="en-US" sz="1100">
                        <a:effectLst/>
                      </a:endParaRPr>
                    </a:p>
                    <a:p>
                      <a:pPr marL="342900" marR="0" lvl="0" indent="-342900">
                        <a:lnSpc>
                          <a:spcPct val="115000"/>
                        </a:lnSpc>
                        <a:spcBef>
                          <a:spcPts val="0"/>
                        </a:spcBef>
                        <a:spcAft>
                          <a:spcPts val="0"/>
                        </a:spcAft>
                        <a:buFont typeface="Symbol" panose="05050102010706020507" pitchFamily="18" charset="2"/>
                        <a:buChar char=""/>
                      </a:pPr>
                      <a:r>
                        <a:rPr lang="en-US" sz="1200">
                          <a:effectLst/>
                        </a:rPr>
                        <a:t>Reviewing the communications role</a:t>
                      </a:r>
                      <a:endParaRPr lang="en-US" sz="1100">
                        <a:effectLst/>
                      </a:endParaRPr>
                    </a:p>
                    <a:p>
                      <a:pPr marL="342900" marR="0" lvl="0" indent="-342900">
                        <a:lnSpc>
                          <a:spcPct val="115000"/>
                        </a:lnSpc>
                        <a:spcBef>
                          <a:spcPts val="0"/>
                        </a:spcBef>
                        <a:spcAft>
                          <a:spcPts val="0"/>
                        </a:spcAft>
                        <a:buFont typeface="Symbol" panose="05050102010706020507" pitchFamily="18" charset="2"/>
                        <a:buChar char=""/>
                      </a:pPr>
                      <a:r>
                        <a:rPr lang="en-US" sz="1200">
                          <a:effectLst/>
                        </a:rPr>
                        <a:t>Keeping the group’s recommendations in mind</a:t>
                      </a:r>
                      <a:endParaRPr lang="en-US" sz="1100">
                        <a:effectLst/>
                      </a:endParaRPr>
                    </a:p>
                    <a:p>
                      <a:pPr marL="742950" marR="0" lvl="1" indent="-285750">
                        <a:lnSpc>
                          <a:spcPct val="115000"/>
                        </a:lnSpc>
                        <a:spcBef>
                          <a:spcPts val="0"/>
                        </a:spcBef>
                        <a:spcAft>
                          <a:spcPts val="0"/>
                        </a:spcAft>
                        <a:buFont typeface="Courier New" panose="02070309020205020404" pitchFamily="49" charset="0"/>
                        <a:buChar char="o"/>
                      </a:pPr>
                      <a:r>
                        <a:rPr lang="en-US" sz="1200">
                          <a:effectLst/>
                        </a:rPr>
                        <a:t>Plan priorities</a:t>
                      </a:r>
                      <a:endParaRPr lang="en-US" sz="1100">
                        <a:effectLst/>
                      </a:endParaRPr>
                    </a:p>
                    <a:p>
                      <a:pPr marL="742950" marR="0" lvl="1" indent="-285750">
                        <a:lnSpc>
                          <a:spcPct val="115000"/>
                        </a:lnSpc>
                        <a:spcBef>
                          <a:spcPts val="0"/>
                        </a:spcBef>
                        <a:spcAft>
                          <a:spcPts val="0"/>
                        </a:spcAft>
                        <a:buFont typeface="Courier New" panose="02070309020205020404" pitchFamily="49" charset="0"/>
                        <a:buChar char="o"/>
                      </a:pPr>
                      <a:r>
                        <a:rPr lang="en-US" sz="1200">
                          <a:effectLst/>
                        </a:rPr>
                        <a:t>Organizing the work</a:t>
                      </a:r>
                      <a:endParaRPr lang="en-US" sz="1100">
                        <a:effectLst/>
                      </a:endParaRPr>
                    </a:p>
                    <a:p>
                      <a:pPr marL="0" marR="0">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3309" marR="43309" marT="0" marB="0" anchor="ctr"/>
                </a:tc>
              </a:tr>
              <a:tr h="1063350">
                <a:tc>
                  <a:txBody>
                    <a:bodyPr/>
                    <a:lstStyle/>
                    <a:p>
                      <a:pPr marL="0" marR="0">
                        <a:lnSpc>
                          <a:spcPct val="115000"/>
                        </a:lnSpc>
                        <a:spcBef>
                          <a:spcPts val="0"/>
                        </a:spcBef>
                        <a:spcAft>
                          <a:spcPts val="0"/>
                        </a:spcAft>
                      </a:pPr>
                      <a:r>
                        <a:rPr lang="en-US" sz="1200">
                          <a:effectLst/>
                        </a:rPr>
                        <a:t>12:45 – 1:30 p.m.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3309" marR="43309" marT="0" marB="0" anchor="ctr"/>
                </a:tc>
                <a:tc>
                  <a:txBody>
                    <a:bodyPr/>
                    <a:lstStyle/>
                    <a:p>
                      <a:pPr marL="0" marR="0">
                        <a:lnSpc>
                          <a:spcPct val="115000"/>
                        </a:lnSpc>
                        <a:spcBef>
                          <a:spcPts val="0"/>
                        </a:spcBef>
                        <a:spcAft>
                          <a:spcPts val="0"/>
                        </a:spcAft>
                      </a:pPr>
                      <a:r>
                        <a:rPr lang="en-US" sz="1200">
                          <a:effectLst/>
                        </a:rPr>
                        <a:t>Group Work:  CoA’s current strategic initiatives</a:t>
                      </a:r>
                      <a:endParaRPr lang="en-US" sz="1100">
                        <a:effectLst/>
                      </a:endParaRPr>
                    </a:p>
                    <a:p>
                      <a:pPr marL="342900" marR="0" lvl="0" indent="-342900">
                        <a:lnSpc>
                          <a:spcPct val="115000"/>
                        </a:lnSpc>
                        <a:spcBef>
                          <a:spcPts val="0"/>
                        </a:spcBef>
                        <a:spcAft>
                          <a:spcPts val="0"/>
                        </a:spcAft>
                        <a:buFont typeface="Symbol" panose="05050102010706020507" pitchFamily="18" charset="2"/>
                        <a:buChar char=""/>
                      </a:pPr>
                      <a:r>
                        <a:rPr lang="en-US" sz="1200">
                          <a:effectLst/>
                        </a:rPr>
                        <a:t>Translating the provided list of CoA’s strategic initiatives into a more cohesive framework</a:t>
                      </a:r>
                      <a:endParaRPr lang="en-US" sz="1100">
                        <a:effectLst/>
                      </a:endParaRPr>
                    </a:p>
                    <a:p>
                      <a:pPr marL="342900" marR="0" lvl="0" indent="-342900">
                        <a:lnSpc>
                          <a:spcPct val="115000"/>
                        </a:lnSpc>
                        <a:spcBef>
                          <a:spcPts val="0"/>
                        </a:spcBef>
                        <a:spcAft>
                          <a:spcPts val="0"/>
                        </a:spcAft>
                        <a:buFont typeface="Symbol" panose="05050102010706020507" pitchFamily="18" charset="2"/>
                        <a:buChar char=""/>
                      </a:pPr>
                      <a:r>
                        <a:rPr lang="en-US" sz="1200">
                          <a:effectLst/>
                        </a:rPr>
                        <a:t>Identifying areas with opportunity for leverage or deeper work</a:t>
                      </a:r>
                      <a:endParaRPr lang="en-US" sz="1100">
                        <a:effectLst/>
                      </a:endParaRPr>
                    </a:p>
                    <a:p>
                      <a:pPr marL="457200" marR="0">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3309" marR="43309" marT="0" marB="0" anchor="ctr"/>
                </a:tc>
              </a:tr>
              <a:tr h="553287">
                <a:tc>
                  <a:txBody>
                    <a:bodyPr/>
                    <a:lstStyle/>
                    <a:p>
                      <a:pPr marL="0" marR="0">
                        <a:lnSpc>
                          <a:spcPct val="115000"/>
                        </a:lnSpc>
                        <a:spcBef>
                          <a:spcPts val="0"/>
                        </a:spcBef>
                        <a:spcAft>
                          <a:spcPts val="0"/>
                        </a:spcAft>
                      </a:pPr>
                      <a:r>
                        <a:rPr lang="en-US" sz="1200">
                          <a:effectLst/>
                        </a:rPr>
                        <a:t>1:30 – 1:45 p.m.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3309" marR="43309" marT="0" marB="0" anchor="ctr"/>
                </a:tc>
                <a:tc>
                  <a:txBody>
                    <a:bodyPr/>
                    <a:lstStyle/>
                    <a:p>
                      <a:pPr marL="0" marR="0">
                        <a:lnSpc>
                          <a:spcPct val="115000"/>
                        </a:lnSpc>
                        <a:spcBef>
                          <a:spcPts val="0"/>
                        </a:spcBef>
                        <a:spcAft>
                          <a:spcPts val="0"/>
                        </a:spcAft>
                      </a:pPr>
                      <a:r>
                        <a:rPr lang="en-US" sz="1200">
                          <a:effectLst/>
                        </a:rPr>
                        <a:t>BREAK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3309" marR="43309" marT="0" marB="0" anchor="ctr"/>
                </a:tc>
              </a:tr>
              <a:tr h="1063350">
                <a:tc>
                  <a:txBody>
                    <a:bodyPr/>
                    <a:lstStyle/>
                    <a:p>
                      <a:pPr marL="0" marR="0">
                        <a:lnSpc>
                          <a:spcPct val="115000"/>
                        </a:lnSpc>
                        <a:spcBef>
                          <a:spcPts val="0"/>
                        </a:spcBef>
                        <a:spcAft>
                          <a:spcPts val="0"/>
                        </a:spcAft>
                      </a:pPr>
                      <a:r>
                        <a:rPr lang="en-US" sz="1200">
                          <a:effectLst/>
                        </a:rPr>
                        <a:t>1:45 – 2:35 p.m.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3309" marR="43309" marT="0" marB="0" anchor="ctr"/>
                </a:tc>
                <a:tc>
                  <a:txBody>
                    <a:bodyPr/>
                    <a:lstStyle/>
                    <a:p>
                      <a:pPr marL="0" marR="0">
                        <a:lnSpc>
                          <a:spcPct val="115000"/>
                        </a:lnSpc>
                        <a:spcBef>
                          <a:spcPts val="0"/>
                        </a:spcBef>
                        <a:spcAft>
                          <a:spcPts val="0"/>
                        </a:spcAft>
                      </a:pPr>
                      <a:r>
                        <a:rPr lang="en-US" sz="1200">
                          <a:effectLst/>
                        </a:rPr>
                        <a:t>Building a Guided Pathways framework unique to College of Alameda</a:t>
                      </a:r>
                      <a:endParaRPr lang="en-US" sz="1100">
                        <a:effectLst/>
                      </a:endParaRPr>
                    </a:p>
                    <a:p>
                      <a:pPr marL="342900" marR="0" lvl="0" indent="-342900">
                        <a:lnSpc>
                          <a:spcPct val="115000"/>
                        </a:lnSpc>
                        <a:spcBef>
                          <a:spcPts val="0"/>
                        </a:spcBef>
                        <a:spcAft>
                          <a:spcPts val="0"/>
                        </a:spcAft>
                        <a:buFont typeface="Symbol" panose="05050102010706020507" pitchFamily="18" charset="2"/>
                        <a:buChar char=""/>
                      </a:pPr>
                      <a:r>
                        <a:rPr lang="en-US" sz="1200">
                          <a:effectLst/>
                        </a:rPr>
                        <a:t>Redesigning Community Colleges – handout</a:t>
                      </a:r>
                      <a:endParaRPr lang="en-US" sz="1100">
                        <a:effectLst/>
                      </a:endParaRPr>
                    </a:p>
                    <a:p>
                      <a:pPr marL="342900" marR="0" lvl="0" indent="-342900">
                        <a:lnSpc>
                          <a:spcPct val="115000"/>
                        </a:lnSpc>
                        <a:spcBef>
                          <a:spcPts val="0"/>
                        </a:spcBef>
                        <a:spcAft>
                          <a:spcPts val="0"/>
                        </a:spcAft>
                        <a:buFont typeface="Symbol" panose="05050102010706020507" pitchFamily="18" charset="2"/>
                        <a:buChar char=""/>
                      </a:pPr>
                      <a:r>
                        <a:rPr lang="en-US" sz="1200">
                          <a:effectLst/>
                        </a:rPr>
                        <a:t>Generating ideas</a:t>
                      </a:r>
                      <a:endParaRPr lang="en-US" sz="1100">
                        <a:effectLst/>
                      </a:endParaRPr>
                    </a:p>
                    <a:p>
                      <a:pPr marL="342900" marR="0" lvl="0" indent="-342900">
                        <a:lnSpc>
                          <a:spcPct val="115000"/>
                        </a:lnSpc>
                        <a:spcBef>
                          <a:spcPts val="0"/>
                        </a:spcBef>
                        <a:spcAft>
                          <a:spcPts val="0"/>
                        </a:spcAft>
                        <a:buFont typeface="Symbol" panose="05050102010706020507" pitchFamily="18" charset="2"/>
                        <a:buChar char=""/>
                      </a:pPr>
                      <a:r>
                        <a:rPr lang="en-US" sz="1200">
                          <a:effectLst/>
                        </a:rPr>
                        <a:t>Organizing for a deeper dive next time</a:t>
                      </a:r>
                      <a:endParaRPr lang="en-US" sz="1100">
                        <a:effectLst/>
                      </a:endParaRPr>
                    </a:p>
                    <a:p>
                      <a:pPr marL="457200" marR="0">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3309" marR="43309" marT="0" marB="0" anchor="ctr"/>
                </a:tc>
              </a:tr>
              <a:tr h="848166">
                <a:tc>
                  <a:txBody>
                    <a:bodyPr/>
                    <a:lstStyle/>
                    <a:p>
                      <a:pPr marL="0" marR="0">
                        <a:lnSpc>
                          <a:spcPct val="115000"/>
                        </a:lnSpc>
                        <a:spcBef>
                          <a:spcPts val="0"/>
                        </a:spcBef>
                        <a:spcAft>
                          <a:spcPts val="0"/>
                        </a:spcAft>
                      </a:pPr>
                      <a:r>
                        <a:rPr lang="en-US" sz="1200">
                          <a:effectLst/>
                        </a:rPr>
                        <a:t>2:35 – 3:00 p.m.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3309" marR="43309" marT="0" marB="0" anchor="ctr"/>
                </a:tc>
                <a:tc>
                  <a:txBody>
                    <a:bodyPr/>
                    <a:lstStyle/>
                    <a:p>
                      <a:pPr marL="0" marR="0">
                        <a:lnSpc>
                          <a:spcPct val="115000"/>
                        </a:lnSpc>
                        <a:spcBef>
                          <a:spcPts val="0"/>
                        </a:spcBef>
                        <a:spcAft>
                          <a:spcPts val="0"/>
                        </a:spcAft>
                      </a:pPr>
                      <a:r>
                        <a:rPr lang="en-US" sz="1200">
                          <a:effectLst/>
                        </a:rPr>
                        <a:t>Communications</a:t>
                      </a:r>
                      <a:endParaRPr lang="en-US" sz="1100">
                        <a:effectLst/>
                      </a:endParaRPr>
                    </a:p>
                    <a:p>
                      <a:pPr marL="342900" marR="0" lvl="0" indent="-342900">
                        <a:lnSpc>
                          <a:spcPct val="115000"/>
                        </a:lnSpc>
                        <a:spcBef>
                          <a:spcPts val="0"/>
                        </a:spcBef>
                        <a:spcAft>
                          <a:spcPts val="0"/>
                        </a:spcAft>
                        <a:buFont typeface="Symbol" panose="05050102010706020507" pitchFamily="18" charset="2"/>
                        <a:buChar char=""/>
                      </a:pPr>
                      <a:r>
                        <a:rPr lang="en-US" sz="1200">
                          <a:effectLst/>
                        </a:rPr>
                        <a:t>How will the group communicate with the larger COA community?</a:t>
                      </a:r>
                      <a:endParaRPr lang="en-US" sz="1100">
                        <a:effectLst/>
                      </a:endParaRPr>
                    </a:p>
                    <a:p>
                      <a:pPr marL="342900" marR="0" lvl="0" indent="-342900">
                        <a:lnSpc>
                          <a:spcPct val="115000"/>
                        </a:lnSpc>
                        <a:spcBef>
                          <a:spcPts val="0"/>
                        </a:spcBef>
                        <a:spcAft>
                          <a:spcPts val="0"/>
                        </a:spcAft>
                        <a:buFont typeface="Symbol" panose="05050102010706020507" pitchFamily="18" charset="2"/>
                        <a:buChar char=""/>
                      </a:pPr>
                      <a:r>
                        <a:rPr lang="en-US" sz="1200">
                          <a:effectLst/>
                        </a:rPr>
                        <a:t>Identifying 1-2 communications leads</a:t>
                      </a:r>
                      <a:endParaRPr lang="en-US" sz="1100">
                        <a:effectLst/>
                      </a:endParaRPr>
                    </a:p>
                    <a:p>
                      <a:pPr marL="0" marR="0">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3309" marR="43309" marT="0" marB="0" anchor="ctr"/>
                </a:tc>
              </a:tr>
              <a:tr h="848166">
                <a:tc>
                  <a:txBody>
                    <a:bodyPr/>
                    <a:lstStyle/>
                    <a:p>
                      <a:pPr marL="0" marR="0">
                        <a:lnSpc>
                          <a:spcPct val="115000"/>
                        </a:lnSpc>
                        <a:spcBef>
                          <a:spcPts val="0"/>
                        </a:spcBef>
                        <a:spcAft>
                          <a:spcPts val="0"/>
                        </a:spcAft>
                      </a:pPr>
                      <a:r>
                        <a:rPr lang="en-US" sz="1200">
                          <a:effectLst/>
                        </a:rPr>
                        <a:t>3:00 p.m.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3309" marR="43309" marT="0" marB="0" anchor="ctr"/>
                </a:tc>
                <a:tc>
                  <a:txBody>
                    <a:bodyPr/>
                    <a:lstStyle/>
                    <a:p>
                      <a:pPr marL="0" marR="0">
                        <a:lnSpc>
                          <a:spcPct val="115000"/>
                        </a:lnSpc>
                        <a:spcBef>
                          <a:spcPts val="0"/>
                        </a:spcBef>
                        <a:spcAft>
                          <a:spcPts val="0"/>
                        </a:spcAft>
                      </a:pPr>
                      <a:r>
                        <a:rPr lang="en-US" sz="1200" dirty="0">
                          <a:effectLst/>
                        </a:rPr>
                        <a:t>Close</a:t>
                      </a:r>
                      <a:endParaRPr lang="en-US" sz="1100" dirty="0">
                        <a:effectLst/>
                      </a:endParaRPr>
                    </a:p>
                    <a:p>
                      <a:pPr marL="342900" marR="0" lvl="0" indent="-342900">
                        <a:lnSpc>
                          <a:spcPct val="115000"/>
                        </a:lnSpc>
                        <a:spcBef>
                          <a:spcPts val="0"/>
                        </a:spcBef>
                        <a:spcAft>
                          <a:spcPts val="0"/>
                        </a:spcAft>
                        <a:buFont typeface="Symbol" panose="05050102010706020507" pitchFamily="18" charset="2"/>
                        <a:buChar char=""/>
                      </a:pPr>
                      <a:r>
                        <a:rPr lang="en-US" sz="1200" dirty="0">
                          <a:effectLst/>
                        </a:rPr>
                        <a:t>Next meeting:  Thursday, February 15, 2018</a:t>
                      </a:r>
                      <a:endParaRPr lang="en-US" sz="1100" dirty="0">
                        <a:effectLst/>
                      </a:endParaRPr>
                    </a:p>
                    <a:p>
                      <a:pPr marL="342900" marR="0" lvl="0" indent="-342900">
                        <a:lnSpc>
                          <a:spcPct val="115000"/>
                        </a:lnSpc>
                        <a:spcBef>
                          <a:spcPts val="0"/>
                        </a:spcBef>
                        <a:spcAft>
                          <a:spcPts val="0"/>
                        </a:spcAft>
                        <a:buFont typeface="Symbol" panose="05050102010706020507" pitchFamily="18" charset="2"/>
                        <a:buChar char=""/>
                      </a:pPr>
                      <a:r>
                        <a:rPr lang="en-US" sz="1200" dirty="0">
                          <a:effectLst/>
                        </a:rPr>
                        <a:t>Homework assignments</a:t>
                      </a:r>
                      <a:endParaRPr lang="en-US" sz="1100" dirty="0">
                        <a:effectLst/>
                      </a:endParaRPr>
                    </a:p>
                    <a:p>
                      <a:pPr marL="457200" marR="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309" marR="43309" marT="0" marB="0" anchor="ctr"/>
                </a:tc>
              </a:tr>
            </a:tbl>
          </a:graphicData>
        </a:graphic>
      </p:graphicFrame>
    </p:spTree>
    <p:extLst>
      <p:ext uri="{BB962C8B-B14F-4D97-AF65-F5344CB8AC3E}">
        <p14:creationId xmlns:p14="http://schemas.microsoft.com/office/powerpoint/2010/main" val="3915672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last time:</a:t>
            </a:r>
            <a:endParaRPr lang="en-US" dirty="0"/>
          </a:p>
        </p:txBody>
      </p:sp>
      <p:sp>
        <p:nvSpPr>
          <p:cNvPr id="3" name="Content Placeholder 2"/>
          <p:cNvSpPr>
            <a:spLocks noGrp="1"/>
          </p:cNvSpPr>
          <p:nvPr>
            <p:ph idx="1"/>
          </p:nvPr>
        </p:nvSpPr>
        <p:spPr>
          <a:xfrm>
            <a:off x="961490" y="1528789"/>
            <a:ext cx="10515600" cy="4351338"/>
          </a:xfrm>
        </p:spPr>
        <p:txBody>
          <a:bodyPr/>
          <a:lstStyle/>
          <a:p>
            <a:pPr marL="0" indent="0">
              <a:buNone/>
            </a:pPr>
            <a:r>
              <a:rPr lang="en-US" dirty="0" smtClean="0"/>
              <a:t>Q:  Of the 61% of first-time students who are not taking transfer-level English in Year 1, how long does it take them to get to (and through) a transfer level course?</a:t>
            </a:r>
          </a:p>
          <a:p>
            <a:pPr marL="0" indent="0">
              <a:buNone/>
            </a:pPr>
            <a:endParaRPr lang="en-US" dirty="0"/>
          </a:p>
        </p:txBody>
      </p:sp>
      <p:pic>
        <p:nvPicPr>
          <p:cNvPr id="4" name="Picture 3"/>
          <p:cNvPicPr>
            <a:picLocks noChangeAspect="1"/>
          </p:cNvPicPr>
          <p:nvPr/>
        </p:nvPicPr>
        <p:blipFill>
          <a:blip r:embed="rId2"/>
          <a:stretch>
            <a:fillRect/>
          </a:stretch>
        </p:blipFill>
        <p:spPr>
          <a:xfrm>
            <a:off x="-9525" y="4980709"/>
            <a:ext cx="12192000" cy="1846407"/>
          </a:xfrm>
          <a:prstGeom prst="rect">
            <a:avLst/>
          </a:prstGeom>
        </p:spPr>
      </p:pic>
      <p:pic>
        <p:nvPicPr>
          <p:cNvPr id="5" name="Picture 4"/>
          <p:cNvPicPr>
            <a:picLocks noChangeAspect="1"/>
          </p:cNvPicPr>
          <p:nvPr/>
        </p:nvPicPr>
        <p:blipFill>
          <a:blip r:embed="rId3"/>
          <a:stretch>
            <a:fillRect/>
          </a:stretch>
        </p:blipFill>
        <p:spPr>
          <a:xfrm>
            <a:off x="9525" y="2942419"/>
            <a:ext cx="12182475" cy="1857375"/>
          </a:xfrm>
          <a:prstGeom prst="rect">
            <a:avLst/>
          </a:prstGeom>
        </p:spPr>
      </p:pic>
      <p:sp>
        <p:nvSpPr>
          <p:cNvPr id="7" name="TextBox 6"/>
          <p:cNvSpPr txBox="1"/>
          <p:nvPr/>
        </p:nvSpPr>
        <p:spPr>
          <a:xfrm>
            <a:off x="328773" y="3349375"/>
            <a:ext cx="1249060" cy="369332"/>
          </a:xfrm>
          <a:prstGeom prst="rect">
            <a:avLst/>
          </a:prstGeom>
          <a:noFill/>
        </p:spPr>
        <p:txBody>
          <a:bodyPr wrap="none" rtlCol="0">
            <a:spAutoFit/>
          </a:bodyPr>
          <a:lstStyle/>
          <a:p>
            <a:r>
              <a:rPr lang="en-US" dirty="0" smtClean="0"/>
              <a:t>English 201</a:t>
            </a:r>
            <a:endParaRPr lang="en-US" dirty="0"/>
          </a:p>
        </p:txBody>
      </p:sp>
      <p:sp>
        <p:nvSpPr>
          <p:cNvPr id="8" name="TextBox 7"/>
          <p:cNvSpPr txBox="1"/>
          <p:nvPr/>
        </p:nvSpPr>
        <p:spPr>
          <a:xfrm>
            <a:off x="213670" y="5416587"/>
            <a:ext cx="1249060" cy="369332"/>
          </a:xfrm>
          <a:prstGeom prst="rect">
            <a:avLst/>
          </a:prstGeom>
          <a:noFill/>
        </p:spPr>
        <p:txBody>
          <a:bodyPr wrap="none" rtlCol="0">
            <a:spAutoFit/>
          </a:bodyPr>
          <a:lstStyle/>
          <a:p>
            <a:r>
              <a:rPr lang="en-US" dirty="0" smtClean="0"/>
              <a:t>English 269</a:t>
            </a:r>
            <a:endParaRPr lang="en-US" dirty="0"/>
          </a:p>
        </p:txBody>
      </p:sp>
      <p:sp>
        <p:nvSpPr>
          <p:cNvPr id="9" name="TextBox 8"/>
          <p:cNvSpPr txBox="1"/>
          <p:nvPr/>
        </p:nvSpPr>
        <p:spPr>
          <a:xfrm>
            <a:off x="10131550" y="2610711"/>
            <a:ext cx="1608762" cy="830997"/>
          </a:xfrm>
          <a:prstGeom prst="rect">
            <a:avLst/>
          </a:prstGeom>
          <a:noFill/>
        </p:spPr>
        <p:txBody>
          <a:bodyPr wrap="square" rtlCol="0">
            <a:spAutoFit/>
          </a:bodyPr>
          <a:lstStyle/>
          <a:p>
            <a:pPr algn="ctr"/>
            <a:r>
              <a:rPr lang="en-US" sz="1600" dirty="0" smtClean="0"/>
              <a:t>ENGL 201:  27% success rate over 2 years</a:t>
            </a:r>
            <a:endParaRPr lang="en-US" sz="1600" dirty="0"/>
          </a:p>
        </p:txBody>
      </p:sp>
      <p:sp>
        <p:nvSpPr>
          <p:cNvPr id="10" name="TextBox 9"/>
          <p:cNvSpPr txBox="1"/>
          <p:nvPr/>
        </p:nvSpPr>
        <p:spPr>
          <a:xfrm>
            <a:off x="10501045" y="4730209"/>
            <a:ext cx="1608762" cy="830997"/>
          </a:xfrm>
          <a:prstGeom prst="rect">
            <a:avLst/>
          </a:prstGeom>
          <a:noFill/>
        </p:spPr>
        <p:txBody>
          <a:bodyPr wrap="square" rtlCol="0">
            <a:spAutoFit/>
          </a:bodyPr>
          <a:lstStyle/>
          <a:p>
            <a:pPr algn="ctr"/>
            <a:r>
              <a:rPr lang="en-US" sz="1600" dirty="0" smtClean="0"/>
              <a:t>ENGL 269:  4% success rate over 2 years</a:t>
            </a:r>
            <a:endParaRPr lang="en-US" sz="1600" dirty="0"/>
          </a:p>
        </p:txBody>
      </p:sp>
    </p:spTree>
    <p:extLst>
      <p:ext uri="{BB962C8B-B14F-4D97-AF65-F5344CB8AC3E}">
        <p14:creationId xmlns:p14="http://schemas.microsoft.com/office/powerpoint/2010/main" val="334947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181" y="447318"/>
            <a:ext cx="1678969" cy="1325563"/>
          </a:xfrm>
        </p:spPr>
        <p:txBody>
          <a:bodyPr>
            <a:noAutofit/>
          </a:bodyPr>
          <a:lstStyle/>
          <a:p>
            <a:r>
              <a:rPr lang="en-US" sz="2000" dirty="0" smtClean="0">
                <a:hlinkClick r:id="rId2"/>
              </a:rPr>
              <a:t>CoA Scorecard data</a:t>
            </a:r>
            <a:endParaRPr lang="en-US" sz="2000" dirty="0"/>
          </a:p>
        </p:txBody>
      </p:sp>
      <p:pic>
        <p:nvPicPr>
          <p:cNvPr id="4" name="Picture 3"/>
          <p:cNvPicPr>
            <a:picLocks noChangeAspect="1"/>
          </p:cNvPicPr>
          <p:nvPr/>
        </p:nvPicPr>
        <p:blipFill>
          <a:blip r:embed="rId3"/>
          <a:stretch>
            <a:fillRect/>
          </a:stretch>
        </p:blipFill>
        <p:spPr>
          <a:xfrm>
            <a:off x="2123112" y="0"/>
            <a:ext cx="10068888" cy="6994861"/>
          </a:xfrm>
          <a:prstGeom prst="rect">
            <a:avLst/>
          </a:prstGeom>
        </p:spPr>
      </p:pic>
    </p:spTree>
    <p:extLst>
      <p:ext uri="{BB962C8B-B14F-4D97-AF65-F5344CB8AC3E}">
        <p14:creationId xmlns:p14="http://schemas.microsoft.com/office/powerpoint/2010/main" val="3243063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last time:</a:t>
            </a:r>
            <a:endParaRPr lang="en-US" dirty="0"/>
          </a:p>
        </p:txBody>
      </p:sp>
      <p:sp>
        <p:nvSpPr>
          <p:cNvPr id="3" name="Content Placeholder 2"/>
          <p:cNvSpPr>
            <a:spLocks noGrp="1"/>
          </p:cNvSpPr>
          <p:nvPr>
            <p:ph idx="1"/>
          </p:nvPr>
        </p:nvSpPr>
        <p:spPr>
          <a:xfrm>
            <a:off x="961490" y="1528789"/>
            <a:ext cx="10515600" cy="4351338"/>
          </a:xfrm>
        </p:spPr>
        <p:txBody>
          <a:bodyPr/>
          <a:lstStyle/>
          <a:p>
            <a:pPr marL="0" indent="0">
              <a:buNone/>
            </a:pPr>
            <a:r>
              <a:rPr lang="en-US" dirty="0" smtClean="0"/>
              <a:t>Q:  Do we have 3-year transfer data?  How many of our students transfer after 3 years by major?</a:t>
            </a:r>
          </a:p>
          <a:p>
            <a:pPr marL="0" indent="0">
              <a:buNone/>
            </a:pPr>
            <a:endParaRPr lang="en-US" dirty="0"/>
          </a:p>
          <a:p>
            <a:pPr marL="0" indent="0">
              <a:buNone/>
            </a:pPr>
            <a:r>
              <a:rPr lang="en-US" dirty="0" smtClean="0"/>
              <a:t>A:  Data issues – locally and as part of National Student Clearing House</a:t>
            </a:r>
          </a:p>
          <a:p>
            <a:pPr marL="0" indent="0">
              <a:buNone/>
            </a:pPr>
            <a:endParaRPr lang="en-US" dirty="0"/>
          </a:p>
        </p:txBody>
      </p:sp>
    </p:spTree>
    <p:extLst>
      <p:ext uri="{BB962C8B-B14F-4D97-AF65-F5344CB8AC3E}">
        <p14:creationId xmlns:p14="http://schemas.microsoft.com/office/powerpoint/2010/main" val="533378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of the Homework</a:t>
            </a:r>
            <a:endParaRPr lang="en-US" dirty="0"/>
          </a:p>
        </p:txBody>
      </p:sp>
      <p:sp>
        <p:nvSpPr>
          <p:cNvPr id="3" name="Content Placeholder 2"/>
          <p:cNvSpPr>
            <a:spLocks noGrp="1"/>
          </p:cNvSpPr>
          <p:nvPr>
            <p:ph idx="1"/>
          </p:nvPr>
        </p:nvSpPr>
        <p:spPr/>
        <p:txBody>
          <a:bodyPr/>
          <a:lstStyle/>
          <a:p>
            <a:r>
              <a:rPr lang="en-US" dirty="0" smtClean="0"/>
              <a:t>Guided Pathways Plan Template – 14 elements</a:t>
            </a:r>
          </a:p>
          <a:p>
            <a:r>
              <a:rPr lang="en-US" dirty="0" smtClean="0"/>
              <a:t>Recommendations</a:t>
            </a:r>
          </a:p>
          <a:p>
            <a:pPr lvl="1"/>
            <a:r>
              <a:rPr lang="en-US" dirty="0" smtClean="0"/>
              <a:t>Draft plan priorities</a:t>
            </a:r>
          </a:p>
          <a:p>
            <a:pPr lvl="1"/>
            <a:r>
              <a:rPr lang="en-US" dirty="0" smtClean="0"/>
              <a:t>How we organize the work</a:t>
            </a:r>
          </a:p>
          <a:p>
            <a:r>
              <a:rPr lang="en-US" dirty="0" smtClean="0"/>
              <a:t>How we communicate the work – now and in the future</a:t>
            </a:r>
            <a:br>
              <a:rPr lang="en-US" dirty="0" smtClean="0"/>
            </a:br>
            <a:endParaRPr lang="en-US" dirty="0"/>
          </a:p>
        </p:txBody>
      </p:sp>
    </p:spTree>
    <p:extLst>
      <p:ext uri="{BB962C8B-B14F-4D97-AF65-F5344CB8AC3E}">
        <p14:creationId xmlns:p14="http://schemas.microsoft.com/office/powerpoint/2010/main" val="1150933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a:t>
            </a:r>
            <a:r>
              <a:rPr lang="en-US" dirty="0" smtClean="0">
                <a:hlinkClick r:id="rId2"/>
              </a:rPr>
              <a:t>Initiative Mapping Template</a:t>
            </a:r>
            <a:endParaRPr lang="en-US" dirty="0"/>
          </a:p>
        </p:txBody>
      </p:sp>
      <p:pic>
        <p:nvPicPr>
          <p:cNvPr id="4" name="Picture 3"/>
          <p:cNvPicPr>
            <a:picLocks noChangeAspect="1"/>
          </p:cNvPicPr>
          <p:nvPr/>
        </p:nvPicPr>
        <p:blipFill>
          <a:blip r:embed="rId3"/>
          <a:stretch>
            <a:fillRect/>
          </a:stretch>
        </p:blipFill>
        <p:spPr>
          <a:xfrm>
            <a:off x="2201406" y="1405836"/>
            <a:ext cx="8059586" cy="5490492"/>
          </a:xfrm>
          <a:prstGeom prst="rect">
            <a:avLst/>
          </a:prstGeom>
        </p:spPr>
      </p:pic>
    </p:spTree>
    <p:extLst>
      <p:ext uri="{BB962C8B-B14F-4D97-AF65-F5344CB8AC3E}">
        <p14:creationId xmlns:p14="http://schemas.microsoft.com/office/powerpoint/2010/main" val="3261166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Designed for Access, Not Success</a:t>
            </a:r>
            <a:endParaRPr lang="en-US" dirty="0"/>
          </a:p>
        </p:txBody>
      </p:sp>
      <p:sp>
        <p:nvSpPr>
          <p:cNvPr id="3" name="Content Placeholder 2"/>
          <p:cNvSpPr>
            <a:spLocks noGrp="1"/>
          </p:cNvSpPr>
          <p:nvPr>
            <p:ph idx="1"/>
          </p:nvPr>
        </p:nvSpPr>
        <p:spPr/>
        <p:txBody>
          <a:bodyPr/>
          <a:lstStyle/>
          <a:p>
            <a:r>
              <a:rPr lang="en-US" dirty="0" smtClean="0"/>
              <a:t>Too many choices, too little guidance</a:t>
            </a:r>
          </a:p>
          <a:p>
            <a:r>
              <a:rPr lang="en-US" dirty="0" smtClean="0"/>
              <a:t>Paths to end goals unclear</a:t>
            </a:r>
          </a:p>
          <a:p>
            <a:r>
              <a:rPr lang="en-US" dirty="0" smtClean="0"/>
              <a:t>Barriers to career advancement</a:t>
            </a:r>
          </a:p>
          <a:p>
            <a:r>
              <a:rPr lang="en-US" dirty="0" smtClean="0"/>
              <a:t>Developmental dean-end</a:t>
            </a:r>
          </a:p>
          <a:p>
            <a:r>
              <a:rPr lang="en-US" dirty="0" smtClean="0"/>
              <a:t>Students’ progress not monitored</a:t>
            </a:r>
          </a:p>
          <a:p>
            <a:r>
              <a:rPr lang="en-US" dirty="0" smtClean="0"/>
              <a:t>Lost in the maze</a:t>
            </a:r>
          </a:p>
          <a:p>
            <a:r>
              <a:rPr lang="en-US" dirty="0" smtClean="0"/>
              <a:t>Curricular incoherence hurts learning</a:t>
            </a:r>
            <a:endParaRPr lang="en-US" dirty="0"/>
          </a:p>
        </p:txBody>
      </p:sp>
    </p:spTree>
    <p:extLst>
      <p:ext uri="{BB962C8B-B14F-4D97-AF65-F5344CB8AC3E}">
        <p14:creationId xmlns:p14="http://schemas.microsoft.com/office/powerpoint/2010/main" val="2375458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features of the guided pathways model:</a:t>
            </a:r>
            <a:endParaRPr lang="en-US" dirty="0"/>
          </a:p>
        </p:txBody>
      </p:sp>
      <p:sp>
        <p:nvSpPr>
          <p:cNvPr id="3" name="Content Placeholder 2"/>
          <p:cNvSpPr>
            <a:spLocks noGrp="1"/>
          </p:cNvSpPr>
          <p:nvPr>
            <p:ph idx="1"/>
          </p:nvPr>
        </p:nvSpPr>
        <p:spPr/>
        <p:txBody>
          <a:bodyPr/>
          <a:lstStyle/>
          <a:p>
            <a:r>
              <a:rPr lang="en-US" dirty="0" smtClean="0"/>
              <a:t>Degree maps</a:t>
            </a:r>
          </a:p>
          <a:p>
            <a:r>
              <a:rPr lang="en-US" dirty="0" smtClean="0"/>
              <a:t>Exploratory or “meta majors”</a:t>
            </a:r>
          </a:p>
          <a:p>
            <a:r>
              <a:rPr lang="en-US" dirty="0" smtClean="0"/>
              <a:t>Predictable schedules</a:t>
            </a:r>
          </a:p>
          <a:p>
            <a:r>
              <a:rPr lang="en-US" dirty="0" smtClean="0"/>
              <a:t>Integrated instruction in foundation skills</a:t>
            </a:r>
          </a:p>
          <a:p>
            <a:r>
              <a:rPr lang="en-US" dirty="0" smtClean="0"/>
              <a:t>Progress tracking, feedback and support</a:t>
            </a:r>
          </a:p>
          <a:p>
            <a:r>
              <a:rPr lang="en-US" dirty="0" smtClean="0"/>
              <a:t>Bridges to college programs</a:t>
            </a:r>
            <a:endParaRPr lang="en-US" dirty="0"/>
          </a:p>
        </p:txBody>
      </p:sp>
    </p:spTree>
    <p:extLst>
      <p:ext uri="{BB962C8B-B14F-4D97-AF65-F5344CB8AC3E}">
        <p14:creationId xmlns:p14="http://schemas.microsoft.com/office/powerpoint/2010/main" val="188449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862</Words>
  <Application>Microsoft Office PowerPoint</Application>
  <PresentationFormat>Widescreen</PresentationFormat>
  <Paragraphs>98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Courier New</vt:lpstr>
      <vt:lpstr>Symbol</vt:lpstr>
      <vt:lpstr>Times New Roman</vt:lpstr>
      <vt:lpstr>Office Theme</vt:lpstr>
      <vt:lpstr>Guided Pathways Planning</vt:lpstr>
      <vt:lpstr>PowerPoint Presentation</vt:lpstr>
      <vt:lpstr>Questions from last time:</vt:lpstr>
      <vt:lpstr>CoA Scorecard data</vt:lpstr>
      <vt:lpstr>Questions from last time:</vt:lpstr>
      <vt:lpstr>Discussion of the Homework</vt:lpstr>
      <vt:lpstr>Using the Initiative Mapping Template</vt:lpstr>
      <vt:lpstr>Designed for Access, Not Success</vt:lpstr>
      <vt:lpstr>Key features of the guided pathways model:</vt:lpstr>
      <vt:lpstr>Design principles </vt:lpstr>
      <vt:lpstr>Start with the end in mind:  map student pathways to end goals</vt:lpstr>
      <vt:lpstr>Engaging faculty and staff in the process</vt:lpstr>
      <vt:lpstr>Hypothetical Timeline</vt:lpstr>
      <vt:lpstr>Next steps and homework for next time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Guided Pathways Planning</dc:title>
  <dc:creator>Karen Engel</dc:creator>
  <cp:lastModifiedBy>Karen</cp:lastModifiedBy>
  <cp:revision>10</cp:revision>
  <dcterms:created xsi:type="dcterms:W3CDTF">2018-02-09T01:05:24Z</dcterms:created>
  <dcterms:modified xsi:type="dcterms:W3CDTF">2018-02-09T19:33:41Z</dcterms:modified>
</cp:coreProperties>
</file>