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8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6FACB-BFE5-41AC-A6EB-1B148ED19811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1FEA9-3409-403B-84AF-B5D2EFF6D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20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Community colleges serve over 10 million student each year, representing nearly half of the nation’s undergraduates.</a:t>
            </a:r>
          </a:p>
          <a:p>
            <a:r>
              <a:rPr lang="en-US" dirty="0" smtClean="0"/>
              <a:t>Serve a disproportionate number of low-income, immigrant, first-generation, and ethnic minority students</a:t>
            </a:r>
          </a:p>
          <a:p>
            <a:r>
              <a:rPr lang="en-US" dirty="0" smtClean="0"/>
              <a:t>The majority of low-income Latino and Native American students who are undergraduates are enrolled at community colleges</a:t>
            </a:r>
          </a:p>
          <a:p>
            <a:r>
              <a:rPr lang="en-US" dirty="0" smtClean="0"/>
              <a:t>Fewer than four of every ten students complete any type of degree or certificate within six years.</a:t>
            </a:r>
          </a:p>
          <a:p>
            <a:r>
              <a:rPr lang="en-US" dirty="0" smtClean="0"/>
              <a:t>Over 80% entering indicate intending to earn a bachelor’s degree or higher, but six years after initial enrollment only 15% have done so.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D7B81-AF2B-4F50-8F19-5AF4C08F54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51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D7B81-AF2B-4F50-8F19-5AF4C08F54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80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D7B81-AF2B-4F50-8F19-5AF4C08F54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92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D7B81-AF2B-4F50-8F19-5AF4C08F54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77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D7B81-AF2B-4F50-8F19-5AF4C08F546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57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D7B81-AF2B-4F50-8F19-5AF4C08F54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36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D7B81-AF2B-4F50-8F19-5AF4C08F54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9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36B0-01C2-4CB6-AEFD-A4C3E983F8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9A25-7682-429F-8315-1F80168C0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7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36B0-01C2-4CB6-AEFD-A4C3E983F8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9A25-7682-429F-8315-1F80168C0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0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36B0-01C2-4CB6-AEFD-A4C3E983F8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9A25-7682-429F-8315-1F80168C0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3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36B0-01C2-4CB6-AEFD-A4C3E983F8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9A25-7682-429F-8315-1F80168C0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6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36B0-01C2-4CB6-AEFD-A4C3E983F8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9A25-7682-429F-8315-1F80168C0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36B0-01C2-4CB6-AEFD-A4C3E983F8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9A25-7682-429F-8315-1F80168C0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3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36B0-01C2-4CB6-AEFD-A4C3E983F8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9A25-7682-429F-8315-1F80168C0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0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36B0-01C2-4CB6-AEFD-A4C3E983F8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9A25-7682-429F-8315-1F80168C0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5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36B0-01C2-4CB6-AEFD-A4C3E983F8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9A25-7682-429F-8315-1F80168C0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36B0-01C2-4CB6-AEFD-A4C3E983F8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9A25-7682-429F-8315-1F80168C0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1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336B0-01C2-4CB6-AEFD-A4C3E983F8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9A25-7682-429F-8315-1F80168C0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8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336B0-01C2-4CB6-AEFD-A4C3E983F89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59A25-7682-429F-8315-1F80168C0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5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Centered Funding Formula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69279" y="4422436"/>
            <a:ext cx="9144000" cy="1585257"/>
          </a:xfrm>
        </p:spPr>
        <p:txBody>
          <a:bodyPr>
            <a:normAutofit/>
          </a:bodyPr>
          <a:lstStyle/>
          <a:p>
            <a:r>
              <a:rPr lang="en-US" dirty="0" smtClean="0"/>
              <a:t>Peralta Community College District Board of Trustees</a:t>
            </a:r>
          </a:p>
          <a:p>
            <a:r>
              <a:rPr lang="en-US" dirty="0" smtClean="0"/>
              <a:t>Budget Workshop</a:t>
            </a:r>
          </a:p>
          <a:p>
            <a:r>
              <a:rPr lang="en-US" dirty="0" smtClean="0"/>
              <a:t>September 18, 2018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385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While the system has made significant strides in improving student success, serious challenges remain</a:t>
            </a:r>
            <a:r>
              <a:rPr lang="en-US" dirty="0" smtClean="0"/>
              <a:t>.</a:t>
            </a:r>
          </a:p>
          <a:p>
            <a:endParaRPr lang="en-US" sz="1000" dirty="0"/>
          </a:p>
          <a:p>
            <a:pPr lvl="1"/>
            <a:r>
              <a:rPr lang="en-US" sz="2000" dirty="0"/>
              <a:t>Most students who enter a community college never complete a degree or certificate or transfer.</a:t>
            </a:r>
          </a:p>
          <a:p>
            <a:pPr lvl="1"/>
            <a:r>
              <a:rPr lang="en-US" sz="2000" dirty="0"/>
              <a:t>Students who do reach an educational goal take a long time to do so.</a:t>
            </a:r>
          </a:p>
          <a:p>
            <a:pPr lvl="1"/>
            <a:r>
              <a:rPr lang="en-US" sz="2000" dirty="0"/>
              <a:t>Achievement gaps persist (across student groups and across regions</a:t>
            </a:r>
            <a:r>
              <a:rPr lang="en-US" sz="2000" dirty="0" smtClean="0"/>
              <a:t>).</a:t>
            </a:r>
            <a:endParaRPr lang="en-US" sz="2000" dirty="0"/>
          </a:p>
          <a:p>
            <a:r>
              <a:rPr lang="en-US" dirty="0" smtClean="0"/>
              <a:t>Discussions about a new funding formula began more than a year ago, given concerns among system stakeholders that enrollment—the traditional driver of funding—has been stagnant in many districts.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05876" y="5847528"/>
            <a:ext cx="3041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 Chancellor’s Office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201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for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reforming funding for community college districts, we aim to do the following</a:t>
            </a:r>
            <a:r>
              <a:rPr lang="en-US" dirty="0" smtClean="0"/>
              <a:t>:</a:t>
            </a:r>
          </a:p>
          <a:p>
            <a:endParaRPr lang="en-US" sz="1000" dirty="0"/>
          </a:p>
          <a:p>
            <a:pPr lvl="1"/>
            <a:r>
              <a:rPr lang="en-US" dirty="0"/>
              <a:t>Encourage progress toward the </a:t>
            </a:r>
            <a:r>
              <a:rPr lang="en-US" i="1" dirty="0"/>
              <a:t>Vision for Success </a:t>
            </a:r>
            <a:r>
              <a:rPr lang="en-US" dirty="0"/>
              <a:t>adopted by the Board of Governors.</a:t>
            </a:r>
          </a:p>
          <a:p>
            <a:pPr lvl="1"/>
            <a:r>
              <a:rPr lang="en-US" dirty="0"/>
              <a:t>Provide groups of students that have faced barriers to success with additional support to meet our goals.</a:t>
            </a:r>
          </a:p>
          <a:p>
            <a:pPr lvl="1"/>
            <a:r>
              <a:rPr lang="en-US" dirty="0"/>
              <a:t>Make resources most useful to community college districts by making them stable, predictable, and flexible.</a:t>
            </a:r>
          </a:p>
          <a:p>
            <a:r>
              <a:rPr lang="en-US" dirty="0"/>
              <a:t>We want community college finance to further the activities the Chancellor’s Office is undertaking through the Guided Pathways framework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05876" y="5847528"/>
            <a:ext cx="3041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 Chancellor’s Office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230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Centered Funding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new formula calculates apportionments generally using three allocations:</a:t>
            </a:r>
          </a:p>
          <a:p>
            <a:endParaRPr lang="en-US" sz="1000" dirty="0" smtClean="0"/>
          </a:p>
          <a:p>
            <a:pPr lvl="1"/>
            <a:r>
              <a:rPr lang="en-US" sz="2200" i="1" dirty="0"/>
              <a:t>B</a:t>
            </a:r>
            <a:r>
              <a:rPr lang="en-US" sz="2200" i="1" dirty="0" smtClean="0"/>
              <a:t>ase Allocation—</a:t>
            </a:r>
            <a:r>
              <a:rPr lang="en-US" sz="2200" dirty="0" smtClean="0"/>
              <a:t>Current factors (primarily credit FTES).</a:t>
            </a:r>
          </a:p>
          <a:p>
            <a:pPr lvl="1"/>
            <a:r>
              <a:rPr lang="en-US" sz="2200" i="1" dirty="0"/>
              <a:t>S</a:t>
            </a:r>
            <a:r>
              <a:rPr lang="en-US" sz="2200" i="1" dirty="0" smtClean="0"/>
              <a:t>upplemental Allocation—</a:t>
            </a:r>
            <a:r>
              <a:rPr lang="en-US" sz="2200" dirty="0" smtClean="0"/>
              <a:t>Counts of low-income students.</a:t>
            </a:r>
          </a:p>
          <a:p>
            <a:pPr lvl="1"/>
            <a:r>
              <a:rPr lang="en-US" sz="2200" i="1" dirty="0"/>
              <a:t>S</a:t>
            </a:r>
            <a:r>
              <a:rPr lang="en-US" sz="2200" i="1" dirty="0" smtClean="0"/>
              <a:t>tudent Success Allocation—</a:t>
            </a:r>
            <a:r>
              <a:rPr lang="en-US" sz="2200" dirty="0" smtClean="0"/>
              <a:t>Counts of outcomes related to the </a:t>
            </a:r>
            <a:r>
              <a:rPr lang="en-US" sz="2200" i="1" dirty="0" smtClean="0"/>
              <a:t>Vision for Success</a:t>
            </a:r>
            <a:r>
              <a:rPr lang="en-US" sz="2200" dirty="0" smtClean="0"/>
              <a:t>, with “premiums” for outcomes of low-income students.</a:t>
            </a:r>
          </a:p>
          <a:p>
            <a:r>
              <a:rPr lang="en-US" dirty="0" smtClean="0"/>
              <a:t>Noncredit FTES (and some other FTES) would be funded at current rates.</a:t>
            </a:r>
          </a:p>
          <a:p>
            <a:r>
              <a:rPr lang="en-US" dirty="0" smtClean="0"/>
              <a:t>The rates are calculated to provide a three-year transition.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05876" y="5847528"/>
            <a:ext cx="3041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 Chancellor’s Office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956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Values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76300" y="1914764"/>
          <a:ext cx="1051560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6240">
                  <a:extLst>
                    <a:ext uri="{9D8B030D-6E8A-4147-A177-3AD203B41FA5}">
                      <a16:colId xmlns:a16="http://schemas.microsoft.com/office/drawing/2014/main" xmlns="" val="56351997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120935359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129725607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22771875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2018-19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2019-20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30000" dirty="0" smtClean="0"/>
                        <a:t>/1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2020-21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30000" dirty="0" smtClean="0"/>
                        <a:t>/1</a:t>
                      </a:r>
                      <a:endParaRPr lang="en-US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8798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70-20-10%</a:t>
                      </a:r>
                      <a:endParaRPr lang="en-US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65-20-15%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60-20-20%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 Allocation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4771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Dollars per Credit FTES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$3,727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$3,387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$3,046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5161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Basic Allocation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See Note</a:t>
                      </a:r>
                      <a:endParaRPr lang="en-US" i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/>
                        <a:t>See Note</a:t>
                      </a:r>
                      <a:endParaRPr lang="en-US" i="1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baseline="0" dirty="0" smtClean="0"/>
                        <a:t>See Note</a:t>
                      </a:r>
                      <a:endParaRPr lang="en-US" i="1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6458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Supplemental Allocation—Dollars per Point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$919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9433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Success Allocation—Dollars per Point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$222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7572215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baseline="30000" dirty="0" smtClean="0"/>
                        <a:t>1/</a:t>
                      </a:r>
                      <a:r>
                        <a:rPr lang="en-US" dirty="0" smtClean="0"/>
                        <a:t> These totals will also</a:t>
                      </a:r>
                      <a:r>
                        <a:rPr lang="en-US" baseline="0" dirty="0" smtClean="0"/>
                        <a:t> be adjusted by the changes in the cost-of-living in those years.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4142492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baseline="0" dirty="0" smtClean="0"/>
                        <a:t>Note: These amounts will be calculated based on the numbers of colleges and comprehensive centers consistent with the current formula.</a:t>
                      </a:r>
                      <a:endParaRPr lang="en-US" baseline="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86172984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5185373" y="2199992"/>
            <a:ext cx="5986603" cy="64279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0049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Supplemental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 supplemental allocation, a district would receive one “point” based on the counts of all of the following in the prior year:</a:t>
            </a:r>
          </a:p>
          <a:p>
            <a:endParaRPr lang="en-US" dirty="0" smtClean="0"/>
          </a:p>
          <a:p>
            <a:pPr lvl="1"/>
            <a:r>
              <a:rPr lang="en-US" sz="2200" dirty="0" smtClean="0"/>
              <a:t>Pell Grant recipients.</a:t>
            </a:r>
          </a:p>
          <a:p>
            <a:pPr lvl="1"/>
            <a:r>
              <a:rPr lang="en-US" sz="2200" dirty="0" smtClean="0"/>
              <a:t>California College Promise Grant recipients.</a:t>
            </a:r>
          </a:p>
          <a:p>
            <a:pPr lvl="1"/>
            <a:r>
              <a:rPr lang="en-US" sz="2200" dirty="0" smtClean="0"/>
              <a:t>AB 540 students.</a:t>
            </a:r>
          </a:p>
          <a:p>
            <a:pPr marL="128016" lvl="1" indent="0">
              <a:buNone/>
            </a:pPr>
            <a:endParaRPr lang="en-US" sz="2200" dirty="0" smtClean="0"/>
          </a:p>
          <a:p>
            <a:pPr marL="128016" lvl="1" indent="0">
              <a:buNone/>
            </a:pPr>
            <a:endParaRPr lang="en-US" sz="2400" dirty="0" smtClean="0"/>
          </a:p>
          <a:p>
            <a:pPr marL="128016" lvl="1" indent="0">
              <a:buNone/>
            </a:pPr>
            <a:endParaRPr lang="en-US" sz="2400" dirty="0"/>
          </a:p>
          <a:p>
            <a:pPr marL="128016" lvl="1" indent="0">
              <a:buNone/>
            </a:pPr>
            <a:r>
              <a:rPr lang="en-US" sz="2400" dirty="0" smtClean="0"/>
              <a:t>Supplemental </a:t>
            </a:r>
            <a:r>
              <a:rPr lang="en-US" sz="2400" dirty="0"/>
              <a:t>Rate Per Point </a:t>
            </a:r>
            <a:r>
              <a:rPr lang="en-US" sz="2400" dirty="0" smtClean="0"/>
              <a:t>FY18-21</a:t>
            </a:r>
            <a:r>
              <a:rPr lang="en-US" sz="2400" dirty="0"/>
              <a:t>				</a:t>
            </a:r>
            <a:r>
              <a:rPr lang="en-US" sz="2400" dirty="0" smtClean="0"/>
              <a:t>$919</a:t>
            </a:r>
            <a:endParaRPr lang="en-US" sz="2400" dirty="0"/>
          </a:p>
          <a:p>
            <a:pPr lvl="1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399938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Success Allocation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185478"/>
              </p:ext>
            </p:extLst>
          </p:nvPr>
        </p:nvGraphicFramePr>
        <p:xfrm>
          <a:off x="966978" y="1602734"/>
          <a:ext cx="10386822" cy="5056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2274">
                  <a:extLst>
                    <a:ext uri="{9D8B030D-6E8A-4147-A177-3AD203B41FA5}">
                      <a16:colId xmlns:a16="http://schemas.microsoft.com/office/drawing/2014/main" xmlns="" val="4171176736"/>
                    </a:ext>
                  </a:extLst>
                </a:gridCol>
                <a:gridCol w="1731137">
                  <a:extLst>
                    <a:ext uri="{9D8B030D-6E8A-4147-A177-3AD203B41FA5}">
                      <a16:colId xmlns:a16="http://schemas.microsoft.com/office/drawing/2014/main" xmlns="" val="2736895047"/>
                    </a:ext>
                  </a:extLst>
                </a:gridCol>
                <a:gridCol w="1731137">
                  <a:extLst>
                    <a:ext uri="{9D8B030D-6E8A-4147-A177-3AD203B41FA5}">
                      <a16:colId xmlns:a16="http://schemas.microsoft.com/office/drawing/2014/main" xmlns="" val="1734135551"/>
                    </a:ext>
                  </a:extLst>
                </a:gridCol>
                <a:gridCol w="1731137">
                  <a:extLst>
                    <a:ext uri="{9D8B030D-6E8A-4147-A177-3AD203B41FA5}">
                      <a16:colId xmlns:a16="http://schemas.microsoft.com/office/drawing/2014/main" xmlns="" val="2608066298"/>
                    </a:ext>
                  </a:extLst>
                </a:gridCol>
                <a:gridCol w="1731137"/>
              </a:tblGrid>
              <a:tr h="7634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Student Success Allocation—Measures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All</a:t>
                      </a:r>
                      <a:r>
                        <a:rPr lang="en-US" sz="1600" baseline="0" dirty="0" smtClean="0"/>
                        <a:t> Students &amp;  Promise Grant Premium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All</a:t>
                      </a:r>
                      <a:r>
                        <a:rPr lang="en-US" sz="1600" baseline="0" dirty="0" smtClean="0"/>
                        <a:t> Students &amp;  Promise Grant Allocation 18/19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Pell Grant Premium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Pell Grant Allocation 18/19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4813541"/>
                  </a:ext>
                </a:extLst>
              </a:tr>
              <a:tr h="4231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Associate</a:t>
                      </a:r>
                      <a:r>
                        <a:rPr lang="en-US" sz="1600" baseline="0" dirty="0" smtClean="0"/>
                        <a:t> degrees for transfer granted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$444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$666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50645511"/>
                  </a:ext>
                </a:extLst>
              </a:tr>
              <a:tr h="5372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Associate</a:t>
                      </a:r>
                      <a:r>
                        <a:rPr lang="en-US" sz="1600" baseline="0" dirty="0" smtClean="0"/>
                        <a:t> degrees granted (excluding ADTs)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$333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4.5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$499.5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57256598"/>
                  </a:ext>
                </a:extLst>
              </a:tr>
              <a:tr h="31103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Baccalaureate degree granted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$333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4.5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$499.5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91962528"/>
                  </a:ext>
                </a:extLst>
              </a:tr>
              <a:tr h="5372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Credit certificates (16 units or more) granted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$222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$333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54524761"/>
                  </a:ext>
                </a:extLst>
              </a:tr>
              <a:tr h="76345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Completion of transfer-level mathematics and English courses within first academic year of enrollment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$222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$333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16019927"/>
                  </a:ext>
                </a:extLst>
              </a:tr>
              <a:tr h="53724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Successful transfer to four-year university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$166.5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2.25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$249.75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60689091"/>
                  </a:ext>
                </a:extLst>
              </a:tr>
              <a:tr h="31103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Completion of nine or</a:t>
                      </a:r>
                      <a:r>
                        <a:rPr lang="en-US" sz="1600" baseline="0" dirty="0" smtClean="0"/>
                        <a:t> more CTE units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$166.5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2469162"/>
                  </a:ext>
                </a:extLst>
              </a:tr>
              <a:tr h="31103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Attainment of regional living wage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$166.5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3151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0474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2018-19, 2019-20, and 2020-21, a district would receive the greater of the formula total or the amount the district received in 2017-18, adjusted by the changes in the cost-of-living.</a:t>
            </a:r>
          </a:p>
          <a:p>
            <a:r>
              <a:rPr lang="en-US" dirty="0" smtClean="0"/>
              <a:t>The formula includes a “stability” provision that delays any decreases in revenues by one year.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734426" y="5838003"/>
            <a:ext cx="3041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 Chancellor’s Office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1927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148" y="70149"/>
            <a:ext cx="10749307" cy="677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69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714</Words>
  <Application>Microsoft Office PowerPoint</Application>
  <PresentationFormat>Widescreen</PresentationFormat>
  <Paragraphs>127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Student Centered Funding Formula</vt:lpstr>
      <vt:lpstr>Current Challenges</vt:lpstr>
      <vt:lpstr>Principles for Reform</vt:lpstr>
      <vt:lpstr>Student Centered Funding Formula</vt:lpstr>
      <vt:lpstr>Point Values</vt:lpstr>
      <vt:lpstr>Supplemental Allocation</vt:lpstr>
      <vt:lpstr>Student Success Allocation</vt:lpstr>
      <vt:lpstr>Implementation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Retreat</dc:title>
  <dc:creator>Tammeil Gilkerson</dc:creator>
  <cp:lastModifiedBy>Tammeil Gilkerson</cp:lastModifiedBy>
  <cp:revision>11</cp:revision>
  <dcterms:created xsi:type="dcterms:W3CDTF">2018-09-14T13:53:58Z</dcterms:created>
  <dcterms:modified xsi:type="dcterms:W3CDTF">2018-09-18T23:15:21Z</dcterms:modified>
</cp:coreProperties>
</file>