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7"/>
  </p:handoutMasterIdLst>
  <p:sldIdLst>
    <p:sldId id="256" r:id="rId2"/>
    <p:sldId id="257" r:id="rId3"/>
    <p:sldId id="260" r:id="rId4"/>
    <p:sldId id="258" r:id="rId5"/>
    <p:sldId id="271" r:id="rId6"/>
    <p:sldId id="259" r:id="rId7"/>
    <p:sldId id="261" r:id="rId8"/>
    <p:sldId id="262" r:id="rId9"/>
    <p:sldId id="263" r:id="rId10"/>
    <p:sldId id="270" r:id="rId11"/>
    <p:sldId id="266" r:id="rId12"/>
    <p:sldId id="267" r:id="rId13"/>
    <p:sldId id="268" r:id="rId14"/>
    <p:sldId id="265" r:id="rId15"/>
    <p:sldId id="269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12"/>
    <p:restoredTop sz="94674"/>
  </p:normalViewPr>
  <p:slideViewPr>
    <p:cSldViewPr snapToGrid="0" snapToObjects="1">
      <p:cViewPr varScale="1">
        <p:scale>
          <a:sx n="93" d="100"/>
          <a:sy n="93" d="100"/>
        </p:scale>
        <p:origin x="3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C7650-E8C8-4E24-818A-8989FFD4CE8C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785DF-20DF-4F51-BB5A-A37A4FC38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06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181B666-B153-DB4E-A2DC-F03AE16BBE9B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068EBFD-E47E-7947-96A9-C7DFEA96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1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B666-B153-DB4E-A2DC-F03AE16BBE9B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EBFD-E47E-7947-96A9-C7DFEA96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1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B666-B153-DB4E-A2DC-F03AE16BBE9B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EBFD-E47E-7947-96A9-C7DFEA96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6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B666-B153-DB4E-A2DC-F03AE16BBE9B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EBFD-E47E-7947-96A9-C7DFEA96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6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B666-B153-DB4E-A2DC-F03AE16BBE9B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EBFD-E47E-7947-96A9-C7DFEA96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0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B666-B153-DB4E-A2DC-F03AE16BBE9B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EBFD-E47E-7947-96A9-C7DFEA96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8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B666-B153-DB4E-A2DC-F03AE16BBE9B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EBFD-E47E-7947-96A9-C7DFEA96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2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B666-B153-DB4E-A2DC-F03AE16BBE9B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EBFD-E47E-7947-96A9-C7DFEA96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1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B666-B153-DB4E-A2DC-F03AE16BBE9B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8EBFD-E47E-7947-96A9-C7DFEA96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3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1B666-B153-DB4E-A2DC-F03AE16BBE9B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068EBFD-E47E-7947-96A9-C7DFEA96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21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B181B666-B153-DB4E-A2DC-F03AE16BBE9B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068EBFD-E47E-7947-96A9-C7DFEA96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6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B181B666-B153-DB4E-A2DC-F03AE16BBE9B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8068EBFD-E47E-7947-96A9-C7DFEA96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2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3" y="767419"/>
            <a:ext cx="11295649" cy="3355848"/>
          </a:xfrm>
        </p:spPr>
        <p:txBody>
          <a:bodyPr/>
          <a:lstStyle/>
          <a:p>
            <a:r>
              <a:rPr lang="en-US" dirty="0" smtClean="0"/>
              <a:t>President’s Strategic Plan Mid-Year Progress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January 16, 2018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5027169"/>
            <a:ext cx="927346" cy="1203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43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Areas of Focus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Spring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82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7450" y="326044"/>
            <a:ext cx="3318556" cy="3143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Assessment, Placement and Basic Skills Changes</a:t>
            </a: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124502" y="318256"/>
            <a:ext cx="3318556" cy="3143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 Readiness</a:t>
            </a:r>
          </a:p>
        </p:txBody>
      </p:sp>
      <p:sp>
        <p:nvSpPr>
          <p:cNvPr id="6" name="Oval 5"/>
          <p:cNvSpPr/>
          <p:nvPr/>
        </p:nvSpPr>
        <p:spPr>
          <a:xfrm>
            <a:off x="3054495" y="3553147"/>
            <a:ext cx="3318556" cy="3143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Academic Pathway </a:t>
            </a:r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558219" y="3893538"/>
            <a:ext cx="38191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3 major areas of work</a:t>
            </a:r>
          </a:p>
          <a:p>
            <a:pPr algn="ctr"/>
            <a:r>
              <a:rPr lang="en-US" sz="3200" dirty="0" smtClean="0"/>
              <a:t>for</a:t>
            </a:r>
          </a:p>
          <a:p>
            <a:pPr algn="ctr"/>
            <a:r>
              <a:rPr lang="en-US" sz="3200" dirty="0" smtClean="0"/>
              <a:t>Spring 2018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4185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7450" y="326044"/>
            <a:ext cx="3318556" cy="3143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Assessment, Placement and Basic Skills Changes</a:t>
            </a:r>
          </a:p>
          <a:p>
            <a:pPr algn="ctr"/>
            <a:r>
              <a:rPr lang="en-US" sz="1400" dirty="0" smtClean="0"/>
              <a:t>AB 705 implementation</a:t>
            </a:r>
          </a:p>
          <a:p>
            <a:pPr algn="ctr"/>
            <a:r>
              <a:rPr lang="en-US" sz="1400" dirty="0" smtClean="0"/>
              <a:t>BSSOT scaling</a:t>
            </a: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124502" y="318256"/>
            <a:ext cx="3318556" cy="3143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 Readiness</a:t>
            </a:r>
          </a:p>
          <a:p>
            <a:pPr algn="ctr"/>
            <a:r>
              <a:rPr lang="en-US" sz="1400" dirty="0" smtClean="0"/>
              <a:t>Major/career exploration</a:t>
            </a:r>
          </a:p>
          <a:p>
            <a:pPr algn="ctr"/>
            <a:r>
              <a:rPr lang="en-US" sz="1400" dirty="0" smtClean="0"/>
              <a:t>Dual Enrollment: Get in the driver’s seat </a:t>
            </a:r>
          </a:p>
          <a:p>
            <a:pPr algn="ctr"/>
            <a:r>
              <a:rPr lang="en-US" sz="1400" dirty="0" smtClean="0"/>
              <a:t>SEP </a:t>
            </a:r>
            <a:r>
              <a:rPr lang="en-US" sz="1400" dirty="0"/>
              <a:t>scaling</a:t>
            </a: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54495" y="3553147"/>
            <a:ext cx="3318556" cy="3143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Academic Pathway Optimization</a:t>
            </a:r>
          </a:p>
          <a:p>
            <a:pPr algn="ctr"/>
            <a:r>
              <a:rPr lang="en-US" sz="1400" dirty="0"/>
              <a:t>Scheduling</a:t>
            </a:r>
          </a:p>
          <a:p>
            <a:pPr algn="ctr"/>
            <a:r>
              <a:rPr lang="en-US" sz="1400" dirty="0"/>
              <a:t>Instruct. Pathway Clean-up </a:t>
            </a:r>
          </a:p>
          <a:p>
            <a:pPr algn="ctr"/>
            <a:r>
              <a:rPr lang="en-US" sz="1400" dirty="0" smtClean="0"/>
              <a:t>Interest </a:t>
            </a:r>
            <a:r>
              <a:rPr lang="en-US" sz="1400" dirty="0"/>
              <a:t>Areas</a:t>
            </a:r>
          </a:p>
          <a:p>
            <a:pPr algn="ctr"/>
            <a:r>
              <a:rPr lang="en-US" sz="1400" dirty="0"/>
              <a:t>New program </a:t>
            </a:r>
            <a:r>
              <a:rPr lang="en-US" sz="1400" dirty="0" err="1" smtClean="0"/>
              <a:t>devt</a:t>
            </a:r>
            <a:r>
              <a:rPr lang="en-US" sz="1400" dirty="0" smtClean="0"/>
              <a:t>. (e.g., Short term </a:t>
            </a:r>
            <a:r>
              <a:rPr lang="en-US" sz="1400" dirty="0"/>
              <a:t>CTE; noncredit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558219" y="3893538"/>
            <a:ext cx="38191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3 major areas of work</a:t>
            </a:r>
          </a:p>
          <a:p>
            <a:pPr algn="ctr"/>
            <a:r>
              <a:rPr lang="en-US" sz="3200" dirty="0" smtClean="0"/>
              <a:t>for</a:t>
            </a:r>
          </a:p>
          <a:p>
            <a:pPr algn="ctr"/>
            <a:r>
              <a:rPr lang="en-US" sz="3200" dirty="0" smtClean="0"/>
              <a:t>Spring 2018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8114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7450" y="326044"/>
            <a:ext cx="3318556" cy="3143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Assessment, Placement and Basic Skills Changes</a:t>
            </a:r>
          </a:p>
          <a:p>
            <a:pPr algn="ctr"/>
            <a:r>
              <a:rPr lang="en-US" sz="1400" dirty="0" smtClean="0"/>
              <a:t>AB 705 implementation</a:t>
            </a:r>
          </a:p>
          <a:p>
            <a:pPr algn="ctr"/>
            <a:r>
              <a:rPr lang="en-US" sz="1400" dirty="0" smtClean="0"/>
              <a:t>BSSOT scaling</a:t>
            </a: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124502" y="318256"/>
            <a:ext cx="3318556" cy="3143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 Readiness</a:t>
            </a:r>
          </a:p>
          <a:p>
            <a:pPr algn="ctr"/>
            <a:r>
              <a:rPr lang="en-US" sz="1400" dirty="0" smtClean="0"/>
              <a:t>Major/career exploration</a:t>
            </a:r>
          </a:p>
          <a:p>
            <a:pPr algn="ctr"/>
            <a:r>
              <a:rPr lang="en-US" sz="1400" dirty="0" smtClean="0"/>
              <a:t>Dual Enrollment: Get in the driver’s seat </a:t>
            </a:r>
          </a:p>
          <a:p>
            <a:pPr algn="ctr"/>
            <a:r>
              <a:rPr lang="en-US" sz="1400" dirty="0" smtClean="0"/>
              <a:t>SEP </a:t>
            </a:r>
            <a:r>
              <a:rPr lang="en-US" sz="1400" dirty="0"/>
              <a:t>scaling</a:t>
            </a: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54495" y="3553147"/>
            <a:ext cx="3318556" cy="3143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Academic Pathway Optimization</a:t>
            </a:r>
          </a:p>
          <a:p>
            <a:pPr algn="ctr"/>
            <a:r>
              <a:rPr lang="en-US" sz="1400" dirty="0"/>
              <a:t>Scheduling</a:t>
            </a:r>
          </a:p>
          <a:p>
            <a:pPr algn="ctr"/>
            <a:r>
              <a:rPr lang="en-US" sz="1400" dirty="0"/>
              <a:t>Instruct. Pathway Clean-up </a:t>
            </a:r>
          </a:p>
          <a:p>
            <a:pPr algn="ctr"/>
            <a:r>
              <a:rPr lang="en-US" sz="1400" dirty="0" smtClean="0"/>
              <a:t>Interest </a:t>
            </a:r>
            <a:r>
              <a:rPr lang="en-US" sz="1400" dirty="0"/>
              <a:t>Areas</a:t>
            </a:r>
          </a:p>
          <a:p>
            <a:pPr algn="ctr"/>
            <a:r>
              <a:rPr lang="en-US" sz="1400" dirty="0"/>
              <a:t>New program </a:t>
            </a:r>
            <a:r>
              <a:rPr lang="en-US" sz="1400" dirty="0" err="1" smtClean="0"/>
              <a:t>devt</a:t>
            </a:r>
            <a:r>
              <a:rPr lang="en-US" sz="1400" dirty="0" smtClean="0"/>
              <a:t>. (e.g., Short term </a:t>
            </a:r>
            <a:r>
              <a:rPr lang="en-US" sz="1400" dirty="0"/>
              <a:t>CTE; noncredit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3" name="Oval 22"/>
          <p:cNvSpPr/>
          <p:nvPr/>
        </p:nvSpPr>
        <p:spPr>
          <a:xfrm>
            <a:off x="3832955" y="2186395"/>
            <a:ext cx="1722474" cy="1561790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119843" y="2368999"/>
            <a:ext cx="1148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Noncredit course/</a:t>
            </a:r>
          </a:p>
          <a:p>
            <a:pPr algn="ctr"/>
            <a:r>
              <a:rPr lang="en-US" dirty="0" smtClean="0"/>
              <a:t>sequence </a:t>
            </a:r>
            <a:r>
              <a:rPr lang="en-US" dirty="0" err="1" smtClean="0"/>
              <a:t>devt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558219" y="3893538"/>
            <a:ext cx="38191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3 major areas of work</a:t>
            </a:r>
          </a:p>
          <a:p>
            <a:pPr algn="ctr"/>
            <a:r>
              <a:rPr lang="en-US" sz="3200" dirty="0" smtClean="0"/>
              <a:t>for</a:t>
            </a:r>
          </a:p>
          <a:p>
            <a:pPr algn="ctr"/>
            <a:r>
              <a:rPr lang="en-US" sz="3200" dirty="0" smtClean="0"/>
              <a:t>Spring 2018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2259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7450" y="326044"/>
            <a:ext cx="3318556" cy="3143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Assessment, Placement and Basic Skills Changes</a:t>
            </a:r>
          </a:p>
          <a:p>
            <a:pPr algn="ctr"/>
            <a:r>
              <a:rPr lang="en-US" sz="1400" dirty="0" smtClean="0"/>
              <a:t>AB 705 implementation</a:t>
            </a:r>
          </a:p>
          <a:p>
            <a:pPr algn="ctr"/>
            <a:r>
              <a:rPr lang="en-US" sz="1400" dirty="0" smtClean="0"/>
              <a:t>BSSOT scaling</a:t>
            </a:r>
          </a:p>
          <a:p>
            <a:pPr algn="ctr"/>
            <a:endParaRPr lang="en-US" dirty="0"/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Integrated Plan Goal #1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124502" y="318256"/>
            <a:ext cx="3318556" cy="3143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 Readiness</a:t>
            </a:r>
          </a:p>
          <a:p>
            <a:pPr algn="ctr"/>
            <a:r>
              <a:rPr lang="en-US" sz="1400" dirty="0" smtClean="0"/>
              <a:t>Major/career exploration</a:t>
            </a:r>
          </a:p>
          <a:p>
            <a:pPr algn="ctr"/>
            <a:r>
              <a:rPr lang="en-US" sz="1400" dirty="0" smtClean="0"/>
              <a:t>Dual Enrollment: Get in the driver’s seat </a:t>
            </a:r>
          </a:p>
          <a:p>
            <a:pPr algn="ctr"/>
            <a:r>
              <a:rPr lang="en-US" sz="1400" dirty="0" smtClean="0"/>
              <a:t>SEP </a:t>
            </a:r>
            <a:r>
              <a:rPr lang="en-US" sz="1400" dirty="0"/>
              <a:t>scaling</a:t>
            </a:r>
          </a:p>
          <a:p>
            <a:pPr algn="ctr"/>
            <a:endParaRPr lang="en-US" dirty="0"/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Integrated Plan Goal #2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054495" y="3553147"/>
            <a:ext cx="3318556" cy="3143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Academic Pathway Optimization</a:t>
            </a:r>
          </a:p>
          <a:p>
            <a:pPr algn="ctr"/>
            <a:r>
              <a:rPr lang="en-US" sz="1400" dirty="0"/>
              <a:t>Scheduling</a:t>
            </a:r>
          </a:p>
          <a:p>
            <a:pPr algn="ctr"/>
            <a:r>
              <a:rPr lang="en-US" sz="1400" dirty="0"/>
              <a:t>Instruct. Pathway Clean-up </a:t>
            </a:r>
          </a:p>
          <a:p>
            <a:pPr algn="ctr"/>
            <a:r>
              <a:rPr lang="en-US" sz="1400" dirty="0" smtClean="0"/>
              <a:t>Interest </a:t>
            </a:r>
            <a:r>
              <a:rPr lang="en-US" sz="1400" dirty="0"/>
              <a:t>Areas</a:t>
            </a:r>
          </a:p>
          <a:p>
            <a:pPr algn="ctr"/>
            <a:r>
              <a:rPr lang="en-US" sz="1400" dirty="0"/>
              <a:t>New program </a:t>
            </a:r>
            <a:r>
              <a:rPr lang="en-US" sz="1400" dirty="0" err="1" smtClean="0"/>
              <a:t>devt</a:t>
            </a:r>
            <a:r>
              <a:rPr lang="en-US" sz="1400" dirty="0" smtClean="0"/>
              <a:t>. (e.g., Short term </a:t>
            </a:r>
            <a:r>
              <a:rPr lang="en-US" sz="1400" dirty="0"/>
              <a:t>CTE; noncredit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0230570" y="3253117"/>
            <a:ext cx="1821833" cy="1746607"/>
            <a:chOff x="9716046" y="3123344"/>
            <a:chExt cx="1821833" cy="1746607"/>
          </a:xfrm>
        </p:grpSpPr>
        <p:sp>
          <p:nvSpPr>
            <p:cNvPr id="7" name="Oval 6"/>
            <p:cNvSpPr/>
            <p:nvPr/>
          </p:nvSpPr>
          <p:spPr>
            <a:xfrm>
              <a:off x="9716046" y="3123344"/>
              <a:ext cx="1821833" cy="1746607"/>
            </a:xfrm>
            <a:prstGeom prst="ellipse">
              <a:avLst/>
            </a:prstGeom>
            <a:noFill/>
            <a:ln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994968" y="4291025"/>
              <a:ext cx="13392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4">
                      <a:lumMod val="75000"/>
                    </a:schemeClr>
                  </a:solidFill>
                </a:rPr>
                <a:t>Integrated Plan </a:t>
              </a:r>
              <a:endParaRPr lang="en-US" sz="1400" dirty="0" smtClean="0">
                <a:solidFill>
                  <a:schemeClr val="accent4">
                    <a:lumMod val="75000"/>
                  </a:schemeClr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accent4">
                      <a:lumMod val="75000"/>
                    </a:schemeClr>
                  </a:solidFill>
                </a:rPr>
                <a:t>Goal #4</a:t>
              </a:r>
              <a:endParaRPr lang="en-US" sz="14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836751" y="3673481"/>
              <a:ext cx="165564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Improve online </a:t>
              </a:r>
            </a:p>
            <a:p>
              <a:pPr algn="ctr"/>
              <a:r>
                <a:rPr lang="en-US" dirty="0" smtClean="0"/>
                <a:t>learning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9112562" y="4950432"/>
            <a:ext cx="1821833" cy="1746607"/>
            <a:chOff x="9123062" y="4671548"/>
            <a:chExt cx="1821833" cy="1746607"/>
          </a:xfrm>
        </p:grpSpPr>
        <p:sp>
          <p:nvSpPr>
            <p:cNvPr id="11" name="Oval 10"/>
            <p:cNvSpPr/>
            <p:nvPr/>
          </p:nvSpPr>
          <p:spPr>
            <a:xfrm>
              <a:off x="9123062" y="4671548"/>
              <a:ext cx="1821833" cy="1746607"/>
            </a:xfrm>
            <a:prstGeom prst="ellipse">
              <a:avLst/>
            </a:prstGeom>
            <a:noFill/>
            <a:ln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412617" y="5892394"/>
              <a:ext cx="13392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4">
                      <a:lumMod val="75000"/>
                    </a:schemeClr>
                  </a:solidFill>
                </a:rPr>
                <a:t>Integrated Plan </a:t>
              </a:r>
              <a:endParaRPr lang="en-US" sz="1400" dirty="0" smtClean="0">
                <a:solidFill>
                  <a:schemeClr val="accent4">
                    <a:lumMod val="75000"/>
                  </a:schemeClr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accent4">
                      <a:lumMod val="75000"/>
                    </a:schemeClr>
                  </a:solidFill>
                </a:rPr>
                <a:t>Goal #3</a:t>
              </a:r>
              <a:endParaRPr lang="en-US" sz="14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280253" y="4793724"/>
              <a:ext cx="158267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Increase # </a:t>
              </a:r>
            </a:p>
            <a:p>
              <a:pPr algn="ctr"/>
              <a:r>
                <a:rPr lang="en-US" dirty="0" smtClean="0"/>
                <a:t>degree &amp; cert. </a:t>
              </a:r>
            </a:p>
            <a:p>
              <a:pPr algn="ctr"/>
              <a:r>
                <a:rPr lang="en-US" dirty="0" smtClean="0"/>
                <a:t>completers &amp; </a:t>
              </a:r>
            </a:p>
            <a:p>
              <a:pPr algn="ctr"/>
              <a:r>
                <a:rPr lang="en-US" dirty="0" smtClean="0"/>
                <a:t>transfers</a:t>
              </a:r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871795" y="3287486"/>
            <a:ext cx="1824937" cy="1746607"/>
            <a:chOff x="6648205" y="3630763"/>
            <a:chExt cx="1824937" cy="1746607"/>
          </a:xfrm>
        </p:grpSpPr>
        <p:sp>
          <p:nvSpPr>
            <p:cNvPr id="20" name="Oval 19"/>
            <p:cNvSpPr/>
            <p:nvPr/>
          </p:nvSpPr>
          <p:spPr>
            <a:xfrm>
              <a:off x="6648205" y="3630763"/>
              <a:ext cx="1821833" cy="1746607"/>
            </a:xfrm>
            <a:prstGeom prst="ellipse">
              <a:avLst/>
            </a:prstGeom>
            <a:noFill/>
            <a:ln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927127" y="4819781"/>
              <a:ext cx="133921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4">
                      <a:lumMod val="75000"/>
                    </a:schemeClr>
                  </a:solidFill>
                </a:rPr>
                <a:t>Integrated Plan </a:t>
              </a:r>
              <a:endParaRPr lang="en-US" sz="1400" dirty="0" smtClean="0">
                <a:solidFill>
                  <a:schemeClr val="accent4">
                    <a:lumMod val="75000"/>
                  </a:schemeClr>
                </a:solidFill>
              </a:endParaRPr>
            </a:p>
            <a:p>
              <a:pPr algn="ctr"/>
              <a:r>
                <a:rPr lang="en-US" sz="1400" dirty="0" smtClean="0">
                  <a:solidFill>
                    <a:schemeClr val="accent4">
                      <a:lumMod val="75000"/>
                    </a:schemeClr>
                  </a:solidFill>
                </a:rPr>
                <a:t>Goal #5</a:t>
              </a:r>
              <a:endParaRPr lang="en-US" sz="14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01368" y="3718724"/>
              <a:ext cx="17717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Strong partnerships &amp; student transitions</a:t>
              </a:r>
              <a:endParaRPr lang="en-US" dirty="0"/>
            </a:p>
          </p:txBody>
        </p:sp>
      </p:grpSp>
      <p:sp>
        <p:nvSpPr>
          <p:cNvPr id="23" name="Oval 22"/>
          <p:cNvSpPr/>
          <p:nvPr/>
        </p:nvSpPr>
        <p:spPr>
          <a:xfrm>
            <a:off x="3832955" y="2186395"/>
            <a:ext cx="1722474" cy="1561790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119843" y="2368999"/>
            <a:ext cx="1148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Noncredit course/</a:t>
            </a:r>
          </a:p>
          <a:p>
            <a:pPr algn="ctr"/>
            <a:r>
              <a:rPr lang="en-US" dirty="0" smtClean="0"/>
              <a:t>sequence </a:t>
            </a:r>
            <a:r>
              <a:rPr lang="en-US" dirty="0" err="1" smtClean="0"/>
              <a:t>devt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068855" y="4265867"/>
            <a:ext cx="180294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stCxn id="5" idx="6"/>
            <a:endCxn id="20" idx="0"/>
          </p:cNvCxnSpPr>
          <p:nvPr/>
        </p:nvCxnSpPr>
        <p:spPr>
          <a:xfrm>
            <a:off x="8443058" y="1890202"/>
            <a:ext cx="339654" cy="1397284"/>
          </a:xfrm>
          <a:prstGeom prst="curved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1" idx="2"/>
          </p:cNvCxnSpPr>
          <p:nvPr/>
        </p:nvCxnSpPr>
        <p:spPr>
          <a:xfrm>
            <a:off x="6171138" y="5823735"/>
            <a:ext cx="2941424" cy="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810845" y="5034093"/>
            <a:ext cx="467614" cy="31408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7" idx="4"/>
          </p:cNvCxnSpPr>
          <p:nvPr/>
        </p:nvCxnSpPr>
        <p:spPr>
          <a:xfrm flipH="1">
            <a:off x="10764119" y="4999724"/>
            <a:ext cx="377368" cy="33900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665535" y="730716"/>
            <a:ext cx="31831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Aligning to our Integrated BSI/SSSP/Equity Plan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5180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8866598" y="3469936"/>
            <a:ext cx="3020602" cy="27824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246742" y="3215812"/>
            <a:ext cx="2229492" cy="24633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650840" y="2897312"/>
            <a:ext cx="3431569" cy="21575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51533" y="2599362"/>
            <a:ext cx="2702103" cy="2260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339209" y="1674688"/>
            <a:ext cx="2065106" cy="25685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585789" y="1315092"/>
            <a:ext cx="1582220" cy="27740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051533" y="1047964"/>
            <a:ext cx="2609636" cy="26712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967450" y="326044"/>
            <a:ext cx="3318556" cy="3143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Assessment, Placement and Basic Skills Changes</a:t>
            </a:r>
          </a:p>
          <a:p>
            <a:pPr algn="ctr"/>
            <a:r>
              <a:rPr lang="en-US" sz="1400" dirty="0" smtClean="0"/>
              <a:t>AB 705 implementation</a:t>
            </a:r>
          </a:p>
          <a:p>
            <a:pPr algn="ctr"/>
            <a:r>
              <a:rPr lang="en-US" sz="1400" dirty="0" smtClean="0"/>
              <a:t>BSSOT scaling</a:t>
            </a:r>
          </a:p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124502" y="318256"/>
            <a:ext cx="3318556" cy="3143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Student Readiness</a:t>
            </a:r>
          </a:p>
          <a:p>
            <a:pPr algn="ctr"/>
            <a:r>
              <a:rPr lang="en-US" sz="1400" dirty="0" smtClean="0"/>
              <a:t>Major/career exploration</a:t>
            </a:r>
          </a:p>
          <a:p>
            <a:pPr algn="ctr"/>
            <a:r>
              <a:rPr lang="en-US" sz="1400" dirty="0" smtClean="0"/>
              <a:t>Dual Enrollment: Get in the driver’s seat </a:t>
            </a:r>
          </a:p>
          <a:p>
            <a:pPr algn="ctr"/>
            <a:r>
              <a:rPr lang="en-US" sz="1400" dirty="0" smtClean="0"/>
              <a:t>SEP </a:t>
            </a:r>
            <a:r>
              <a:rPr lang="en-US" sz="1400" dirty="0"/>
              <a:t>scaling</a:t>
            </a:r>
          </a:p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054495" y="3553147"/>
            <a:ext cx="3318556" cy="31438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Academic Pathway Optimization</a:t>
            </a:r>
          </a:p>
          <a:p>
            <a:pPr algn="ctr"/>
            <a:r>
              <a:rPr lang="en-US" sz="1400" dirty="0"/>
              <a:t>Scheduling</a:t>
            </a:r>
          </a:p>
          <a:p>
            <a:pPr algn="ctr"/>
            <a:r>
              <a:rPr lang="en-US" sz="1400" dirty="0"/>
              <a:t>Instruct. Pathway Clean-up </a:t>
            </a:r>
          </a:p>
          <a:p>
            <a:pPr algn="ctr"/>
            <a:r>
              <a:rPr lang="en-US" sz="1400" dirty="0" smtClean="0"/>
              <a:t>Interest </a:t>
            </a:r>
            <a:r>
              <a:rPr lang="en-US" sz="1400" dirty="0"/>
              <a:t>Areas</a:t>
            </a:r>
          </a:p>
          <a:p>
            <a:pPr algn="ctr"/>
            <a:r>
              <a:rPr lang="en-US" sz="1400" dirty="0"/>
              <a:t>New program </a:t>
            </a:r>
            <a:r>
              <a:rPr lang="en-US" sz="1400" dirty="0" err="1" smtClean="0"/>
              <a:t>devt</a:t>
            </a:r>
            <a:r>
              <a:rPr lang="en-US" sz="1400" dirty="0" smtClean="0"/>
              <a:t>. (e.g., Short term </a:t>
            </a:r>
            <a:r>
              <a:rPr lang="en-US" sz="1400" dirty="0"/>
              <a:t>CTE; noncredit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3" name="Oval 22"/>
          <p:cNvSpPr/>
          <p:nvPr/>
        </p:nvSpPr>
        <p:spPr>
          <a:xfrm>
            <a:off x="3832955" y="2186395"/>
            <a:ext cx="1722474" cy="1561790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119843" y="2368999"/>
            <a:ext cx="1148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Noncredit course/</a:t>
            </a:r>
          </a:p>
          <a:p>
            <a:pPr algn="ctr"/>
            <a:r>
              <a:rPr lang="en-US" dirty="0" smtClean="0"/>
              <a:t>sequence </a:t>
            </a:r>
            <a:r>
              <a:rPr lang="en-US" dirty="0" err="1" smtClean="0"/>
              <a:t>devt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548099" y="7449"/>
            <a:ext cx="3643901" cy="69249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Aligning to Guided Pathways</a:t>
            </a:r>
          </a:p>
          <a:p>
            <a:pPr algn="ctr"/>
            <a:r>
              <a:rPr lang="en-US" sz="2000" dirty="0" smtClean="0"/>
              <a:t>Cross-functional Inquiry</a:t>
            </a:r>
          </a:p>
          <a:p>
            <a:pPr algn="ctr"/>
            <a:r>
              <a:rPr lang="en-US" sz="2000" dirty="0"/>
              <a:t>Shared Metrics</a:t>
            </a:r>
          </a:p>
          <a:p>
            <a:pPr algn="ctr"/>
            <a:r>
              <a:rPr lang="en-US" sz="2000" dirty="0" smtClean="0"/>
              <a:t>Integrated Planning</a:t>
            </a:r>
          </a:p>
          <a:p>
            <a:pPr algn="ctr"/>
            <a:r>
              <a:rPr lang="en-US" sz="2000" dirty="0" smtClean="0"/>
              <a:t>Inclusive Decision-Making Structures</a:t>
            </a:r>
          </a:p>
          <a:p>
            <a:pPr algn="ctr"/>
            <a:r>
              <a:rPr lang="en-US" sz="2000" dirty="0" smtClean="0"/>
              <a:t>Intersegmental Alignment</a:t>
            </a:r>
          </a:p>
          <a:p>
            <a:pPr algn="ctr"/>
            <a:r>
              <a:rPr lang="en-US" sz="2000" dirty="0" smtClean="0"/>
              <a:t>Guided Major Career Exploration</a:t>
            </a:r>
          </a:p>
          <a:p>
            <a:pPr algn="ctr"/>
            <a:r>
              <a:rPr lang="en-US" sz="2000" dirty="0" smtClean="0"/>
              <a:t>Improved Basic Skills</a:t>
            </a:r>
          </a:p>
          <a:p>
            <a:pPr algn="ctr"/>
            <a:r>
              <a:rPr lang="en-US" sz="2000" dirty="0" smtClean="0"/>
              <a:t>Clear Program Requirements</a:t>
            </a:r>
          </a:p>
          <a:p>
            <a:pPr algn="ctr"/>
            <a:r>
              <a:rPr lang="en-US" sz="2000" dirty="0" smtClean="0"/>
              <a:t>Proactive &amp; Integrated Student Supports</a:t>
            </a:r>
          </a:p>
          <a:p>
            <a:pPr algn="ctr"/>
            <a:r>
              <a:rPr lang="en-US" sz="2000" dirty="0" smtClean="0"/>
              <a:t>Integrated Technology Infrastructure</a:t>
            </a:r>
          </a:p>
          <a:p>
            <a:pPr algn="ctr"/>
            <a:r>
              <a:rPr lang="en-US" sz="2000" dirty="0" smtClean="0"/>
              <a:t>Strategic Professional Development</a:t>
            </a:r>
          </a:p>
          <a:p>
            <a:pPr algn="ctr"/>
            <a:r>
              <a:rPr lang="en-US" sz="2000" dirty="0" smtClean="0"/>
              <a:t>Aligned Learning Outcomes</a:t>
            </a:r>
          </a:p>
          <a:p>
            <a:pPr algn="ctr"/>
            <a:r>
              <a:rPr lang="en-US" sz="2000" dirty="0" smtClean="0"/>
              <a:t>Assessing &amp; Documenting Learning</a:t>
            </a:r>
          </a:p>
          <a:p>
            <a:pPr algn="ctr"/>
            <a:r>
              <a:rPr lang="en-US" sz="2000" dirty="0" smtClean="0"/>
              <a:t>Applied Learning Outcomes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429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2017-18 strategic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 teaching and learning</a:t>
            </a:r>
          </a:p>
          <a:p>
            <a:pPr lvl="0"/>
            <a:r>
              <a:rPr lang="en-US" dirty="0" smtClean="0"/>
              <a:t>Manage </a:t>
            </a:r>
            <a:r>
              <a:rPr lang="en-US" dirty="0"/>
              <a:t>enrollment</a:t>
            </a:r>
          </a:p>
          <a:p>
            <a:pPr lvl="0"/>
            <a:r>
              <a:rPr lang="en-US" dirty="0"/>
              <a:t>Improve communications, marketing/branding, outreach and partnerships</a:t>
            </a:r>
          </a:p>
          <a:p>
            <a:pPr lvl="0"/>
            <a:r>
              <a:rPr lang="en-US" dirty="0" smtClean="0"/>
              <a:t>Improve </a:t>
            </a:r>
            <a:r>
              <a:rPr lang="en-US" dirty="0"/>
              <a:t>integrated planning</a:t>
            </a:r>
          </a:p>
          <a:p>
            <a:pPr lvl="0"/>
            <a:r>
              <a:rPr lang="en-US" dirty="0"/>
              <a:t>Improve access to resources and create efficiencies</a:t>
            </a:r>
          </a:p>
          <a:p>
            <a:pPr lvl="0"/>
            <a:r>
              <a:rPr lang="en-US" dirty="0"/>
              <a:t>Improve and maintain facilities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850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 teaching &amp;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825625"/>
            <a:ext cx="4663440" cy="3767328"/>
          </a:xfrm>
        </p:spPr>
        <p:txBody>
          <a:bodyPr>
            <a:noAutofit/>
          </a:bodyPr>
          <a:lstStyle/>
          <a:p>
            <a:r>
              <a:rPr lang="en-US" sz="1800" dirty="0" smtClean="0"/>
              <a:t>Strengthen Distance Education</a:t>
            </a:r>
          </a:p>
          <a:p>
            <a:r>
              <a:rPr lang="en-US" sz="1800" dirty="0" smtClean="0"/>
              <a:t>Establish new Center for Teaching &amp; Learning</a:t>
            </a:r>
          </a:p>
          <a:p>
            <a:r>
              <a:rPr lang="en-US" sz="1800" dirty="0" smtClean="0"/>
              <a:t>Improve attendance</a:t>
            </a:r>
          </a:p>
          <a:p>
            <a:r>
              <a:rPr lang="en-US" sz="1800" dirty="0" smtClean="0"/>
              <a:t>Improve college and classroom technology</a:t>
            </a:r>
          </a:p>
          <a:p>
            <a:r>
              <a:rPr lang="en-US" sz="1800" dirty="0" smtClean="0"/>
              <a:t>Review and improve program viability</a:t>
            </a:r>
          </a:p>
          <a:p>
            <a:r>
              <a:rPr lang="en-US" sz="1800" dirty="0" smtClean="0"/>
              <a:t>Launch new programs:  Certified Nurses’ Assistant (CNA) and Data Analytics</a:t>
            </a:r>
          </a:p>
          <a:p>
            <a:r>
              <a:rPr lang="en-US" sz="1800" dirty="0" smtClean="0"/>
              <a:t>Implement acceleration practices in English, math, and ESL</a:t>
            </a:r>
          </a:p>
          <a:p>
            <a:r>
              <a:rPr lang="en-US" sz="1800" dirty="0" smtClean="0"/>
              <a:t>Implement First Year Experience (FYE) program</a:t>
            </a:r>
          </a:p>
          <a:p>
            <a:r>
              <a:rPr lang="en-US" sz="1800" dirty="0" smtClean="0"/>
              <a:t>Develop Guided Pathways framework</a:t>
            </a:r>
          </a:p>
          <a:p>
            <a:r>
              <a:rPr lang="en-US" sz="1800" dirty="0" smtClean="0"/>
              <a:t>Develop and revitalize non-credit and short-term CTE courses and programs</a:t>
            </a:r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6019801" cy="4351338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ü"/>
            </a:pPr>
            <a:r>
              <a:rPr lang="en-US" sz="1800" dirty="0" smtClean="0"/>
              <a:t>Canvas launched with extensive PD for faculty</a:t>
            </a:r>
          </a:p>
          <a:p>
            <a:pPr>
              <a:buFont typeface="Wingdings" charset="2"/>
              <a:buChar char="ü"/>
            </a:pPr>
            <a:r>
              <a:rPr lang="en-US" sz="1800" dirty="0" smtClean="0"/>
              <a:t>Space identified </a:t>
            </a:r>
            <a:r>
              <a:rPr lang="en-US" sz="1800" dirty="0" smtClean="0">
                <a:solidFill>
                  <a:srgbClr val="FF0000"/>
                </a:solidFill>
              </a:rPr>
              <a:t>– </a:t>
            </a:r>
            <a:r>
              <a:rPr lang="en-US" sz="1800" dirty="0" smtClean="0"/>
              <a:t>faculty leading programming</a:t>
            </a:r>
          </a:p>
          <a:p>
            <a:pPr>
              <a:buFont typeface="Wingdings" charset="2"/>
              <a:buChar char="ü"/>
            </a:pPr>
            <a:r>
              <a:rPr lang="en-US" sz="1800" dirty="0" smtClean="0">
                <a:solidFill>
                  <a:srgbClr val="FF0000"/>
                </a:solidFill>
              </a:rPr>
              <a:t>Early Alert…?</a:t>
            </a:r>
          </a:p>
          <a:p>
            <a:pPr>
              <a:buFont typeface="Wingdings" charset="2"/>
              <a:buChar char="ü"/>
            </a:pPr>
            <a:r>
              <a:rPr lang="en-US" sz="1800" dirty="0" smtClean="0"/>
              <a:t>Smart classrooms – installation due spring 2018</a:t>
            </a:r>
          </a:p>
          <a:p>
            <a:pPr>
              <a:buFont typeface="Wingdings" charset="2"/>
              <a:buChar char="ü"/>
            </a:pPr>
            <a:r>
              <a:rPr lang="en-US" sz="1800" dirty="0" smtClean="0"/>
              <a:t>Program Review/APU completed successfully; </a:t>
            </a:r>
          </a:p>
          <a:p>
            <a:pPr>
              <a:buFont typeface="Wingdings" charset="2"/>
              <a:buChar char="ü"/>
            </a:pPr>
            <a:r>
              <a:rPr lang="en-US" sz="1800" dirty="0" smtClean="0"/>
              <a:t>Summer </a:t>
            </a:r>
            <a:r>
              <a:rPr lang="en-US" sz="2000" dirty="0" smtClean="0"/>
              <a:t>schedule</a:t>
            </a:r>
            <a:r>
              <a:rPr lang="en-US" sz="1800" dirty="0" smtClean="0"/>
              <a:t> in development</a:t>
            </a:r>
          </a:p>
          <a:p>
            <a:pPr>
              <a:buFont typeface="Wingdings" charset="2"/>
              <a:buChar char="ü"/>
            </a:pPr>
            <a:r>
              <a:rPr lang="en-US" sz="1800" dirty="0" smtClean="0"/>
              <a:t>CNA to Feb 2018 CIPD with Fall 18 launch; Data Analytics course offer SP18</a:t>
            </a:r>
          </a:p>
          <a:p>
            <a:pPr>
              <a:buFont typeface="Wingdings" charset="2"/>
              <a:buChar char="ü"/>
            </a:pPr>
            <a:r>
              <a:rPr lang="en-US" sz="1800" dirty="0" smtClean="0"/>
              <a:t>BSSOT, </a:t>
            </a:r>
            <a:r>
              <a:rPr lang="en-US" sz="1800" dirty="0" err="1" smtClean="0"/>
              <a:t>i.e</a:t>
            </a:r>
            <a:r>
              <a:rPr lang="en-US" sz="1800" dirty="0" smtClean="0"/>
              <a:t>, Stats pathway, ENGL writing workshops</a:t>
            </a:r>
          </a:p>
          <a:p>
            <a:pPr>
              <a:buFont typeface="Wingdings" charset="2"/>
              <a:buChar char="ü"/>
            </a:pPr>
            <a:r>
              <a:rPr lang="en-US" sz="1800" dirty="0" smtClean="0"/>
              <a:t>FYE not launched yet – focus on fall 2018 launch</a:t>
            </a:r>
          </a:p>
          <a:p>
            <a:pPr>
              <a:buFont typeface="Wingdings" charset="2"/>
              <a:buChar char="ü"/>
            </a:pPr>
            <a:r>
              <a:rPr lang="en-US" sz="1800" dirty="0" smtClean="0"/>
              <a:t>COA work on Guided Pathways just beginning </a:t>
            </a:r>
          </a:p>
          <a:p>
            <a:pPr marL="822325" lvl="3" indent="-133350">
              <a:buFont typeface="Courier New" panose="02070309020205020404" pitchFamily="49" charset="0"/>
              <a:buChar char="o"/>
            </a:pPr>
            <a:r>
              <a:rPr lang="en-US" sz="1200" dirty="0" smtClean="0"/>
              <a:t>self assessment completed and submitted for funding</a:t>
            </a:r>
          </a:p>
          <a:p>
            <a:pPr marL="822325" lvl="3" indent="-133350">
              <a:buFont typeface="Courier New" panose="02070309020205020404" pitchFamily="49" charset="0"/>
              <a:buChar char="o"/>
            </a:pPr>
            <a:r>
              <a:rPr lang="en-US" sz="1200" dirty="0" smtClean="0"/>
              <a:t>Plan due March 31, 2018</a:t>
            </a:r>
          </a:p>
          <a:p>
            <a:pPr>
              <a:buFont typeface="Wingdings" charset="2"/>
              <a:buChar char="ü"/>
            </a:pPr>
            <a:r>
              <a:rPr lang="en-US" sz="1800" dirty="0" smtClean="0"/>
              <a:t>Math-Aviation Course development</a:t>
            </a:r>
          </a:p>
          <a:p>
            <a:pPr>
              <a:buFont typeface="Wingdings" charset="2"/>
              <a:buChar char="ü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8447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 persistence campaigns and student messaging </a:t>
            </a:r>
          </a:p>
          <a:p>
            <a:r>
              <a:rPr lang="en-US" dirty="0" smtClean="0"/>
              <a:t>Determine possible factors contributing to lack of persistence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8707" y="1998134"/>
            <a:ext cx="5690724" cy="4351338"/>
          </a:xfrm>
        </p:spPr>
        <p:txBody>
          <a:bodyPr>
            <a:normAutofit/>
          </a:bodyPr>
          <a:lstStyle/>
          <a:p>
            <a:pPr>
              <a:lnSpc>
                <a:spcPct val="75000"/>
              </a:lnSpc>
              <a:buFont typeface="Wingdings" charset="2"/>
              <a:buChar char="ü"/>
            </a:pPr>
            <a:r>
              <a:rPr lang="en-US" dirty="0"/>
              <a:t>Interact Campaign reached out to students – 33 emails from November to January. (see next slide)</a:t>
            </a:r>
          </a:p>
          <a:p>
            <a:pPr>
              <a:lnSpc>
                <a:spcPct val="75000"/>
              </a:lnSpc>
              <a:buFont typeface="Wingdings" charset="2"/>
              <a:buChar char="ü"/>
            </a:pPr>
            <a:r>
              <a:rPr lang="en-US" dirty="0" smtClean="0"/>
              <a:t>Work is on-going</a:t>
            </a:r>
            <a:endParaRPr lang="en-US" dirty="0"/>
          </a:p>
          <a:p>
            <a:pPr marL="544068" lvl="2" indent="-342900">
              <a:lnSpc>
                <a:spcPct val="75000"/>
              </a:lnSpc>
              <a:spcBef>
                <a:spcPts val="1300"/>
              </a:spcBef>
              <a:buFont typeface="Courier New" panose="02070309020205020404" pitchFamily="49" charset="0"/>
              <a:buChar char="o"/>
            </a:pPr>
            <a:r>
              <a:rPr lang="en-US" sz="2400" dirty="0"/>
              <a:t>5% of Peralta Promise students gone after census</a:t>
            </a:r>
          </a:p>
          <a:p>
            <a:pPr marL="544068" lvl="2" indent="-342900">
              <a:lnSpc>
                <a:spcPct val="75000"/>
              </a:lnSpc>
              <a:spcBef>
                <a:spcPts val="1300"/>
              </a:spcBef>
              <a:buFont typeface="Courier New" panose="02070309020205020404" pitchFamily="49" charset="0"/>
              <a:buChar char="o"/>
            </a:pPr>
            <a:r>
              <a:rPr lang="en-US" sz="2400" dirty="0"/>
              <a:t>CCSSEE and student focus group results </a:t>
            </a:r>
          </a:p>
        </p:txBody>
      </p:sp>
    </p:spTree>
    <p:extLst>
      <p:ext uri="{BB962C8B-B14F-4D97-AF65-F5344CB8AC3E}">
        <p14:creationId xmlns:p14="http://schemas.microsoft.com/office/powerpoint/2010/main" val="1644633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Spring 2017-2018 </a:t>
            </a:r>
            <a:r>
              <a:rPr lang="en-US" dirty="0" smtClean="0"/>
              <a:t>Interact campaign: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05118" y="1825625"/>
            <a:ext cx="3966882" cy="435133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200" b="1" dirty="0" smtClean="0"/>
              <a:t>Campaign Overview</a:t>
            </a:r>
          </a:p>
          <a:p>
            <a:r>
              <a:rPr lang="en-US" sz="5600" dirty="0"/>
              <a:t>11/14/17 through </a:t>
            </a:r>
            <a:r>
              <a:rPr lang="en-US" sz="5600" dirty="0" smtClean="0"/>
              <a:t>1/4/18</a:t>
            </a:r>
          </a:p>
          <a:p>
            <a:r>
              <a:rPr lang="en-US" sz="5600" dirty="0"/>
              <a:t>Emails: 33</a:t>
            </a:r>
          </a:p>
          <a:p>
            <a:r>
              <a:rPr lang="en-US" sz="5600" dirty="0"/>
              <a:t>Display Ads: 2</a:t>
            </a:r>
          </a:p>
          <a:p>
            <a:r>
              <a:rPr lang="en-US" sz="5600" dirty="0"/>
              <a:t>Class Schedule Ad: 1</a:t>
            </a:r>
          </a:p>
          <a:p>
            <a:endParaRPr lang="en-US" sz="5600" dirty="0"/>
          </a:p>
          <a:p>
            <a:pPr marL="0" indent="0">
              <a:buNone/>
            </a:pPr>
            <a:r>
              <a:rPr lang="en-US" sz="6200" b="1" dirty="0"/>
              <a:t>Current Student Email Campaign:</a:t>
            </a:r>
          </a:p>
          <a:p>
            <a:r>
              <a:rPr lang="en-US" sz="5600" dirty="0" smtClean="0"/>
              <a:t>Total </a:t>
            </a:r>
            <a:r>
              <a:rPr lang="en-US" sz="5600" dirty="0"/>
              <a:t># of Emails: 11</a:t>
            </a:r>
          </a:p>
          <a:p>
            <a:r>
              <a:rPr lang="en-US" sz="5600" dirty="0"/>
              <a:t>Total Clicks: 261</a:t>
            </a:r>
          </a:p>
          <a:p>
            <a:r>
              <a:rPr lang="en-US" sz="5600" dirty="0"/>
              <a:t>Total Opens: 8,880</a:t>
            </a:r>
          </a:p>
          <a:p>
            <a:r>
              <a:rPr lang="en-US" sz="5600" dirty="0"/>
              <a:t>Open Rate: 12%</a:t>
            </a:r>
          </a:p>
          <a:p>
            <a:r>
              <a:rPr lang="en-US" sz="5600" dirty="0"/>
              <a:t>CTR: 3%</a:t>
            </a:r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749799" y="1822449"/>
            <a:ext cx="5625353" cy="513098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200" b="1" dirty="0" smtClean="0"/>
              <a:t>Stop-Out </a:t>
            </a:r>
            <a:r>
              <a:rPr lang="en-US" sz="6200" b="1" dirty="0"/>
              <a:t>Campaign:</a:t>
            </a:r>
          </a:p>
          <a:p>
            <a:r>
              <a:rPr lang="en-US" sz="5500" dirty="0" smtClean="0"/>
              <a:t>Total </a:t>
            </a:r>
            <a:r>
              <a:rPr lang="en-US" sz="5500" dirty="0"/>
              <a:t># of Emails: 11</a:t>
            </a:r>
          </a:p>
          <a:p>
            <a:r>
              <a:rPr lang="en-US" sz="5500" dirty="0"/>
              <a:t>Total Clicks: 2</a:t>
            </a:r>
          </a:p>
          <a:p>
            <a:r>
              <a:rPr lang="en-US" sz="5500" dirty="0"/>
              <a:t>Total Opens: 24</a:t>
            </a:r>
          </a:p>
          <a:p>
            <a:r>
              <a:rPr lang="en-US" sz="5500" dirty="0"/>
              <a:t>Open Rate: 7%</a:t>
            </a:r>
          </a:p>
          <a:p>
            <a:r>
              <a:rPr lang="en-US" sz="5500" dirty="0"/>
              <a:t>CTR: 8.3%</a:t>
            </a:r>
          </a:p>
          <a:p>
            <a:endParaRPr lang="en-US" sz="5500" dirty="0" smtClean="0"/>
          </a:p>
          <a:p>
            <a:pPr marL="0" indent="0">
              <a:buNone/>
            </a:pPr>
            <a:r>
              <a:rPr lang="en-US" sz="6200" b="1" dirty="0" smtClean="0"/>
              <a:t>Applied </a:t>
            </a:r>
            <a:r>
              <a:rPr lang="en-US" sz="6200" b="1" dirty="0"/>
              <a:t>Not Registered Email Campaign:</a:t>
            </a:r>
          </a:p>
          <a:p>
            <a:r>
              <a:rPr lang="en-US" sz="5500" dirty="0" smtClean="0"/>
              <a:t>Total </a:t>
            </a:r>
            <a:r>
              <a:rPr lang="en-US" sz="5500" dirty="0"/>
              <a:t># of Emails: 11</a:t>
            </a:r>
          </a:p>
          <a:p>
            <a:r>
              <a:rPr lang="en-US" sz="5500" dirty="0"/>
              <a:t>Total Clicks: 264</a:t>
            </a:r>
          </a:p>
          <a:p>
            <a:r>
              <a:rPr lang="en-US" sz="5500" dirty="0"/>
              <a:t>Total Opens: 5,999</a:t>
            </a:r>
          </a:p>
          <a:p>
            <a:r>
              <a:rPr lang="en-US" sz="5500" dirty="0"/>
              <a:t>Open Rate: 37%</a:t>
            </a:r>
          </a:p>
          <a:p>
            <a:r>
              <a:rPr lang="en-US" sz="5500" dirty="0"/>
              <a:t>CTR: 4.4%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3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1457082" cy="1658198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Improve communications, marketing/branding, outreach &amp;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2168265"/>
            <a:ext cx="4663440" cy="37673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Launch Alameda Promise</a:t>
            </a:r>
          </a:p>
          <a:p>
            <a:r>
              <a:rPr lang="en-US" dirty="0" smtClean="0"/>
              <a:t>Scale Oakland Promise</a:t>
            </a:r>
          </a:p>
          <a:p>
            <a:r>
              <a:rPr lang="en-US" dirty="0" smtClean="0"/>
              <a:t>Scale adult education partnerships and programs</a:t>
            </a:r>
          </a:p>
          <a:p>
            <a:r>
              <a:rPr lang="en-US" dirty="0" smtClean="0"/>
              <a:t>Strengthen CTE Advisory Boards</a:t>
            </a:r>
          </a:p>
          <a:p>
            <a:r>
              <a:rPr lang="en-US" dirty="0" smtClean="0"/>
              <a:t>Strengthen integration between CoA One Stop Career Center and college programs and students</a:t>
            </a:r>
          </a:p>
          <a:p>
            <a:r>
              <a:rPr lang="en-US" dirty="0" smtClean="0"/>
              <a:t>Develop pathways to 4-year institutions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28348" y="2166278"/>
            <a:ext cx="6563652" cy="4691722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Done (</a:t>
            </a:r>
            <a:r>
              <a:rPr lang="en-US" dirty="0"/>
              <a:t>13 </a:t>
            </a:r>
            <a:r>
              <a:rPr lang="en-US" dirty="0" smtClean="0"/>
              <a:t>in Fall 2016 </a:t>
            </a:r>
            <a:r>
              <a:rPr lang="en-US" dirty="0"/>
              <a:t>and 83 </a:t>
            </a:r>
            <a:r>
              <a:rPr lang="en-US" dirty="0" smtClean="0"/>
              <a:t>in Fall 2017)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Done (</a:t>
            </a:r>
            <a:r>
              <a:rPr lang="en-US" dirty="0" smtClean="0">
                <a:solidFill>
                  <a:schemeClr val="tx1"/>
                </a:solidFill>
              </a:rPr>
              <a:t>116 in 2016 up to 256 in 2017 Districtwide</a:t>
            </a:r>
            <a:r>
              <a:rPr lang="en-US" dirty="0" smtClean="0"/>
              <a:t>)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Done (172 students fall 2017 v. “0” in 2016)</a:t>
            </a:r>
          </a:p>
          <a:p>
            <a:pPr marL="0" indent="0">
              <a:buNone/>
            </a:pPr>
            <a:endParaRPr lang="en-US" sz="1100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Done?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Reduced funding and personnel transitions – this may be at risk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??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31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97791" cy="1325563"/>
          </a:xfrm>
        </p:spPr>
        <p:txBody>
          <a:bodyPr>
            <a:normAutofit fontScale="90000"/>
          </a:bodyPr>
          <a:lstStyle/>
          <a:p>
            <a:r>
              <a:rPr lang="en-US" smtClean="0"/>
              <a:t>Improve Integrated Planning &amp; Implementation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Create and implement intentional annual research agenda for continuous improvement</a:t>
            </a:r>
          </a:p>
          <a:p>
            <a:r>
              <a:rPr lang="en-US" dirty="0" smtClean="0"/>
              <a:t>Organize 1</a:t>
            </a:r>
            <a:r>
              <a:rPr lang="en-US" baseline="30000" dirty="0" smtClean="0"/>
              <a:t>st</a:t>
            </a:r>
            <a:r>
              <a:rPr lang="en-US" dirty="0" smtClean="0"/>
              <a:t> annual campus retreat</a:t>
            </a:r>
          </a:p>
          <a:p>
            <a:r>
              <a:rPr lang="en-US" dirty="0" smtClean="0"/>
              <a:t>Institutionalize Ed. Master Plan</a:t>
            </a:r>
          </a:p>
          <a:p>
            <a:r>
              <a:rPr lang="en-US" dirty="0" smtClean="0"/>
              <a:t>Improve processes for annual program review, integrated planning, budgeting and continuous improvement</a:t>
            </a:r>
          </a:p>
          <a:p>
            <a:r>
              <a:rPr lang="en-US" dirty="0" smtClean="0"/>
              <a:t>Optimize committee and governance structures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2605" y="1998134"/>
            <a:ext cx="6019800" cy="4351338"/>
          </a:xfrm>
        </p:spPr>
        <p:txBody>
          <a:bodyPr>
            <a:normAutofit fontScale="92500"/>
          </a:bodyPr>
          <a:lstStyle/>
          <a:p>
            <a:pPr>
              <a:buFont typeface="Wingdings" charset="2"/>
              <a:buChar char="ü"/>
            </a:pPr>
            <a:r>
              <a:rPr lang="en-US" dirty="0" smtClean="0"/>
              <a:t>Research Agenda:  Enrollment</a:t>
            </a:r>
          </a:p>
          <a:p>
            <a:pPr lvl="1"/>
            <a:r>
              <a:rPr lang="en-US" dirty="0" smtClean="0"/>
              <a:t>Course blocks/schedule</a:t>
            </a:r>
          </a:p>
          <a:p>
            <a:pPr lvl="1"/>
            <a:r>
              <a:rPr lang="en-US" dirty="0" smtClean="0"/>
              <a:t>ASTI students</a:t>
            </a:r>
            <a:endParaRPr lang="en-US" dirty="0"/>
          </a:p>
          <a:p>
            <a:pPr>
              <a:buFont typeface="Wingdings" charset="2"/>
              <a:buChar char="ü"/>
            </a:pPr>
            <a:r>
              <a:rPr lang="en-US" dirty="0" smtClean="0"/>
              <a:t>Retreat: </a:t>
            </a:r>
            <a:r>
              <a:rPr lang="en-US" dirty="0" smtClean="0">
                <a:solidFill>
                  <a:srgbClr val="FF0000"/>
                </a:solidFill>
              </a:rPr>
              <a:t>March 22 flex day?</a:t>
            </a: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EMP        this Annual Strategic Plan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Online data dashboards and Program Review portal improving resource allocation and decision-making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Underway now</a:t>
            </a:r>
          </a:p>
          <a:p>
            <a:pPr marL="491490" lvl="2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Draft Participatory Governance Handbook</a:t>
            </a:r>
          </a:p>
          <a:p>
            <a:pPr marL="491490" lvl="2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Participatory Governance Survey results</a:t>
            </a:r>
          </a:p>
          <a:p>
            <a:pPr marL="491490" lvl="2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New draft available </a:t>
            </a:r>
            <a:r>
              <a:rPr lang="en-US" dirty="0" smtClean="0">
                <a:solidFill>
                  <a:schemeClr val="tx1"/>
                </a:solidFill>
              </a:rPr>
              <a:t>soon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649705" y="3713320"/>
            <a:ext cx="46494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236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access to resources &amp; create efficiencies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4190" y="2157731"/>
            <a:ext cx="4663440" cy="3767328"/>
          </a:xfrm>
        </p:spPr>
        <p:txBody>
          <a:bodyPr/>
          <a:lstStyle/>
          <a:p>
            <a:r>
              <a:rPr lang="en-US" dirty="0" smtClean="0"/>
              <a:t>Provide input to establish and refine PCCD policy for budget allocation to minimize competition and promote collaboration among colleges (vs. current FTE-driven model)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165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 and maintain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Improve campus </a:t>
            </a:r>
            <a:r>
              <a:rPr lang="en-US" dirty="0" err="1" smtClean="0"/>
              <a:t>Wi-fi</a:t>
            </a:r>
            <a:endParaRPr lang="en-US" dirty="0" smtClean="0"/>
          </a:p>
          <a:p>
            <a:r>
              <a:rPr lang="en-US" dirty="0" smtClean="0"/>
              <a:t>Build new instructional building</a:t>
            </a:r>
          </a:p>
          <a:p>
            <a:r>
              <a:rPr lang="en-US" dirty="0" smtClean="0"/>
              <a:t>Create a </a:t>
            </a:r>
            <a:r>
              <a:rPr lang="en-US" dirty="0" err="1" smtClean="0"/>
              <a:t>MakerSpace</a:t>
            </a:r>
            <a:r>
              <a:rPr lang="en-US" dirty="0" smtClean="0"/>
              <a:t> on campus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225425" indent="-225425">
              <a:buFont typeface="Wingdings" charset="2"/>
              <a:buChar char="ü"/>
            </a:pPr>
            <a:r>
              <a:rPr lang="en-US" dirty="0"/>
              <a:t>Done</a:t>
            </a:r>
          </a:p>
          <a:p>
            <a:pPr marL="225425" indent="-225425">
              <a:buFont typeface="Wingdings" charset="2"/>
              <a:buChar char="ü"/>
            </a:pPr>
            <a:r>
              <a:rPr lang="en-US" dirty="0"/>
              <a:t>Ground-breaking April, 2018</a:t>
            </a:r>
          </a:p>
          <a:p>
            <a:pPr marL="225425" indent="-225425">
              <a:buFont typeface="Wingdings" charset="2"/>
              <a:buChar char="ü"/>
            </a:pPr>
            <a:r>
              <a:rPr lang="en-US" dirty="0"/>
              <a:t>In progress for early Spring 2018 completion</a:t>
            </a:r>
          </a:p>
        </p:txBody>
      </p:sp>
    </p:spTree>
    <p:extLst>
      <p:ext uri="{BB962C8B-B14F-4D97-AF65-F5344CB8AC3E}">
        <p14:creationId xmlns:p14="http://schemas.microsoft.com/office/powerpoint/2010/main" val="130827072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</TotalTime>
  <Words>957</Words>
  <Application>Microsoft Office PowerPoint</Application>
  <PresentationFormat>Widescreen</PresentationFormat>
  <Paragraphs>207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Wingdings</vt:lpstr>
      <vt:lpstr>Metropolitan</vt:lpstr>
      <vt:lpstr>President’s Strategic Plan Mid-Year Progress Report</vt:lpstr>
      <vt:lpstr>2017-18 strategic goals</vt:lpstr>
      <vt:lpstr>Advance teaching &amp; learning</vt:lpstr>
      <vt:lpstr>Manage enrollment</vt:lpstr>
      <vt:lpstr>The Spring 2017-2018 Interact campaign: </vt:lpstr>
      <vt:lpstr>Improve communications, marketing/branding, outreach &amp; partnerships</vt:lpstr>
      <vt:lpstr>Improve Integrated Planning &amp; Implementation</vt:lpstr>
      <vt:lpstr>Improve access to resources &amp; create efficiencies</vt:lpstr>
      <vt:lpstr>Improve and maintain facilities</vt:lpstr>
      <vt:lpstr>Main Areas of Focus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President’s Strategic Plan Progress Report</dc:title>
  <dc:creator>Karen Engel</dc:creator>
  <cp:lastModifiedBy>Karen Engel</cp:lastModifiedBy>
  <cp:revision>49</cp:revision>
  <cp:lastPrinted>2018-01-16T19:37:35Z</cp:lastPrinted>
  <dcterms:created xsi:type="dcterms:W3CDTF">2018-01-06T19:57:38Z</dcterms:created>
  <dcterms:modified xsi:type="dcterms:W3CDTF">2018-04-10T00:27:30Z</dcterms:modified>
</cp:coreProperties>
</file>