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5" r:id="rId3"/>
    <p:sldId id="274" r:id="rId4"/>
    <p:sldId id="276" r:id="rId5"/>
    <p:sldId id="278" r:id="rId6"/>
    <p:sldId id="285" r:id="rId7"/>
    <p:sldId id="280" r:id="rId8"/>
    <p:sldId id="271" r:id="rId9"/>
    <p:sldId id="262" r:id="rId10"/>
    <p:sldId id="286" r:id="rId11"/>
    <p:sldId id="287" r:id="rId12"/>
    <p:sldId id="288" r:id="rId13"/>
    <p:sldId id="269" r:id="rId14"/>
    <p:sldId id="272" r:id="rId15"/>
    <p:sldId id="26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outu.be/Y8oDnUga0JU?t=1m6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s/NFHJY67" TargetMode="External"/><Relationship Id="rId2" Type="http://schemas.openxmlformats.org/officeDocument/2006/relationships/hyperlink" Target="http://alameda.peralta.edu/accredit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822" y="1600200"/>
            <a:ext cx="4810377" cy="1780108"/>
          </a:xfrm>
        </p:spPr>
        <p:txBody>
          <a:bodyPr/>
          <a:lstStyle/>
          <a:p>
            <a:r>
              <a:rPr lang="en-US" dirty="0" smtClean="0"/>
              <a:t>Accreditation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0" y="3556001"/>
            <a:ext cx="4368800" cy="1473200"/>
          </a:xfrm>
        </p:spPr>
        <p:txBody>
          <a:bodyPr/>
          <a:lstStyle/>
          <a:p>
            <a:r>
              <a:rPr lang="en-US" dirty="0" smtClean="0"/>
              <a:t>COLLEGE of Alameda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  <p:pic>
        <p:nvPicPr>
          <p:cNvPr id="4" name="Picture 3" descr="treeandroot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90500"/>
            <a:ext cx="390486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Mission of College of Alameda to serve the educational needs of its diverse community by providing comprehensive and flexible programs and resources that empower students to achieve their goals.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pic>
        <p:nvPicPr>
          <p:cNvPr id="4" name="Content Placeholder 3" descr="cycl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609" b="-58609"/>
          <a:stretch>
            <a:fillRect/>
          </a:stretch>
        </p:blipFill>
        <p:spPr>
          <a:xfrm>
            <a:off x="960967" y="4174067"/>
            <a:ext cx="7408333" cy="345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Vision of College of Alameda is that we are a diverse, supportive, empowering learning community for seekers of knowledge. We are committed to providing a creative, ethical and inclusive environment in which students develop their abilities as thinkers, workers and citizens of the world.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5168900"/>
            <a:ext cx="4826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58589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use this vision to choreograph three central themes in our quest for “learning excellence” and services to students.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/>
              <a:t>Excellence</a:t>
            </a:r>
          </a:p>
          <a:p>
            <a:pPr lvl="1"/>
            <a:r>
              <a:rPr lang="en-US" dirty="0"/>
              <a:t>Budgetary Competence, and</a:t>
            </a:r>
          </a:p>
          <a:p>
            <a:pPr lvl="1"/>
            <a:r>
              <a:rPr lang="en-US" dirty="0"/>
              <a:t>Community Engagement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call these “our ABCs” emphasizing crucial success indicators for our students in achieving an enhanced capacity to pursue their dreams!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pic>
        <p:nvPicPr>
          <p:cNvPr id="4" name="Picture 3" descr="valu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520" y="5067300"/>
            <a:ext cx="2470879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7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Set Standards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72067" y="2675467"/>
            <a:ext cx="61002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Spring 2013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r>
              <a:rPr lang="en-US" sz="2000" dirty="0"/>
              <a:t>Higher Education Opportunities Act 2008; United States Department of </a:t>
            </a:r>
            <a:r>
              <a:rPr lang="en-US" sz="2000" dirty="0" smtClean="0"/>
              <a:t>Education Guidelines 34 C.F.R 602.16(a)(1)(</a:t>
            </a:r>
            <a:r>
              <a:rPr lang="en-US" sz="2000" dirty="0" err="1" smtClean="0"/>
              <a:t>i</a:t>
            </a:r>
            <a:r>
              <a:rPr lang="en-US" sz="2000" dirty="0" smtClean="0"/>
              <a:t>), January 2012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“Standards effectively address success with 	respect to student achievement…and the 	institution’s performance with respect to 	student achievement is assessed.”</a:t>
            </a:r>
            <a:endParaRPr lang="en-US" sz="2000" dirty="0"/>
          </a:p>
        </p:txBody>
      </p:sp>
      <p:pic>
        <p:nvPicPr>
          <p:cNvPr id="2" name="Picture 1" descr="1555551_454581041337553_1640094905_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45466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 Initial Set Standards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Spring 2012</a:t>
            </a:r>
          </a:p>
          <a:p>
            <a:endParaRPr lang="en-US" sz="2000" dirty="0" smtClean="0"/>
          </a:p>
          <a:p>
            <a:r>
              <a:rPr lang="en-US" sz="2000" dirty="0" smtClean="0"/>
              <a:t>Course </a:t>
            </a:r>
            <a:r>
              <a:rPr lang="en-US" sz="2000" dirty="0"/>
              <a:t>Completion (percentage of students who successfully complete a course) 67% </a:t>
            </a:r>
            <a:endParaRPr lang="en-US" sz="2000" dirty="0" smtClean="0"/>
          </a:p>
          <a:p>
            <a:pPr lvl="1"/>
            <a:r>
              <a:rPr lang="en-US" sz="2000" dirty="0" smtClean="0"/>
              <a:t>Fall 2013 </a:t>
            </a:r>
            <a:r>
              <a:rPr lang="en-US" sz="2000" dirty="0"/>
              <a:t>68.4</a:t>
            </a:r>
            <a:r>
              <a:rPr lang="en-US" sz="2000" dirty="0" smtClean="0"/>
              <a:t>%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Student Retention (Percentage of students who are retained fall to Fall) 54% </a:t>
            </a:r>
            <a:endParaRPr lang="en-US" sz="2000" dirty="0" smtClean="0"/>
          </a:p>
          <a:p>
            <a:pPr lvl="1"/>
            <a:r>
              <a:rPr lang="en-US" sz="2000" dirty="0" smtClean="0"/>
              <a:t>FALL 2012 </a:t>
            </a:r>
            <a:r>
              <a:rPr lang="en-US" sz="2000" dirty="0"/>
              <a:t>49.4% (63.6% FT/ 47.5%PT</a:t>
            </a:r>
            <a:r>
              <a:rPr lang="en-US" sz="2000" dirty="0" smtClean="0"/>
              <a:t>)</a:t>
            </a:r>
          </a:p>
          <a:p>
            <a:pPr marL="301943" lvl="1" indent="0">
              <a:buNone/>
            </a:pPr>
            <a:endParaRPr lang="en-US" sz="2000" dirty="0" smtClean="0"/>
          </a:p>
          <a:p>
            <a:pPr marL="301943" lvl="1" indent="0">
              <a:buNone/>
            </a:pPr>
            <a:r>
              <a:rPr lang="en-US" sz="2000" b="1" dirty="0" smtClean="0"/>
              <a:t>FY14/15: </a:t>
            </a:r>
            <a:r>
              <a:rPr lang="en-US" sz="2000" b="1" dirty="0"/>
              <a:t>D</a:t>
            </a:r>
            <a:r>
              <a:rPr lang="en-US" sz="2000" b="1" dirty="0" smtClean="0"/>
              <a:t>ialog leading to consensus benchmarks </a:t>
            </a:r>
            <a:endParaRPr lang="en-US" sz="2000" b="1" dirty="0"/>
          </a:p>
          <a:p>
            <a:pPr lvl="1"/>
            <a:endParaRPr lang="en-US" sz="2000" dirty="0" smtClean="0"/>
          </a:p>
          <a:p>
            <a:pPr marL="301943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567" y="2548467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Addition </a:t>
            </a:r>
            <a:r>
              <a:rPr lang="en-US" b="1" dirty="0"/>
              <a:t>of a Program or Courses that Represents a Significant Departure from an Institution’s Current Programs or </a:t>
            </a:r>
            <a:r>
              <a:rPr lang="en-US" b="1" dirty="0" smtClean="0"/>
              <a:t>Curriculum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program offered in face-to-face format is now offered 100% online.</a:t>
            </a:r>
          </a:p>
          <a:p>
            <a:r>
              <a:rPr lang="en-US" b="1" dirty="0" smtClean="0"/>
              <a:t>Addition </a:t>
            </a:r>
            <a:r>
              <a:rPr lang="en-US" b="1" dirty="0"/>
              <a:t>of a New Degree or Career Technical Education Certificate Program that Represents a Significant Departure from an Institution’s Current </a:t>
            </a:r>
            <a:r>
              <a:rPr lang="en-US" b="1" dirty="0" smtClean="0"/>
              <a:t>Programs</a:t>
            </a:r>
          </a:p>
          <a:p>
            <a:pPr lvl="1"/>
            <a:r>
              <a:rPr lang="en-US" dirty="0"/>
              <a:t>An institution develops a new degree or career technical education certificate program to be offered at the main campus or at any one of the approved institutional sites off campus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Addition </a:t>
            </a:r>
            <a:r>
              <a:rPr lang="en-US" b="1" dirty="0"/>
              <a:t>of Courses that Constitute 50% or More of the Units in a Program Offered through a Mode of Distance or Electronic Delivery, or Correspondence </a:t>
            </a:r>
            <a:r>
              <a:rPr lang="en-US" b="1" dirty="0" smtClean="0"/>
              <a:t>Education</a:t>
            </a:r>
            <a:endParaRPr lang="en-US" dirty="0"/>
          </a:p>
          <a:p>
            <a:pPr lvl="1"/>
            <a:r>
              <a:rPr lang="en-US" dirty="0"/>
              <a:t>An institution offers courses that make up 50% or more of the credits required for a program through an instructional delivery that is new for the college or the 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Change</a:t>
            </a:r>
            <a:endParaRPr lang="en-US" dirty="0"/>
          </a:p>
        </p:txBody>
      </p:sp>
      <p:pic>
        <p:nvPicPr>
          <p:cNvPr id="4" name="Content Placeholder 7" descr="cycle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95" r="-24695"/>
          <a:stretch>
            <a:fillRect/>
          </a:stretch>
        </p:blipFill>
        <p:spPr>
          <a:xfrm>
            <a:off x="6591301" y="5470302"/>
            <a:ext cx="2870200" cy="13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867" y="2370667"/>
            <a:ext cx="7408333" cy="3450696"/>
          </a:xfrm>
        </p:spPr>
        <p:txBody>
          <a:bodyPr/>
          <a:lstStyle/>
          <a:p>
            <a:r>
              <a:rPr lang="en-US" dirty="0" smtClean="0"/>
              <a:t>Contact Me-</a:t>
            </a:r>
          </a:p>
          <a:p>
            <a:pPr lvl="1"/>
            <a:r>
              <a:rPr lang="en-US" dirty="0" smtClean="0"/>
              <a:t>Tim Karas</a:t>
            </a:r>
          </a:p>
          <a:p>
            <a:pPr marL="627063" lvl="2" indent="0">
              <a:buNone/>
            </a:pPr>
            <a:r>
              <a:rPr lang="en-US" dirty="0" smtClean="0"/>
              <a:t>Vice President of Instruction</a:t>
            </a:r>
          </a:p>
          <a:p>
            <a:pPr marL="627063" lvl="2" indent="0">
              <a:buNone/>
            </a:pPr>
            <a:r>
              <a:rPr lang="en-US" dirty="0" err="1" smtClean="0"/>
              <a:t>tkaras@peralta.edu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3" descr="cycl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99" r="-30399"/>
          <a:stretch>
            <a:fillRect/>
          </a:stretch>
        </p:blipFill>
        <p:spPr>
          <a:xfrm>
            <a:off x="4538668" y="4635501"/>
            <a:ext cx="4389432" cy="204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Accrediting Agencies</a:t>
            </a:r>
            <a:endParaRPr lang="en-US" dirty="0"/>
          </a:p>
        </p:txBody>
      </p:sp>
      <p:pic>
        <p:nvPicPr>
          <p:cNvPr id="4" name="Content Placeholder 3" descr="accreditation-service-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778" r="-24778"/>
          <a:stretch>
            <a:fillRect/>
          </a:stretch>
        </p:blipFill>
        <p:spPr>
          <a:xfrm>
            <a:off x="404245" y="1524000"/>
            <a:ext cx="8706192" cy="4800600"/>
          </a:xfrm>
        </p:spPr>
      </p:pic>
    </p:spTree>
    <p:extLst>
      <p:ext uri="{BB962C8B-B14F-4D97-AF65-F5344CB8AC3E}">
        <p14:creationId xmlns:p14="http://schemas.microsoft.com/office/powerpoint/2010/main" val="420881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ACCJC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429000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en-US" dirty="0"/>
              <a:t>Commission Membership</a:t>
            </a:r>
          </a:p>
          <a:p>
            <a:pPr lvl="1"/>
            <a:r>
              <a:rPr lang="en-US" dirty="0"/>
              <a:t>5 faculty from member institutions</a:t>
            </a:r>
          </a:p>
          <a:p>
            <a:pPr lvl="1"/>
            <a:r>
              <a:rPr lang="en-US" dirty="0"/>
              <a:t>3 administrators from member institutions</a:t>
            </a:r>
          </a:p>
          <a:p>
            <a:pPr lvl="1"/>
            <a:r>
              <a:rPr lang="en-US" dirty="0"/>
              <a:t>1 member from a Pacific Islands member institution</a:t>
            </a:r>
          </a:p>
          <a:p>
            <a:pPr lvl="1"/>
            <a:r>
              <a:rPr lang="en-US" dirty="0"/>
              <a:t>1 member from a private member institution</a:t>
            </a:r>
          </a:p>
          <a:p>
            <a:pPr lvl="1"/>
            <a:r>
              <a:rPr lang="en-US" dirty="0"/>
              <a:t>1 member from California CC System</a:t>
            </a:r>
          </a:p>
          <a:p>
            <a:pPr lvl="1"/>
            <a:r>
              <a:rPr lang="en-US" dirty="0"/>
              <a:t>1 member from Hawaii CC System</a:t>
            </a:r>
          </a:p>
          <a:p>
            <a:pPr lvl="1"/>
            <a:r>
              <a:rPr lang="en-US" dirty="0"/>
              <a:t>1 member from ACSCU and 1 from ACS</a:t>
            </a:r>
          </a:p>
          <a:p>
            <a:pPr lvl="1"/>
            <a:r>
              <a:rPr lang="en-US" dirty="0"/>
              <a:t>5 public members</a:t>
            </a:r>
          </a:p>
          <a:p>
            <a:endParaRPr lang="en-US" dirty="0"/>
          </a:p>
        </p:txBody>
      </p:sp>
      <p:pic>
        <p:nvPicPr>
          <p:cNvPr id="1026" name="Picture 2" descr="https://encrypted-tbn1.gstatic.com/images?q=tbn:ANd9GcRtfBcxR4I8V7tNbHs6-wfsw5C2DCdqMjS643pqMq3xo2q0Jf9l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171" y="4267200"/>
            <a:ext cx="32906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3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Why, Who,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2732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Peer review is at the heart of accreditation, including the periodic review and revision of the Standards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“We” do – the member institutions through representation on a regional accrediting commission</a:t>
            </a:r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youtu.be/Y8oDnUga0JU?t=1m6s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Standards are:</a:t>
            </a:r>
          </a:p>
          <a:p>
            <a:pPr lvl="1"/>
            <a:r>
              <a:rPr lang="en-US" dirty="0"/>
              <a:t>Mutually Agreed Upon, </a:t>
            </a:r>
            <a:r>
              <a:rPr lang="en-US" b="1" dirty="0"/>
              <a:t>Shared Expectations</a:t>
            </a:r>
            <a:r>
              <a:rPr lang="en-US" dirty="0"/>
              <a:t> Based Upon Best Professional Practices</a:t>
            </a:r>
          </a:p>
          <a:p>
            <a:pPr lvl="1"/>
            <a:r>
              <a:rPr lang="en-US" b="1" dirty="0"/>
              <a:t>External Requirements </a:t>
            </a:r>
            <a:r>
              <a:rPr lang="en-US" dirty="0"/>
              <a:t>From Governmental Agencies</a:t>
            </a:r>
          </a:p>
          <a:p>
            <a:pPr lvl="1"/>
            <a:r>
              <a:rPr lang="en-US" b="1" dirty="0"/>
              <a:t>Assure Quality </a:t>
            </a:r>
            <a:r>
              <a:rPr lang="en-US" dirty="0"/>
              <a:t>of Institution Along Multiple Domains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1.gstatic.com/images?q=tbn:ANd9GcQDHc90WULNCHsykIhM8Up4bDxLvXAm2Xck_SE7UJvXJIpaBipN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905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89" y="2362200"/>
            <a:ext cx="8229600" cy="4303060"/>
          </a:xfrm>
        </p:spPr>
        <p:txBody>
          <a:bodyPr>
            <a:normAutofit/>
          </a:bodyPr>
          <a:lstStyle/>
          <a:p>
            <a:r>
              <a:rPr lang="en-US" dirty="0" smtClean="0"/>
              <a:t>August 2014: 1</a:t>
            </a:r>
            <a:r>
              <a:rPr lang="en-US" baseline="30000" dirty="0" smtClean="0"/>
              <a:t>st</a:t>
            </a:r>
            <a:r>
              <a:rPr lang="en-US" dirty="0" smtClean="0"/>
              <a:t> Community Review and continuing revisions</a:t>
            </a:r>
          </a:p>
          <a:p>
            <a:r>
              <a:rPr lang="en-US" dirty="0" smtClean="0"/>
              <a:t>September 2015: 2</a:t>
            </a:r>
            <a:r>
              <a:rPr lang="en-US" baseline="30000" dirty="0" smtClean="0"/>
              <a:t>nd</a:t>
            </a:r>
            <a:r>
              <a:rPr lang="en-US" dirty="0" smtClean="0"/>
              <a:t> Community Review and final editing</a:t>
            </a:r>
          </a:p>
          <a:p>
            <a:r>
              <a:rPr lang="en-US" dirty="0" smtClean="0"/>
              <a:t>October 2014: Self-Evaluation Document Completed</a:t>
            </a:r>
          </a:p>
          <a:p>
            <a:r>
              <a:rPr lang="en-US" dirty="0" smtClean="0"/>
              <a:t>November 2014: 1</a:t>
            </a:r>
            <a:r>
              <a:rPr lang="en-US" baseline="30000" dirty="0" smtClean="0"/>
              <a:t>st</a:t>
            </a:r>
            <a:r>
              <a:rPr lang="en-US" dirty="0" smtClean="0"/>
              <a:t> read of Self-Evaluation by Board of Trustees</a:t>
            </a:r>
          </a:p>
          <a:p>
            <a:r>
              <a:rPr lang="en-US" dirty="0" smtClean="0"/>
              <a:t>December 2014: Approval of Self-Evaluation by Board of Trustees</a:t>
            </a:r>
          </a:p>
          <a:p>
            <a:r>
              <a:rPr lang="en-US" dirty="0" smtClean="0"/>
              <a:t>January 2015: Self Evaluation received from printers</a:t>
            </a:r>
          </a:p>
          <a:p>
            <a:r>
              <a:rPr lang="en-US" dirty="0" smtClean="0"/>
              <a:t>March 2015: Site Visit</a:t>
            </a:r>
            <a:endParaRPr lang="en-US" dirty="0"/>
          </a:p>
        </p:txBody>
      </p:sp>
      <p:pic>
        <p:nvPicPr>
          <p:cNvPr id="2050" name="Picture 2" descr="https://encrypted-tbn0.gstatic.com/images?q=tbn:ANd9GcT6IlTGZaFGTsijYezW48O58HgU8GcngTSYjswrCfePGj94twXKwQ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766" y="228600"/>
            <a:ext cx="158323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9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64100" cy="1143000"/>
          </a:xfrm>
        </p:spPr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4000500"/>
          </a:xfrm>
        </p:spPr>
        <p:txBody>
          <a:bodyPr/>
          <a:lstStyle/>
          <a:p>
            <a:r>
              <a:rPr lang="en-US" dirty="0" smtClean="0"/>
              <a:t>Steering Committee has met weekly over summer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tandards Draft (80% completed)</a:t>
            </a:r>
          </a:p>
          <a:p>
            <a:pPr lvl="1"/>
            <a:r>
              <a:rPr lang="en-US" dirty="0" smtClean="0"/>
              <a:t>Organizational Charts (completed)</a:t>
            </a:r>
          </a:p>
          <a:p>
            <a:pPr lvl="1"/>
            <a:r>
              <a:rPr lang="en-US" dirty="0" smtClean="0"/>
              <a:t>Eligibility Requirements Draft (completed)</a:t>
            </a:r>
          </a:p>
          <a:p>
            <a:pPr lvl="1"/>
            <a:r>
              <a:rPr lang="en-US" dirty="0" smtClean="0"/>
              <a:t>Compliance to Commission Policies Draft (completed)</a:t>
            </a:r>
          </a:p>
          <a:p>
            <a:pPr lvl="1"/>
            <a:r>
              <a:rPr lang="en-US" dirty="0" smtClean="0"/>
              <a:t>Response to Previous Recommendations (in progress)</a:t>
            </a:r>
          </a:p>
          <a:p>
            <a:pPr lvl="1"/>
            <a:r>
              <a:rPr lang="en-US" dirty="0" smtClean="0"/>
              <a:t>Service Area Data &amp; Student Demographics/Achievement Draft (in progress)</a:t>
            </a:r>
          </a:p>
          <a:p>
            <a:pPr lvl="1"/>
            <a:r>
              <a:rPr lang="en-US" dirty="0" smtClean="0"/>
              <a:t>Narrative History of College Draft (in progress)</a:t>
            </a:r>
            <a:endParaRPr lang="en-US" dirty="0"/>
          </a:p>
        </p:txBody>
      </p:sp>
      <p:pic>
        <p:nvPicPr>
          <p:cNvPr id="7170" name="Picture 2" descr="https://encrypted-tbn2.gstatic.com/images?q=tbn:ANd9GcSoNs3zNcti4tElTvrcFnPK1fQ0uvpQEmiXCygYJIeplKrRQhX6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286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9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Focused  Participation &amp;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499"/>
            <a:ext cx="8229600" cy="2959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August to October 2014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 feedback to draft standards</a:t>
            </a:r>
            <a:endParaRPr lang="en-US" dirty="0"/>
          </a:p>
          <a:p>
            <a:r>
              <a:rPr lang="en-US" dirty="0" smtClean="0"/>
              <a:t>Participation on standard-teams still needed</a:t>
            </a:r>
          </a:p>
          <a:p>
            <a:pPr lvl="1"/>
            <a:r>
              <a:rPr lang="en-US" dirty="0" smtClean="0"/>
              <a:t>Standard IIIA</a:t>
            </a:r>
          </a:p>
          <a:p>
            <a:pPr lvl="1"/>
            <a:r>
              <a:rPr lang="en-US" dirty="0" smtClean="0"/>
              <a:t>Standard IIIC</a:t>
            </a:r>
          </a:p>
          <a:p>
            <a:pPr lvl="1"/>
            <a:r>
              <a:rPr lang="en-US" dirty="0" smtClean="0"/>
              <a:t>Standard IIID</a:t>
            </a:r>
          </a:p>
          <a:p>
            <a:pPr lvl="1"/>
            <a:r>
              <a:rPr lang="en-US" dirty="0" smtClean="0"/>
              <a:t>Standard IVA</a:t>
            </a:r>
          </a:p>
        </p:txBody>
      </p:sp>
      <p:pic>
        <p:nvPicPr>
          <p:cNvPr id="3074" name="Picture 2" descr="https://encrypted-tbn1.gstatic.com/images?q=tbn:ANd9GcTUvnDCnrEgXF_sk6iuR_-9KgYlaHWt6rgsrsoPJy_Zv4oKkDl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81600"/>
            <a:ext cx="340042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5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Go to Accreditation webpage</a:t>
            </a:r>
          </a:p>
          <a:p>
            <a:pPr marL="1038543" lvl="2" indent="-457200"/>
            <a:r>
              <a:rPr lang="en-US" dirty="0">
                <a:hlinkClick r:id="rId2"/>
              </a:rPr>
              <a:t>http://alameda.peralta.edu/accreditation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Read Standards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Click on the feedback form for related Standard</a:t>
            </a:r>
          </a:p>
          <a:p>
            <a:pPr marL="1038543" lvl="2" indent="-457200"/>
            <a:r>
              <a:rPr lang="en-US" dirty="0">
                <a:hlinkClick r:id="rId3"/>
              </a:rPr>
              <a:t>https://www.surveymonkey.com/s/</a:t>
            </a:r>
            <a:r>
              <a:rPr lang="en-US" dirty="0" smtClean="0">
                <a:hlinkClick r:id="rId3"/>
              </a:rPr>
              <a:t>NFHJY67</a:t>
            </a:r>
            <a:r>
              <a:rPr lang="en-US" dirty="0" smtClean="0"/>
              <a:t>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Provide comments, suggestions, location of evidence, etc…</a:t>
            </a:r>
          </a:p>
          <a:p>
            <a:pPr marL="759143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Steps</a:t>
            </a:r>
            <a:endParaRPr lang="en-US" dirty="0"/>
          </a:p>
        </p:txBody>
      </p:sp>
      <p:pic>
        <p:nvPicPr>
          <p:cNvPr id="4" name="Content Placeholder 3" descr="cycle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816" r="-57816"/>
          <a:stretch>
            <a:fillRect/>
          </a:stretch>
        </p:blipFill>
        <p:spPr>
          <a:xfrm>
            <a:off x="5915819" y="5082301"/>
            <a:ext cx="3713162" cy="178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9467" y="2573867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B4171"/>
                </a:solidFill>
              </a:rPr>
              <a:t>ACCREDITATION LIAISON OFFICER</a:t>
            </a:r>
            <a:r>
              <a:rPr lang="en-US" dirty="0">
                <a:solidFill>
                  <a:srgbClr val="1B4171"/>
                </a:solidFill>
              </a:rPr>
              <a:t> :</a:t>
            </a:r>
            <a:r>
              <a:rPr lang="en-US" dirty="0" smtClean="0">
                <a:solidFill>
                  <a:srgbClr val="1B4171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Tim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Karas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1B4171"/>
                </a:solidFill>
              </a:rPr>
              <a:t>STEERING COMMITTEE CHAIR</a:t>
            </a:r>
            <a:r>
              <a:rPr lang="en-US" dirty="0" smtClean="0">
                <a:solidFill>
                  <a:srgbClr val="1B4171"/>
                </a:solidFill>
              </a:rPr>
              <a:t> : </a:t>
            </a:r>
            <a:r>
              <a:rPr lang="en-US" b="1" dirty="0" smtClean="0">
                <a:solidFill>
                  <a:srgbClr val="0B87D6"/>
                </a:solidFill>
              </a:rPr>
              <a:t>Dr. Alexis Montevirgen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1B4171"/>
                </a:solidFill>
              </a:rPr>
              <a:t>ACCREDITATION FACULTY CO-CHAIR</a:t>
            </a:r>
            <a:r>
              <a:rPr lang="en-US" dirty="0" smtClean="0">
                <a:solidFill>
                  <a:srgbClr val="1B4171"/>
                </a:solidFill>
              </a:rPr>
              <a:t> </a:t>
            </a:r>
            <a:r>
              <a:rPr lang="en-US" dirty="0">
                <a:solidFill>
                  <a:srgbClr val="1B4171"/>
                </a:solidFill>
              </a:rPr>
              <a:t>:</a:t>
            </a:r>
            <a:r>
              <a:rPr lang="en-US" dirty="0" smtClean="0">
                <a:solidFill>
                  <a:srgbClr val="1B4171"/>
                </a:solidFill>
              </a:rPr>
              <a:t> </a:t>
            </a:r>
            <a:r>
              <a:rPr lang="en-US" b="1" dirty="0" smtClean="0">
                <a:solidFill>
                  <a:srgbClr val="0B87D6"/>
                </a:solidFill>
              </a:rPr>
              <a:t>Drew </a:t>
            </a:r>
            <a:r>
              <a:rPr lang="en-US" b="1" dirty="0">
                <a:solidFill>
                  <a:srgbClr val="0B87D6"/>
                </a:solidFill>
              </a:rPr>
              <a:t>Burgess; Glen Pearson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1B4171"/>
                </a:solidFill>
              </a:rPr>
              <a:t>ACCREDITATION CLASSIFIED CO-CHAIR</a:t>
            </a:r>
            <a:r>
              <a:rPr lang="en-US" dirty="0" smtClean="0">
                <a:solidFill>
                  <a:srgbClr val="1B4171"/>
                </a:solidFill>
              </a:rPr>
              <a:t> </a:t>
            </a:r>
            <a:r>
              <a:rPr lang="en-US" dirty="0">
                <a:solidFill>
                  <a:srgbClr val="1B4171"/>
                </a:solidFill>
              </a:rPr>
              <a:t>:</a:t>
            </a:r>
            <a:r>
              <a:rPr lang="en-US" dirty="0" smtClean="0">
                <a:solidFill>
                  <a:srgbClr val="1B4171"/>
                </a:solidFill>
              </a:rPr>
              <a:t> </a:t>
            </a:r>
            <a:r>
              <a:rPr lang="en-US" b="1" dirty="0" smtClean="0">
                <a:solidFill>
                  <a:srgbClr val="0B87D6"/>
                </a:solidFill>
              </a:rPr>
              <a:t>Caitlin Fischer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STEERING COMMITTEE MEMBERS-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Interim President: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Dr. Eric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Gravenberg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Academic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Senate President: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Trulie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Thompson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Classified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Senate President: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Brenda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Lewis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ASCOA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President: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Alaysia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Williams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Team</a:t>
            </a:r>
            <a:endParaRPr lang="en-US" dirty="0"/>
          </a:p>
        </p:txBody>
      </p:sp>
      <p:pic>
        <p:nvPicPr>
          <p:cNvPr id="4" name="Content Placeholder 3" descr="cycle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09" r="-30509"/>
          <a:stretch>
            <a:fillRect/>
          </a:stretch>
        </p:blipFill>
        <p:spPr>
          <a:xfrm>
            <a:off x="5599893" y="4800600"/>
            <a:ext cx="4141007" cy="192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329</TotalTime>
  <Words>685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Accreditation Update</vt:lpstr>
      <vt:lpstr>Regional Accrediting Agencies</vt:lpstr>
      <vt:lpstr>ACCJC Commission</vt:lpstr>
      <vt:lpstr>Why, Who, How</vt:lpstr>
      <vt:lpstr>Timeline</vt:lpstr>
      <vt:lpstr>Where We Are</vt:lpstr>
      <vt:lpstr>Focused  Participation &amp; Feedback</vt:lpstr>
      <vt:lpstr>Feedback Steps</vt:lpstr>
      <vt:lpstr>Planning Team</vt:lpstr>
      <vt:lpstr>Mission Statement</vt:lpstr>
      <vt:lpstr>Vision</vt:lpstr>
      <vt:lpstr>Values</vt:lpstr>
      <vt:lpstr>Institutional Set Standards</vt:lpstr>
      <vt:lpstr>COA Initial Set Standards </vt:lpstr>
      <vt:lpstr>Substantive Change</vt:lpstr>
      <vt:lpstr>Questions?</vt:lpstr>
    </vt:vector>
  </TitlesOfParts>
  <Company>Mission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Karas</dc:creator>
  <cp:lastModifiedBy>Eric</cp:lastModifiedBy>
  <cp:revision>57</cp:revision>
  <dcterms:created xsi:type="dcterms:W3CDTF">2014-03-02T17:00:58Z</dcterms:created>
  <dcterms:modified xsi:type="dcterms:W3CDTF">2014-08-04T23:36:28Z</dcterms:modified>
</cp:coreProperties>
</file>