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6" r:id="rId3"/>
    <p:sldId id="278" r:id="rId4"/>
    <p:sldId id="285" r:id="rId5"/>
    <p:sldId id="280" r:id="rId6"/>
    <p:sldId id="271" r:id="rId7"/>
    <p:sldId id="263" r:id="rId8"/>
    <p:sldId id="268" r:id="rId9"/>
    <p:sldId id="286" r:id="rId10"/>
    <p:sldId id="287" r:id="rId11"/>
    <p:sldId id="288" r:id="rId12"/>
    <p:sldId id="269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94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alameda.peralta.edu/accreditation/" TargetMode="External"/><Relationship Id="rId2" Type="http://schemas.openxmlformats.org/officeDocument/2006/relationships/hyperlink" Target="mailto:tkaras@peralta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47822" y="1600200"/>
            <a:ext cx="4810377" cy="1780108"/>
          </a:xfrm>
        </p:spPr>
        <p:txBody>
          <a:bodyPr/>
          <a:lstStyle/>
          <a:p>
            <a:r>
              <a:rPr lang="en-US" dirty="0" smtClean="0"/>
              <a:t>Accreditation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48100" y="3556001"/>
            <a:ext cx="4368800" cy="1473200"/>
          </a:xfrm>
        </p:spPr>
        <p:txBody>
          <a:bodyPr/>
          <a:lstStyle/>
          <a:p>
            <a:r>
              <a:rPr lang="en-US" dirty="0" smtClean="0"/>
              <a:t>COLLEGE of Alameda</a:t>
            </a:r>
          </a:p>
          <a:p>
            <a:r>
              <a:rPr lang="en-US" dirty="0" smtClean="0"/>
              <a:t>Spring 2015</a:t>
            </a:r>
            <a:endParaRPr lang="en-US" dirty="0"/>
          </a:p>
        </p:txBody>
      </p:sp>
      <p:pic>
        <p:nvPicPr>
          <p:cNvPr id="4" name="Picture 3" descr="treeandroot17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" y="190500"/>
            <a:ext cx="3904869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89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Vision of College of Alameda is that we are a diverse, supportive, empowering learning community for seekers of knowledge. We are committed to providing a creative, ethical and inclusive environment in which students develop their abilities as thinkers, workers and citizens of the world.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</a:t>
            </a: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900" y="5168900"/>
            <a:ext cx="4826000" cy="168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470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5858933" cy="3450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We use this vision to choreograph three central themes in our quest for “learning excellence” and services to students.</a:t>
            </a:r>
          </a:p>
          <a:p>
            <a:pPr lvl="1"/>
            <a:r>
              <a:rPr lang="en-US" dirty="0" smtClean="0"/>
              <a:t>Academic </a:t>
            </a:r>
            <a:r>
              <a:rPr lang="en-US" dirty="0"/>
              <a:t>Excellence</a:t>
            </a:r>
          </a:p>
          <a:p>
            <a:pPr lvl="1"/>
            <a:r>
              <a:rPr lang="en-US" dirty="0"/>
              <a:t>Budgetary Competence, and</a:t>
            </a:r>
          </a:p>
          <a:p>
            <a:pPr lvl="1"/>
            <a:r>
              <a:rPr lang="en-US" dirty="0"/>
              <a:t>Community Engagement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</a:t>
            </a:r>
            <a:r>
              <a:rPr lang="en-US" dirty="0"/>
              <a:t>call these “our ABCs” emphasizing crucial success indicators for our students in achieving an enhanced capacity to pursue their dreams!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Values</a:t>
            </a:r>
            <a:endParaRPr lang="en-US" dirty="0"/>
          </a:p>
        </p:txBody>
      </p:sp>
      <p:pic>
        <p:nvPicPr>
          <p:cNvPr id="4" name="Picture 3" descr="values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520" y="5067300"/>
            <a:ext cx="2470879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874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Institutional Set Standards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72067" y="2675467"/>
            <a:ext cx="6100233" cy="34506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Effective </a:t>
            </a:r>
            <a:r>
              <a:rPr lang="en-US" dirty="0"/>
              <a:t>Spring 2013</a:t>
            </a:r>
          </a:p>
          <a:p>
            <a:pPr marL="0" indent="0">
              <a:buNone/>
            </a:pPr>
            <a:r>
              <a:rPr lang="en-US" dirty="0"/>
              <a:t> </a:t>
            </a:r>
            <a:endParaRPr lang="en-US" sz="2000" dirty="0"/>
          </a:p>
          <a:p>
            <a:r>
              <a:rPr lang="en-US" sz="2000" dirty="0"/>
              <a:t>Higher Education Opportunities Act 2008; United States Department of </a:t>
            </a:r>
            <a:r>
              <a:rPr lang="en-US" sz="2000" dirty="0" smtClean="0"/>
              <a:t>Education Guidelines 34 C.F.R 602.16(a)(1)(</a:t>
            </a:r>
            <a:r>
              <a:rPr lang="en-US" sz="2000" dirty="0" err="1" smtClean="0"/>
              <a:t>i</a:t>
            </a:r>
            <a:r>
              <a:rPr lang="en-US" sz="2000" dirty="0" smtClean="0"/>
              <a:t>), January 2012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“Standards effectively address success with 	respect to student achievement…and the 	institution’s performance with respect to 	student achievement is assessed.”</a:t>
            </a:r>
            <a:endParaRPr lang="en-US" sz="2000" dirty="0"/>
          </a:p>
        </p:txBody>
      </p:sp>
      <p:pic>
        <p:nvPicPr>
          <p:cNvPr id="2" name="Picture 1" descr="1555551_454581041337553_1640094905_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5300" y="4546600"/>
            <a:ext cx="2032000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57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 Initial Set Standards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8015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Spring 2012</a:t>
            </a:r>
          </a:p>
          <a:p>
            <a:endParaRPr lang="en-US" sz="2000" dirty="0" smtClean="0"/>
          </a:p>
          <a:p>
            <a:r>
              <a:rPr lang="en-US" sz="2000" dirty="0" smtClean="0"/>
              <a:t>Course </a:t>
            </a:r>
            <a:r>
              <a:rPr lang="en-US" sz="2000" dirty="0"/>
              <a:t>Completion (percentage of students who successfully complete a course) 67% </a:t>
            </a:r>
            <a:endParaRPr lang="en-US" sz="2000" dirty="0" smtClean="0"/>
          </a:p>
          <a:p>
            <a:pPr lvl="1"/>
            <a:r>
              <a:rPr lang="en-US" sz="2000" dirty="0" smtClean="0"/>
              <a:t>Fall 2013 </a:t>
            </a:r>
            <a:r>
              <a:rPr lang="en-US" sz="2000" dirty="0"/>
              <a:t>68.4</a:t>
            </a:r>
            <a:r>
              <a:rPr lang="en-US" sz="2000" dirty="0" smtClean="0"/>
              <a:t>%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Student Retention (Percentage of students who are retained fall to Fall) 54% </a:t>
            </a:r>
            <a:endParaRPr lang="en-US" sz="2000" dirty="0" smtClean="0"/>
          </a:p>
          <a:p>
            <a:pPr lvl="1"/>
            <a:r>
              <a:rPr lang="en-US" sz="2000" dirty="0" smtClean="0"/>
              <a:t>FALL 2012 </a:t>
            </a:r>
            <a:r>
              <a:rPr lang="en-US" sz="2000" dirty="0"/>
              <a:t>49.4% (63.6% FT/ 47.5%PT</a:t>
            </a:r>
            <a:r>
              <a:rPr lang="en-US" sz="2000" dirty="0" smtClean="0"/>
              <a:t>)</a:t>
            </a:r>
          </a:p>
          <a:p>
            <a:pPr marL="301943" lvl="1" indent="0">
              <a:buNone/>
            </a:pPr>
            <a:endParaRPr lang="en-US" sz="2000" dirty="0" smtClean="0"/>
          </a:p>
          <a:p>
            <a:pPr marL="301943" lvl="1" indent="0">
              <a:buNone/>
            </a:pPr>
            <a:r>
              <a:rPr lang="en-US" sz="2000" b="1" dirty="0" smtClean="0"/>
              <a:t>FY14/15: </a:t>
            </a:r>
            <a:r>
              <a:rPr lang="en-US" sz="2000" b="1" dirty="0"/>
              <a:t>D</a:t>
            </a:r>
            <a:r>
              <a:rPr lang="en-US" sz="2000" b="1" dirty="0" smtClean="0"/>
              <a:t>ialog leading to consensus benchmarks </a:t>
            </a:r>
            <a:endParaRPr lang="en-US" sz="2000" b="1" dirty="0"/>
          </a:p>
          <a:p>
            <a:pPr lvl="1"/>
            <a:endParaRPr lang="en-US" sz="2000" dirty="0" smtClean="0"/>
          </a:p>
          <a:p>
            <a:pPr marL="301943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78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86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Why, Who, 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14600"/>
            <a:ext cx="8229600" cy="427327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Peer review is at the heart of accreditation, including the periodic review and revision of the Standards</a:t>
            </a:r>
            <a:br>
              <a:rPr lang="en-US" dirty="0"/>
            </a:br>
            <a:endParaRPr lang="en-US" dirty="0"/>
          </a:p>
          <a:p>
            <a:r>
              <a:rPr lang="en-US" dirty="0"/>
              <a:t>“We” do – the member institutions through representation on a regional accrediting commission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Standards are:</a:t>
            </a:r>
          </a:p>
          <a:p>
            <a:pPr lvl="1"/>
            <a:r>
              <a:rPr lang="en-US" dirty="0"/>
              <a:t>Mutually Agreed Upon, </a:t>
            </a:r>
            <a:r>
              <a:rPr lang="en-US" b="1" dirty="0"/>
              <a:t>Shared Expectations</a:t>
            </a:r>
            <a:r>
              <a:rPr lang="en-US" dirty="0"/>
              <a:t> Based Upon Best Professional Practices</a:t>
            </a:r>
          </a:p>
          <a:p>
            <a:pPr lvl="1"/>
            <a:r>
              <a:rPr lang="en-US" b="1" dirty="0"/>
              <a:t>External Requirements </a:t>
            </a:r>
            <a:r>
              <a:rPr lang="en-US" dirty="0"/>
              <a:t>From Governmental Agencies</a:t>
            </a:r>
          </a:p>
          <a:p>
            <a:pPr lvl="1"/>
            <a:r>
              <a:rPr lang="en-US" b="1" dirty="0"/>
              <a:t>Assure Quality </a:t>
            </a:r>
            <a:r>
              <a:rPr lang="en-US" dirty="0"/>
              <a:t>of Institution Along Multiple Domains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122" name="Picture 2" descr="https://encrypted-tbn1.gstatic.com/images?q=tbn:ANd9GcQDHc90WULNCHsykIhM8Up4bDxLvXAm2Xck_SE7UJvXJIpaBipNq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04800"/>
            <a:ext cx="1905000" cy="226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123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743200" cy="1143000"/>
          </a:xfrm>
        </p:spPr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789" y="2362200"/>
            <a:ext cx="8229600" cy="4303060"/>
          </a:xfrm>
        </p:spPr>
        <p:txBody>
          <a:bodyPr>
            <a:normAutofit/>
          </a:bodyPr>
          <a:lstStyle/>
          <a:p>
            <a:r>
              <a:rPr lang="en-US" dirty="0" smtClean="0"/>
              <a:t>November 2014: 1</a:t>
            </a:r>
            <a:r>
              <a:rPr lang="en-US" baseline="30000" dirty="0" smtClean="0"/>
              <a:t>st</a:t>
            </a:r>
            <a:r>
              <a:rPr lang="en-US" dirty="0" smtClean="0"/>
              <a:t> read of Self-Evaluation by Board of Trustees, Approved by College Council; Academic Senate Acceptance</a:t>
            </a:r>
          </a:p>
          <a:p>
            <a:r>
              <a:rPr lang="en-US" dirty="0" smtClean="0"/>
              <a:t>December 2014: Approval of Self-Evaluation by Board of Trustees</a:t>
            </a:r>
          </a:p>
          <a:p>
            <a:r>
              <a:rPr lang="en-US" dirty="0" smtClean="0"/>
              <a:t>January 2015: Self Evaluation received from printers</a:t>
            </a:r>
          </a:p>
          <a:p>
            <a:r>
              <a:rPr lang="en-US" dirty="0" smtClean="0"/>
              <a:t>March </a:t>
            </a:r>
            <a:r>
              <a:rPr lang="en-US" dirty="0" smtClean="0"/>
              <a:t>9-12, 2015</a:t>
            </a:r>
            <a:r>
              <a:rPr lang="en-US" dirty="0" smtClean="0"/>
              <a:t>: Site Visit</a:t>
            </a:r>
          </a:p>
          <a:p>
            <a:r>
              <a:rPr lang="en-US" dirty="0" smtClean="0"/>
              <a:t>June 2015: Accreditation Commission Meets </a:t>
            </a:r>
          </a:p>
          <a:p>
            <a:r>
              <a:rPr lang="en-US" dirty="0" smtClean="0"/>
              <a:t>July 2015: College receives Team Evaluation Report and Status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1700" y="274638"/>
            <a:ext cx="1589240" cy="151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90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39100" cy="1143000"/>
          </a:xfrm>
        </p:spPr>
        <p:txBody>
          <a:bodyPr/>
          <a:lstStyle/>
          <a:p>
            <a:r>
              <a:rPr lang="en-US" dirty="0" smtClean="0"/>
              <a:t>Where We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40000"/>
            <a:ext cx="8229600" cy="4000500"/>
          </a:xfrm>
        </p:spPr>
        <p:txBody>
          <a:bodyPr/>
          <a:lstStyle/>
          <a:p>
            <a:r>
              <a:rPr lang="en-US" dirty="0" smtClean="0"/>
              <a:t>Steering Committee has met weekly over summer/fall</a:t>
            </a:r>
          </a:p>
          <a:p>
            <a:pPr lvl="1"/>
            <a:r>
              <a:rPr lang="en-US" dirty="0" smtClean="0"/>
              <a:t>Self-Evaluation (completed)- Board Affirmed on 12/7</a:t>
            </a:r>
          </a:p>
          <a:p>
            <a:pPr lvl="1"/>
            <a:r>
              <a:rPr lang="en-US" dirty="0" smtClean="0"/>
              <a:t>Self-Evaluation (completed)- Copies to ACCJC 1/9</a:t>
            </a:r>
          </a:p>
          <a:p>
            <a:pPr lvl="1"/>
            <a:r>
              <a:rPr lang="en-US" dirty="0" smtClean="0"/>
              <a:t>Self-Evaluation (completed)- Copies to Visiting Team</a:t>
            </a:r>
          </a:p>
          <a:p>
            <a:pPr lvl="1"/>
            <a:r>
              <a:rPr lang="en-US" dirty="0" smtClean="0"/>
              <a:t>Visiting Team (planning)- March </a:t>
            </a:r>
            <a:r>
              <a:rPr lang="en-US" dirty="0" smtClean="0"/>
              <a:t>9-12</a:t>
            </a:r>
            <a:endParaRPr lang="en-US" dirty="0" smtClean="0"/>
          </a:p>
          <a:p>
            <a:pPr marL="301943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9900" y="4479002"/>
            <a:ext cx="3314700" cy="2150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94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Visiting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3499"/>
            <a:ext cx="8229600" cy="295910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During the week of </a:t>
            </a:r>
            <a:r>
              <a:rPr lang="en-US" smtClean="0"/>
              <a:t>March </a:t>
            </a:r>
            <a:r>
              <a:rPr lang="en-US" smtClean="0"/>
              <a:t>9 </a:t>
            </a:r>
            <a:r>
              <a:rPr lang="en-US" dirty="0" smtClean="0"/>
              <a:t>the College will host a visiting team of our peers between 8-12 members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Visiting Team members are Community College:</a:t>
            </a:r>
          </a:p>
          <a:p>
            <a:pPr lvl="1"/>
            <a:r>
              <a:rPr lang="en-US" dirty="0" smtClean="0"/>
              <a:t>College Presidents</a:t>
            </a:r>
          </a:p>
          <a:p>
            <a:pPr lvl="1"/>
            <a:r>
              <a:rPr lang="en-US" dirty="0" smtClean="0"/>
              <a:t>Faculty</a:t>
            </a:r>
          </a:p>
          <a:p>
            <a:pPr lvl="1"/>
            <a:r>
              <a:rPr lang="en-US" dirty="0" smtClean="0"/>
              <a:t>Administrators/Managers</a:t>
            </a:r>
          </a:p>
          <a:p>
            <a:pPr lvl="1"/>
            <a:r>
              <a:rPr lang="en-US" dirty="0" smtClean="0"/>
              <a:t>Coordinators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4851400"/>
            <a:ext cx="4902200" cy="1516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54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dirty="0" smtClean="0"/>
              <a:t>The team is here to affirm the content of the self-evaluation</a:t>
            </a:r>
          </a:p>
          <a:p>
            <a:pPr lvl="1"/>
            <a:r>
              <a:rPr lang="en-US" dirty="0" smtClean="0"/>
              <a:t>Measure the College in relation to the Accreditation Standard and Eligibility Requirements; not California Ed Code or Title 5</a:t>
            </a:r>
          </a:p>
          <a:p>
            <a:pPr lvl="1"/>
            <a:r>
              <a:rPr lang="en-US" dirty="0" smtClean="0"/>
              <a:t>Members will request documents throughout the visit</a:t>
            </a:r>
          </a:p>
          <a:p>
            <a:pPr lvl="1"/>
            <a:r>
              <a:rPr lang="en-US" dirty="0" smtClean="0"/>
              <a:t>Requests will be made to meet with individuals or committee representatives to clarify/affirm information.</a:t>
            </a:r>
          </a:p>
          <a:p>
            <a:pPr lvl="1"/>
            <a:r>
              <a:rPr lang="en-US" dirty="0" smtClean="0"/>
              <a:t>Members may drop into classes (online and/or F2F)</a:t>
            </a:r>
          </a:p>
          <a:p>
            <a:pPr lvl="1"/>
            <a:r>
              <a:rPr lang="en-US" dirty="0" smtClean="0"/>
              <a:t>On the final day the team will make a general statement, but not the accredited status or final recommendation. No questions will be taken.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What to Expect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9100" y="365506"/>
            <a:ext cx="2730500" cy="136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5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0567" y="2548467"/>
            <a:ext cx="7408333" cy="3450696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Establishing an Additional Location Geographically Apart from the Main Campus at which the Institution offers at least 50% of an Educational Program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 smtClean="0"/>
              <a:t>Addition </a:t>
            </a:r>
            <a:r>
              <a:rPr lang="en-US" b="1" dirty="0"/>
              <a:t>of a Program or Courses that Represents a Significant Departure from an Institution’s Current Programs or </a:t>
            </a:r>
            <a:r>
              <a:rPr lang="en-US" b="1" dirty="0" smtClean="0"/>
              <a:t>Curriculum</a:t>
            </a:r>
            <a:endParaRPr lang="en-US" dirty="0"/>
          </a:p>
          <a:p>
            <a:pPr lvl="1"/>
            <a:r>
              <a:rPr lang="en-US" dirty="0" smtClean="0"/>
              <a:t>A </a:t>
            </a:r>
            <a:r>
              <a:rPr lang="en-US" dirty="0"/>
              <a:t>program offered in face-to-face format is now offered 100% online.</a:t>
            </a:r>
          </a:p>
          <a:p>
            <a:r>
              <a:rPr lang="en-US" b="1" dirty="0" smtClean="0"/>
              <a:t>Addition </a:t>
            </a:r>
            <a:r>
              <a:rPr lang="en-US" b="1" dirty="0"/>
              <a:t>of a New Degree or Career Technical Education Certificate Program that Represents a Significant Departure from an Institution’s Current </a:t>
            </a:r>
            <a:r>
              <a:rPr lang="en-US" b="1" dirty="0" smtClean="0"/>
              <a:t>Programs</a:t>
            </a:r>
          </a:p>
          <a:p>
            <a:pPr lvl="1"/>
            <a:r>
              <a:rPr lang="en-US" dirty="0"/>
              <a:t>An institution develops a new degree or career technical education certificate program to be offered at the main campus or at any one of the approved institutional sites off campus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 smtClean="0">
                <a:solidFill>
                  <a:srgbClr val="6A1BB4"/>
                </a:solidFill>
              </a:rPr>
              <a:t>Addition </a:t>
            </a:r>
            <a:r>
              <a:rPr lang="en-US" b="1" dirty="0">
                <a:solidFill>
                  <a:srgbClr val="6A1BB4"/>
                </a:solidFill>
              </a:rPr>
              <a:t>of Courses that Constitute 50% or More of the Units in a Program Offered through a Mode of Distance or Electronic Delivery, or Correspondence </a:t>
            </a:r>
            <a:r>
              <a:rPr lang="en-US" b="1" dirty="0" smtClean="0">
                <a:solidFill>
                  <a:srgbClr val="6A1BB4"/>
                </a:solidFill>
              </a:rPr>
              <a:t>Education</a:t>
            </a:r>
            <a:endParaRPr lang="en-US" dirty="0">
              <a:solidFill>
                <a:srgbClr val="6A1BB4"/>
              </a:solidFill>
            </a:endParaRPr>
          </a:p>
          <a:p>
            <a:pPr lvl="1"/>
            <a:r>
              <a:rPr lang="en-US" dirty="0"/>
              <a:t>An institution offers courses that make up 50% or more of the credits required for a program through an instructional delivery that is new for the college or the program.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Substantive Change</a:t>
            </a:r>
            <a:endParaRPr lang="en-US" dirty="0"/>
          </a:p>
        </p:txBody>
      </p:sp>
      <p:pic>
        <p:nvPicPr>
          <p:cNvPr id="4" name="Content Placeholder 7" descr="cycle10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695" r="-24695"/>
          <a:stretch>
            <a:fillRect/>
          </a:stretch>
        </p:blipFill>
        <p:spPr>
          <a:xfrm>
            <a:off x="6591301" y="5470302"/>
            <a:ext cx="2870200" cy="1336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70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4867" y="2370667"/>
            <a:ext cx="7408333" cy="3450696"/>
          </a:xfrm>
        </p:spPr>
        <p:txBody>
          <a:bodyPr/>
          <a:lstStyle/>
          <a:p>
            <a:r>
              <a:rPr lang="en-US" dirty="0" smtClean="0"/>
              <a:t>Contact Me-</a:t>
            </a:r>
          </a:p>
          <a:p>
            <a:pPr lvl="1"/>
            <a:r>
              <a:rPr lang="en-US" dirty="0" smtClean="0"/>
              <a:t>Tim Karas</a:t>
            </a:r>
          </a:p>
          <a:p>
            <a:pPr marL="627063" lvl="2" indent="0">
              <a:buNone/>
            </a:pPr>
            <a:r>
              <a:rPr lang="en-US" dirty="0" smtClean="0"/>
              <a:t>Vice President of Instruction</a:t>
            </a:r>
          </a:p>
          <a:p>
            <a:pPr marL="627063" lvl="2" indent="0">
              <a:buNone/>
            </a:pPr>
            <a:r>
              <a:rPr lang="en-US" dirty="0" smtClean="0">
                <a:hlinkClick r:id="rId2"/>
              </a:rPr>
              <a:t>tkaras@peralta.edu</a:t>
            </a:r>
            <a:endParaRPr lang="en-US" dirty="0" smtClean="0"/>
          </a:p>
          <a:p>
            <a:pPr marL="627063" lvl="2" indent="0">
              <a:buNone/>
            </a:pPr>
            <a:endParaRPr lang="en-US" dirty="0"/>
          </a:p>
          <a:p>
            <a:pPr marL="301943" lvl="1" indent="0">
              <a:buNone/>
            </a:pPr>
            <a:r>
              <a:rPr lang="en-US" dirty="0"/>
              <a:t>Go to Accreditation webpage</a:t>
            </a:r>
          </a:p>
          <a:p>
            <a:pPr marL="1038543" lvl="2" indent="-457200"/>
            <a:r>
              <a:rPr lang="en-US" dirty="0">
                <a:hlinkClick r:id="rId3"/>
              </a:rPr>
              <a:t>http://alameda.peralta.edu/accreditation/</a:t>
            </a:r>
            <a:r>
              <a:rPr lang="en-US" dirty="0"/>
              <a:t> </a:t>
            </a:r>
          </a:p>
          <a:p>
            <a:pPr marL="627063" lvl="2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5" name="Content Placeholder 3" descr="cycle4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399" r="-30399"/>
          <a:stretch>
            <a:fillRect/>
          </a:stretch>
        </p:blipFill>
        <p:spPr>
          <a:xfrm>
            <a:off x="5547416" y="5105399"/>
            <a:ext cx="3380684" cy="1574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85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Mission of College of Alameda to serve the educational needs of its diverse community by providing comprehensive and flexible programs and resources that empower students to achieve their goals.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Statement</a:t>
            </a:r>
            <a:endParaRPr lang="en-US" dirty="0"/>
          </a:p>
        </p:txBody>
      </p:sp>
      <p:pic>
        <p:nvPicPr>
          <p:cNvPr id="4" name="Content Placeholder 3" descr="cycle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609" b="-58609"/>
          <a:stretch>
            <a:fillRect/>
          </a:stretch>
        </p:blipFill>
        <p:spPr>
          <a:xfrm>
            <a:off x="960967" y="4174067"/>
            <a:ext cx="7408333" cy="3450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1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282</TotalTime>
  <Words>649</Words>
  <Application>Microsoft Office PowerPoint</Application>
  <PresentationFormat>On-screen Show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Waveform</vt:lpstr>
      <vt:lpstr>Accreditation Update</vt:lpstr>
      <vt:lpstr>Why, Who, How</vt:lpstr>
      <vt:lpstr>Timeline</vt:lpstr>
      <vt:lpstr>Where We Are</vt:lpstr>
      <vt:lpstr>Visiting Team</vt:lpstr>
      <vt:lpstr>What to Expect</vt:lpstr>
      <vt:lpstr>Substantive Change</vt:lpstr>
      <vt:lpstr>Questions?</vt:lpstr>
      <vt:lpstr>Mission Statement</vt:lpstr>
      <vt:lpstr>Vision</vt:lpstr>
      <vt:lpstr>Values</vt:lpstr>
      <vt:lpstr>Institutional Set Standards</vt:lpstr>
      <vt:lpstr>COA Initial Set Standards </vt:lpstr>
    </vt:vector>
  </TitlesOfParts>
  <Company>Mission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Karas</dc:creator>
  <cp:lastModifiedBy>Timothy Karas</cp:lastModifiedBy>
  <cp:revision>67</cp:revision>
  <dcterms:created xsi:type="dcterms:W3CDTF">2014-03-02T17:00:58Z</dcterms:created>
  <dcterms:modified xsi:type="dcterms:W3CDTF">2015-01-15T16:00:05Z</dcterms:modified>
</cp:coreProperties>
</file>