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31"/>
  </p:notesMasterIdLst>
  <p:sldIdLst>
    <p:sldId id="256" r:id="rId2"/>
    <p:sldId id="287" r:id="rId3"/>
    <p:sldId id="264" r:id="rId4"/>
    <p:sldId id="269" r:id="rId5"/>
    <p:sldId id="257" r:id="rId6"/>
    <p:sldId id="272" r:id="rId7"/>
    <p:sldId id="276" r:id="rId8"/>
    <p:sldId id="279" r:id="rId9"/>
    <p:sldId id="258" r:id="rId10"/>
    <p:sldId id="273" r:id="rId11"/>
    <p:sldId id="280" r:id="rId12"/>
    <p:sldId id="277" r:id="rId13"/>
    <p:sldId id="282" r:id="rId14"/>
    <p:sldId id="281" r:id="rId15"/>
    <p:sldId id="293" r:id="rId16"/>
    <p:sldId id="292" r:id="rId17"/>
    <p:sldId id="294" r:id="rId18"/>
    <p:sldId id="296" r:id="rId19"/>
    <p:sldId id="275" r:id="rId20"/>
    <p:sldId id="283" r:id="rId21"/>
    <p:sldId id="286" r:id="rId22"/>
    <p:sldId id="284" r:id="rId23"/>
    <p:sldId id="298" r:id="rId24"/>
    <p:sldId id="299" r:id="rId25"/>
    <p:sldId id="300" r:id="rId26"/>
    <p:sldId id="301" r:id="rId27"/>
    <p:sldId id="302" r:id="rId28"/>
    <p:sldId id="303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1756-E697-4A9D-AC7F-207D93B6E47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175B-BD0A-43B8-8AE2-CA0EE7D2D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00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1171d174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Talk about the research process (5 minutes)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- Selecting a topic, narrowing it down, using </a:t>
            </a:r>
            <a:r>
              <a:rPr lang="en-US" err="1"/>
              <a:t>boolean</a:t>
            </a:r>
            <a:r>
              <a:rPr lang="en-US"/>
              <a:t>, doing the search, repeating if necessary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Have them do a search for scholarly articles on immigration (10 minutes)</a:t>
            </a:r>
            <a:br>
              <a:rPr lang="en-US"/>
            </a:br>
            <a:endParaRPr lang="en-US" b="0" i="0" u="none" strike="noStrike" cap="none"/>
          </a:p>
        </p:txBody>
      </p:sp>
      <p:sp>
        <p:nvSpPr>
          <p:cNvPr id="118" name="Google Shape;118;g61171d174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976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1171d174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Talk about the research process (5 minutes)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- Selecting a topic, narrowing it down, using </a:t>
            </a:r>
            <a:r>
              <a:rPr lang="en-US" err="1"/>
              <a:t>boolean</a:t>
            </a:r>
            <a:r>
              <a:rPr lang="en-US"/>
              <a:t>, doing the search, repeating if necessary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Have them do a search for scholarly articles on immigration (10 minutes)</a:t>
            </a:r>
            <a:br>
              <a:rPr lang="en-US"/>
            </a:br>
            <a:endParaRPr lang="en-US" b="0" i="0" u="none" strike="noStrike" cap="none"/>
          </a:p>
        </p:txBody>
      </p:sp>
      <p:sp>
        <p:nvSpPr>
          <p:cNvPr id="118" name="Google Shape;118;g61171d174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27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1171d174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Talk about the research process (5 minutes)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- Selecting a topic, narrowing it down, using </a:t>
            </a:r>
            <a:r>
              <a:rPr lang="en-US" err="1"/>
              <a:t>boolean</a:t>
            </a:r>
            <a:r>
              <a:rPr lang="en-US"/>
              <a:t>, doing the search, repeating if necessary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Have them do a search for scholarly articles on immigration (10 minutes)</a:t>
            </a:r>
            <a:br>
              <a:rPr lang="en-US"/>
            </a:br>
            <a:endParaRPr lang="en-US" b="0" i="0" u="none" strike="noStrike" cap="none"/>
          </a:p>
        </p:txBody>
      </p:sp>
      <p:sp>
        <p:nvSpPr>
          <p:cNvPr id="118" name="Google Shape;118;g61171d174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884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4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1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25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3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4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7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61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2185C5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64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1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2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93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poeck@peralt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hyperlink" Target="http://ghc.libguides.com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://libguides.seattlecentral.edu/library/hom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ncsu.edu/tutorials/picking_topic" TargetMode="External"/><Relationship Id="rId2" Type="http://schemas.openxmlformats.org/officeDocument/2006/relationships/hyperlink" Target="https://alameda.peralta.edu/library/article-databas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ameda.peralta.edu/amy-stewart-deaker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lameda.peralta.edu/amy-stewart-deaker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lameda.peralta.edu/amy-stewart-deaker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lameda.peralta.edu/amy-stewart-deake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poeck@peralta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alameda.peralta.edu/library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ameda.peralta.edu/amy-stewart-deaker/" TargetMode="External"/><Relationship Id="rId2" Type="http://schemas.openxmlformats.org/officeDocument/2006/relationships/hyperlink" Target="https://alameda.peralta.edu/librar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4;p11"/>
          <p:cNvSpPr>
            <a:spLocks noGrp="1"/>
          </p:cNvSpPr>
          <p:nvPr>
            <p:ph type="ctrTitle"/>
          </p:nvPr>
        </p:nvSpPr>
        <p:spPr>
          <a:xfrm>
            <a:off x="5349765" y="380585"/>
            <a:ext cx="5707117" cy="121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Librarian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 Poeck</a:t>
            </a:r>
            <a:b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" sz="1800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800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mpoeck@peralta.edu</a:t>
            </a:r>
            <a:r>
              <a:rPr lang="en" sz="1800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800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Hours:   Wed. &amp; Thursday, 8am-4pm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8331" y="2049517"/>
            <a:ext cx="6277193" cy="4603531"/>
          </a:xfrm>
        </p:spPr>
        <p:txBody>
          <a:bodyPr>
            <a:noAutofit/>
          </a:bodyPr>
          <a:lstStyle/>
          <a:p>
            <a:endParaRPr lang="en" sz="4400" dirty="0" smtClean="0">
              <a:solidFill>
                <a:schemeClr val="accent1"/>
              </a:solidFill>
            </a:endParaRPr>
          </a:p>
          <a:p>
            <a:endParaRPr lang="en" sz="4400" dirty="0">
              <a:solidFill>
                <a:schemeClr val="accent1"/>
              </a:solidFill>
            </a:endParaRPr>
          </a:p>
          <a:p>
            <a:endParaRPr lang="en" sz="4400" dirty="0" smtClean="0">
              <a:solidFill>
                <a:schemeClr val="accent1"/>
              </a:solidFill>
            </a:endParaRPr>
          </a:p>
          <a:p>
            <a:endParaRPr lang="en" sz="4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B2AE994-DBD8-4EA4-AE0F-8B213A39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96" y="358775"/>
            <a:ext cx="4468483" cy="1516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7886" y="653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D3ECDD44-112A-4F1E-BF50-CA60DEE5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31" y="2196663"/>
            <a:ext cx="3901763" cy="3531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3945" y="2196663"/>
            <a:ext cx="6821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 smtClean="0">
                <a:solidFill>
                  <a:schemeClr val="accent1"/>
                </a:solidFill>
              </a:rPr>
              <a:t>WELCOME TO COA LIBRARY!</a:t>
            </a:r>
          </a:p>
          <a:p>
            <a:pPr algn="ctr"/>
            <a:r>
              <a:rPr lang="en" sz="3600" dirty="0" smtClean="0">
                <a:solidFill>
                  <a:schemeClr val="accent1"/>
                </a:solidFill>
              </a:rPr>
              <a:t>ULREY </a:t>
            </a:r>
            <a:r>
              <a:rPr lang="en" sz="3600" dirty="0">
                <a:solidFill>
                  <a:schemeClr val="accent1"/>
                </a:solidFill>
              </a:rPr>
              <a:t>- English 5, Summer 2020</a:t>
            </a:r>
          </a:p>
          <a:p>
            <a:pPr algn="ctr"/>
            <a:r>
              <a:rPr lang="en" sz="3600" dirty="0">
                <a:solidFill>
                  <a:schemeClr val="accent1"/>
                </a:solidFill>
              </a:rPr>
              <a:t>LIBRARY ORIENTATION </a:t>
            </a:r>
            <a:endParaRPr lang="en" sz="3600" dirty="0" smtClean="0">
              <a:solidFill>
                <a:schemeClr val="accent1"/>
              </a:solidFill>
            </a:endParaRPr>
          </a:p>
          <a:p>
            <a:pPr algn="ctr"/>
            <a:r>
              <a:rPr lang="en" sz="3600" dirty="0" smtClean="0">
                <a:solidFill>
                  <a:schemeClr val="accent1"/>
                </a:solidFill>
              </a:rPr>
              <a:t>Session </a:t>
            </a:r>
            <a:r>
              <a:rPr lang="en" sz="3600" dirty="0">
                <a:solidFill>
                  <a:schemeClr val="accent1"/>
                </a:solidFill>
              </a:rPr>
              <a:t>1:</a:t>
            </a:r>
          </a:p>
          <a:p>
            <a:pPr algn="ctr"/>
            <a:r>
              <a:rPr lang="en" sz="3600" dirty="0">
                <a:solidFill>
                  <a:schemeClr val="accent1"/>
                </a:solidFill>
              </a:rPr>
              <a:t>Library Resources </a:t>
            </a:r>
            <a:br>
              <a:rPr lang="en" sz="3600" dirty="0">
                <a:solidFill>
                  <a:schemeClr val="accent1"/>
                </a:solidFill>
              </a:rPr>
            </a:br>
            <a:r>
              <a:rPr lang="en" sz="3600" dirty="0">
                <a:solidFill>
                  <a:schemeClr val="accent1"/>
                </a:solidFill>
              </a:rPr>
              <a:t>Choosing a topic </a:t>
            </a:r>
          </a:p>
          <a:p>
            <a:pPr algn="ctr"/>
            <a:r>
              <a:rPr lang="en" sz="3600" dirty="0" smtClean="0">
                <a:solidFill>
                  <a:schemeClr val="accent1"/>
                </a:solidFill>
              </a:rPr>
              <a:t>Finding &amp; evaluating </a:t>
            </a:r>
            <a:r>
              <a:rPr lang="en" sz="3600" dirty="0">
                <a:solidFill>
                  <a:schemeClr val="accent1"/>
                </a:solidFill>
              </a:rPr>
              <a:t>sources </a:t>
            </a:r>
            <a:br>
              <a:rPr lang="en" sz="3600" dirty="0">
                <a:solidFill>
                  <a:schemeClr val="accent1"/>
                </a:solidFill>
              </a:rPr>
            </a:b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331" y="304800"/>
            <a:ext cx="1171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Suffering from Information Overload?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682" y="924910"/>
            <a:ext cx="11655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literacy is knowing:</a:t>
            </a:r>
          </a:p>
          <a:p>
            <a:pPr lvl="8"/>
            <a:r>
              <a:rPr lang="en-US" b="1" dirty="0" smtClean="0"/>
              <a:t>	</a:t>
            </a:r>
          </a:p>
          <a:p>
            <a:pPr lvl="8"/>
            <a:endParaRPr lang="en-US" b="1" dirty="0"/>
          </a:p>
          <a:p>
            <a:pPr lvl="8"/>
            <a:r>
              <a:rPr lang="en-US" b="1" dirty="0" smtClean="0"/>
              <a:t>When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</a:t>
            </a:r>
          </a:p>
          <a:p>
            <a:pPr lvl="8"/>
            <a:endParaRPr lang="en-US" b="1" dirty="0"/>
          </a:p>
          <a:p>
            <a:pPr lvl="8"/>
            <a:r>
              <a:rPr lang="en-US" b="1" dirty="0" smtClean="0"/>
              <a:t>Why</a:t>
            </a:r>
          </a:p>
          <a:p>
            <a:pPr lvl="8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</a:t>
            </a:r>
            <a:endParaRPr lang="en-US" b="1" dirty="0"/>
          </a:p>
          <a:p>
            <a:pPr lvl="8"/>
            <a:r>
              <a:rPr lang="en-US" b="1" dirty="0" smtClean="0"/>
              <a:t>How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AutoShape 2" descr="InfoLitpuzzle.png"/>
          <p:cNvSpPr>
            <a:spLocks noChangeAspect="1" noChangeArrowheads="1"/>
          </p:cNvSpPr>
          <p:nvPr/>
        </p:nvSpPr>
        <p:spPr bwMode="auto">
          <a:xfrm>
            <a:off x="141288" y="-2370138"/>
            <a:ext cx="46482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nfoLitpuzzle.png"/>
          <p:cNvSpPr>
            <a:spLocks noChangeAspect="1" noChangeArrowheads="1"/>
          </p:cNvSpPr>
          <p:nvPr/>
        </p:nvSpPr>
        <p:spPr bwMode="auto">
          <a:xfrm>
            <a:off x="141288" y="6169572"/>
            <a:ext cx="11914078" cy="6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Information Literacy at Grays Harbor College by the</a:t>
            </a:r>
            <a:r>
              <a:rPr lang="en-US" sz="1400" dirty="0">
                <a:hlinkClick r:id="rId2"/>
              </a:rPr>
              <a:t> John Spellman Library</a:t>
            </a:r>
            <a:r>
              <a:rPr lang="en-US" sz="1400" dirty="0"/>
              <a:t> is licensed under a </a:t>
            </a:r>
            <a:r>
              <a:rPr lang="en-US" sz="1400" dirty="0">
                <a:hlinkClick r:id="rId3"/>
              </a:rPr>
              <a:t>Creative Commons Attribution-</a:t>
            </a:r>
            <a:r>
              <a:rPr lang="en-US" sz="1400" dirty="0" err="1">
                <a:hlinkClick r:id="rId3"/>
              </a:rPr>
              <a:t>NonCommercial</a:t>
            </a:r>
            <a:r>
              <a:rPr lang="en-US" sz="1400" dirty="0">
                <a:hlinkClick r:id="rId3"/>
              </a:rPr>
              <a:t>-</a:t>
            </a:r>
            <a:r>
              <a:rPr lang="en-US" sz="1400" dirty="0" err="1">
                <a:hlinkClick r:id="rId3"/>
              </a:rPr>
              <a:t>ShareAlike</a:t>
            </a:r>
            <a:r>
              <a:rPr lang="en-US" sz="1400" dirty="0">
                <a:hlinkClick r:id="rId3"/>
              </a:rPr>
              <a:t> 3.0 </a:t>
            </a:r>
            <a:r>
              <a:rPr lang="en-US" sz="1400" dirty="0" err="1">
                <a:hlinkClick r:id="rId3"/>
              </a:rPr>
              <a:t>Unported</a:t>
            </a:r>
            <a:r>
              <a:rPr lang="en-US" sz="1400" dirty="0">
                <a:hlinkClick r:id="rId3"/>
              </a:rPr>
              <a:t> License</a:t>
            </a:r>
            <a:r>
              <a:rPr lang="en-US" sz="1400" dirty="0"/>
              <a:t>. Based on a work at </a:t>
            </a:r>
            <a:r>
              <a:rPr lang="en-US" sz="1400" dirty="0">
                <a:hlinkClick r:id="rId4"/>
              </a:rPr>
              <a:t>Seattle Central Community College Library</a:t>
            </a:r>
            <a:r>
              <a:rPr lang="en-US" sz="1400" dirty="0"/>
              <a:t>. </a:t>
            </a:r>
            <a:r>
              <a:rPr lang="en-US" sz="1400" dirty="0" smtClean="0"/>
              <a:t>Used with permission</a:t>
            </a:r>
            <a:endParaRPr lang="en-US" dirty="0"/>
          </a:p>
        </p:txBody>
      </p:sp>
      <p:pic>
        <p:nvPicPr>
          <p:cNvPr id="9" name="Picture 8" descr="SKILL - Skagit Information Literacy Learning Tutoria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10"/>
            <a:ext cx="4276095" cy="5216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967" y="4540469"/>
            <a:ext cx="519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use different types of </a:t>
            </a:r>
            <a:r>
              <a:rPr lang="en-US" dirty="0" smtClean="0"/>
              <a:t>information sources</a:t>
            </a:r>
            <a:endParaRPr lang="en-US" dirty="0"/>
          </a:p>
          <a:p>
            <a:r>
              <a:rPr lang="en-US" dirty="0"/>
              <a:t>to pick the best sources for your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5628" y="706821"/>
            <a:ext cx="2975466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WRITING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593"/>
            <a:ext cx="6894787" cy="664779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EXPLORING IDEAS:</a:t>
            </a:r>
          </a:p>
          <a:p>
            <a:pPr lvl="1"/>
            <a:r>
              <a:rPr lang="en-US" b="1" dirty="0" smtClean="0"/>
              <a:t>SUBJECT</a:t>
            </a:r>
          </a:p>
          <a:p>
            <a:pPr lvl="1"/>
            <a:r>
              <a:rPr lang="en-US" b="1" dirty="0" smtClean="0"/>
              <a:t>PURPOSE – INFORM, PERSUADE, ENTERTAIN</a:t>
            </a:r>
          </a:p>
          <a:p>
            <a:pPr lvl="1"/>
            <a:r>
              <a:rPr lang="en-US" b="1" dirty="0" smtClean="0"/>
              <a:t>AUDIENCE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PREWRITING – </a:t>
            </a:r>
          </a:p>
          <a:p>
            <a:pPr lvl="1"/>
            <a:r>
              <a:rPr lang="en-US" b="1" dirty="0" smtClean="0"/>
              <a:t>BRAINSTORM</a:t>
            </a:r>
          </a:p>
          <a:p>
            <a:pPr lvl="1"/>
            <a:r>
              <a:rPr lang="en-US" b="1" dirty="0" smtClean="0"/>
              <a:t>CLUSTER</a:t>
            </a:r>
          </a:p>
          <a:p>
            <a:pPr lvl="1"/>
            <a:r>
              <a:rPr lang="en-US" b="1" dirty="0" smtClean="0"/>
              <a:t>FREE WRITING</a:t>
            </a:r>
          </a:p>
          <a:p>
            <a:pPr lvl="1"/>
            <a:r>
              <a:rPr lang="en-US" b="1" dirty="0" smtClean="0"/>
              <a:t>QUESTIONING (THE 5 W’S)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ORGANIZING – OUTLINING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DRAFT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REVISE </a:t>
            </a:r>
          </a:p>
          <a:p>
            <a:pPr lvl="1"/>
            <a:r>
              <a:rPr lang="en-US" b="1" dirty="0" smtClean="0"/>
              <a:t>REVIEW</a:t>
            </a:r>
          </a:p>
          <a:p>
            <a:pPr lvl="1"/>
            <a:r>
              <a:rPr lang="en-US" b="1" dirty="0" smtClean="0"/>
              <a:t>ADD INFORMATION</a:t>
            </a:r>
          </a:p>
          <a:p>
            <a:pPr lvl="1"/>
            <a:r>
              <a:rPr lang="en-US" b="1" dirty="0" smtClean="0"/>
              <a:t>REARRANGE SENTENCES/PARAGRAPHS</a:t>
            </a:r>
          </a:p>
          <a:p>
            <a:pPr lvl="1"/>
            <a:r>
              <a:rPr lang="en-US" b="1" dirty="0" smtClean="0"/>
              <a:t>READ ALOUD – DOES IT MAKE SENSE?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FINAL COPY</a:t>
            </a:r>
            <a:endParaRPr lang="en-US" b="1" dirty="0"/>
          </a:p>
          <a:p>
            <a:pPr lvl="1"/>
            <a:r>
              <a:rPr lang="en-US" b="1" dirty="0" smtClean="0"/>
              <a:t>EDIT</a:t>
            </a:r>
          </a:p>
          <a:p>
            <a:pPr lvl="1"/>
            <a:r>
              <a:rPr lang="en-US" b="1" dirty="0" smtClean="0"/>
              <a:t>PROOT READ FOR CONTENT, CRITICAL THINKING AND CONTENT.  DID YOU FULFILL YOUR PURPOSE.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5628" y="2178268"/>
            <a:ext cx="3105326" cy="209126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KEEP IT IN MIND AS YOU WORK</a:t>
            </a:r>
            <a:endParaRPr lang="en-US" sz="2400" dirty="0"/>
          </a:p>
        </p:txBody>
      </p:sp>
      <p:pic>
        <p:nvPicPr>
          <p:cNvPr id="7" name="Picture 6" descr="Warren Sparrow: The Writing pro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80" y="94593"/>
            <a:ext cx="4151071" cy="66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724" y="493986"/>
            <a:ext cx="10888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TIME TO APPLY WHAT WE’VE LEARNED:</a:t>
            </a:r>
          </a:p>
          <a:p>
            <a:endParaRPr lang="en-US" sz="4800" dirty="0"/>
          </a:p>
          <a:p>
            <a:r>
              <a:rPr lang="en-US" sz="4800" dirty="0" smtClean="0"/>
              <a:t>RESEARCH PAPER ASSIGNMENT: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765738" y="3762703"/>
            <a:ext cx="7609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a current, controversial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a full understanding of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a definitive position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 a clear, argument essay using research to support your argument.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6573"/>
            <a:ext cx="8534400" cy="1507067"/>
          </a:xfrm>
        </p:spPr>
        <p:txBody>
          <a:bodyPr/>
          <a:lstStyle/>
          <a:p>
            <a:r>
              <a:rPr lang="en-US" dirty="0" smtClean="0"/>
              <a:t>Some ideas for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527564"/>
            <a:ext cx="8534400" cy="3615267"/>
          </a:xfrm>
        </p:spPr>
        <p:txBody>
          <a:bodyPr/>
          <a:lstStyle/>
          <a:p>
            <a:r>
              <a:rPr lang="en-US" dirty="0" smtClean="0"/>
              <a:t>Police Brutality</a:t>
            </a:r>
          </a:p>
          <a:p>
            <a:r>
              <a:rPr lang="en-US" dirty="0" smtClean="0"/>
              <a:t>Gun Control</a:t>
            </a:r>
          </a:p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Death Penalty</a:t>
            </a:r>
          </a:p>
          <a:p>
            <a:r>
              <a:rPr lang="en-US" dirty="0" smtClean="0"/>
              <a:t>COVID-19</a:t>
            </a:r>
            <a:endParaRPr lang="en-US" dirty="0"/>
          </a:p>
        </p:txBody>
      </p:sp>
      <p:pic>
        <p:nvPicPr>
          <p:cNvPr id="4" name="Picture 3" descr="Stop Police Brutality - Governor's Mansion, Minnesota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82" y="1954750"/>
            <a:ext cx="1805819" cy="1145627"/>
          </a:xfrm>
          <a:prstGeom prst="rect">
            <a:avLst/>
          </a:prstGeom>
        </p:spPr>
      </p:pic>
      <p:pic>
        <p:nvPicPr>
          <p:cNvPr id="5" name="Picture 4" descr="jobsanger: President Obama's Op-Ed On Gun Violence In The U.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88" y="1006424"/>
            <a:ext cx="1186653" cy="1841764"/>
          </a:xfrm>
          <a:prstGeom prst="rect">
            <a:avLst/>
          </a:prstGeom>
        </p:spPr>
      </p:pic>
      <p:pic>
        <p:nvPicPr>
          <p:cNvPr id="6" name="Picture 5" descr="Blog da Mélica: &quot;Um Planeta Limpo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61" y="1739802"/>
            <a:ext cx="1626090" cy="1577754"/>
          </a:xfrm>
          <a:prstGeom prst="rect">
            <a:avLst/>
          </a:prstGeom>
        </p:spPr>
      </p:pic>
      <p:pic>
        <p:nvPicPr>
          <p:cNvPr id="7" name="Picture 6" descr="Politiques répressives contre les immigrants aux Etats-Unis | Left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88" y="3295749"/>
            <a:ext cx="1590670" cy="1555765"/>
          </a:xfrm>
          <a:prstGeom prst="rect">
            <a:avLst/>
          </a:prstGeom>
        </p:spPr>
      </p:pic>
      <p:pic>
        <p:nvPicPr>
          <p:cNvPr id="8" name="Picture 7" descr="Arizona Community Press – Time to Rethink Death Penalty For Arizona?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4" y="4161773"/>
            <a:ext cx="1839310" cy="1379483"/>
          </a:xfrm>
          <a:prstGeom prst="rect">
            <a:avLst/>
          </a:prstGeom>
        </p:spPr>
      </p:pic>
      <p:pic>
        <p:nvPicPr>
          <p:cNvPr id="9" name="Picture 8" descr="Covid-19: The world’s unprecedented experiment | GroundU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84" y="5308472"/>
            <a:ext cx="2484345" cy="11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a general overview of your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5" y="0"/>
            <a:ext cx="8766667" cy="2529417"/>
          </a:xfrm>
        </p:spPr>
        <p:txBody>
          <a:bodyPr/>
          <a:lstStyle/>
          <a:p>
            <a:r>
              <a:rPr lang="en-US" sz="3200" dirty="0" smtClean="0"/>
              <a:t>Begin research  -- look at various sources to see what is out there</a:t>
            </a:r>
          </a:p>
          <a:p>
            <a:endParaRPr lang="en-US" dirty="0"/>
          </a:p>
        </p:txBody>
      </p:sp>
      <p:pic>
        <p:nvPicPr>
          <p:cNvPr id="5" name="Picture 4" descr="Disability Thinking: #JusticeForIss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45" y="2622550"/>
            <a:ext cx="2126703" cy="1771650"/>
          </a:xfrm>
          <a:prstGeom prst="rect">
            <a:avLst/>
          </a:prstGeom>
        </p:spPr>
      </p:pic>
      <p:pic>
        <p:nvPicPr>
          <p:cNvPr id="6" name="Picture 5" descr="5.2 Finding and Evaluating Research Sources – Technical Writing Essentia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0" y="2622550"/>
            <a:ext cx="2328316" cy="1771649"/>
          </a:xfrm>
          <a:prstGeom prst="rect">
            <a:avLst/>
          </a:prstGeom>
        </p:spPr>
      </p:pic>
      <p:pic>
        <p:nvPicPr>
          <p:cNvPr id="7" name="Picture 6" descr="The 1709 Blog: Supreme Court says copyright law does not protect publishers in discount re-sal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30" y="2622550"/>
            <a:ext cx="2084663" cy="1771649"/>
          </a:xfrm>
          <a:prstGeom prst="rect">
            <a:avLst/>
          </a:prstGeom>
        </p:spPr>
      </p:pic>
      <p:pic>
        <p:nvPicPr>
          <p:cNvPr id="9" name="Picture 8" descr="From A to Z: Our New List of Databas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8" y="2622550"/>
            <a:ext cx="1800379" cy="17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99A79-071E-45AA-A05B-F7F3C3FC0B9F}"/>
              </a:ext>
            </a:extLst>
          </p:cNvPr>
          <p:cNvSpPr txBox="1"/>
          <p:nvPr/>
        </p:nvSpPr>
        <p:spPr>
          <a:xfrm>
            <a:off x="1905646" y="149174"/>
            <a:ext cx="8584122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Credible sources: What are they and where to find them?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29D9A-0927-4B9B-A13F-A5B111A85E82}"/>
              </a:ext>
            </a:extLst>
          </p:cNvPr>
          <p:cNvSpPr txBox="1"/>
          <p:nvPr/>
        </p:nvSpPr>
        <p:spPr>
          <a:xfrm>
            <a:off x="3396390" y="751454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Scholarly books and reference books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9E77A-D882-4EC7-9362-798F86049399}"/>
              </a:ext>
            </a:extLst>
          </p:cNvPr>
          <p:cNvSpPr txBox="1"/>
          <p:nvPr/>
        </p:nvSpPr>
        <p:spPr>
          <a:xfrm>
            <a:off x="2280996" y="4021325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Scholarly and encyclopedia articles?</a:t>
            </a:r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A1932D-FE48-42E6-A87C-F9B37A0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16" y="1506713"/>
            <a:ext cx="4244598" cy="2410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9FF1C3-4FF5-4E9E-8F1D-A7F1BB1FA0A7}"/>
              </a:ext>
            </a:extLst>
          </p:cNvPr>
          <p:cNvSpPr txBox="1"/>
          <p:nvPr/>
        </p:nvSpPr>
        <p:spPr>
          <a:xfrm>
            <a:off x="4373268" y="1134764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The COA library catalog</a:t>
            </a:r>
            <a:endParaRPr lang="en-US"/>
          </a:p>
        </p:txBody>
      </p:sp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7110CE-1BB2-4DDB-8D26-9B56F0A8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18" y="4723565"/>
            <a:ext cx="3750589" cy="2011929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BD3FA72-C5D5-4B21-932B-C95445302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64" y="4671887"/>
            <a:ext cx="3837767" cy="19603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C66133-2EB8-41F2-A14D-32483E87F184}"/>
              </a:ext>
            </a:extLst>
          </p:cNvPr>
          <p:cNvSpPr txBox="1"/>
          <p:nvPr/>
        </p:nvSpPr>
        <p:spPr>
          <a:xfrm>
            <a:off x="4257030" y="4389408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COA library databases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99A79-071E-45AA-A05B-F7F3C3FC0B9F}"/>
              </a:ext>
            </a:extLst>
          </p:cNvPr>
          <p:cNvSpPr txBox="1"/>
          <p:nvPr/>
        </p:nvSpPr>
        <p:spPr>
          <a:xfrm>
            <a:off x="3978544" y="246038"/>
            <a:ext cx="8584122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Credible sources continued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B4F29-EAAD-44D7-902C-E6AB3CA04494}"/>
              </a:ext>
            </a:extLst>
          </p:cNvPr>
          <p:cNvSpPr txBox="1"/>
          <p:nvPr/>
        </p:nvSpPr>
        <p:spPr>
          <a:xfrm>
            <a:off x="2426293" y="941038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Reliable websites?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6A864-CC50-4FF3-A281-A621C6527496}"/>
              </a:ext>
            </a:extLst>
          </p:cNvPr>
          <p:cNvSpPr txBox="1"/>
          <p:nvPr/>
        </p:nvSpPr>
        <p:spPr>
          <a:xfrm>
            <a:off x="2426292" y="4399097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Films and short stories?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AFA64-45C9-4C83-BB1F-D98D3C207ECD}"/>
              </a:ext>
            </a:extLst>
          </p:cNvPr>
          <p:cNvSpPr txBox="1"/>
          <p:nvPr/>
        </p:nvSpPr>
        <p:spPr>
          <a:xfrm>
            <a:off x="2920301" y="1415673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.</a:t>
            </a:r>
            <a:r>
              <a:rPr lang="en-US" b="1" dirty="0"/>
              <a:t>gov, .</a:t>
            </a:r>
            <a:r>
              <a:rPr lang="en-US" b="1" err="1"/>
              <a:t>edu</a:t>
            </a:r>
            <a:r>
              <a:rPr lang="en-US" b="1" dirty="0"/>
              <a:t>, some .org URLS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78460-A48C-44B3-B32E-D668CBA8F418}"/>
              </a:ext>
            </a:extLst>
          </p:cNvPr>
          <p:cNvSpPr txBox="1"/>
          <p:nvPr/>
        </p:nvSpPr>
        <p:spPr>
          <a:xfrm>
            <a:off x="2426293" y="3246412"/>
            <a:ext cx="5852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Reliable newspaper articles?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E6703-572E-4C64-98F0-F24D30396D21}"/>
              </a:ext>
            </a:extLst>
          </p:cNvPr>
          <p:cNvSpPr txBox="1"/>
          <p:nvPr/>
        </p:nvSpPr>
        <p:spPr>
          <a:xfrm>
            <a:off x="2678139" y="1841876"/>
            <a:ext cx="15808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census.gov</a:t>
            </a:r>
            <a:endParaRPr lang="en-US" b="1" dirty="0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08F487C-374D-461C-905A-0B7A9420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326" y="2262914"/>
            <a:ext cx="2028825" cy="704850"/>
          </a:xfrm>
          <a:prstGeom prst="rect">
            <a:avLst/>
          </a:prstGeom>
        </p:spPr>
      </p:pic>
      <p:pic>
        <p:nvPicPr>
          <p:cNvPr id="6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FB3096-A38E-43F9-A5D5-8504B6C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36" y="2259928"/>
            <a:ext cx="1968608" cy="8658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B5F8A6-7B93-4EE1-BF24-18433B678A33}"/>
              </a:ext>
            </a:extLst>
          </p:cNvPr>
          <p:cNvSpPr txBox="1"/>
          <p:nvPr/>
        </p:nvSpPr>
        <p:spPr>
          <a:xfrm>
            <a:off x="5419400" y="1890307"/>
            <a:ext cx="1648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berkeley.edu</a:t>
            </a:r>
          </a:p>
        </p:txBody>
      </p:sp>
      <p:pic>
        <p:nvPicPr>
          <p:cNvPr id="16" name="Picture 16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5F2A2287-B2C4-4F55-AAC4-BD7F7D74A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73" y="2405752"/>
            <a:ext cx="2743200" cy="574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E4DEB3-F9FE-4D32-9D5A-3EB552143E44}"/>
              </a:ext>
            </a:extLst>
          </p:cNvPr>
          <p:cNvSpPr txBox="1"/>
          <p:nvPr/>
        </p:nvSpPr>
        <p:spPr>
          <a:xfrm>
            <a:off x="7966934" y="1890307"/>
            <a:ext cx="20167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pewresearch.org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406963-DFD5-47B3-B806-A53DDBCFFC0C}"/>
              </a:ext>
            </a:extLst>
          </p:cNvPr>
          <p:cNvSpPr txBox="1"/>
          <p:nvPr/>
        </p:nvSpPr>
        <p:spPr>
          <a:xfrm>
            <a:off x="2900927" y="3740418"/>
            <a:ext cx="70827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Big city newspapers: LA Times, SF Chronicle, New York Times </a:t>
            </a:r>
            <a:endParaRPr lang="en-US" b="1"/>
          </a:p>
        </p:txBody>
      </p:sp>
      <p:pic>
        <p:nvPicPr>
          <p:cNvPr id="20" name="Picture 20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3C91104C-DFFE-4DA8-A679-2E2DFD44E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181" y="5266103"/>
            <a:ext cx="4399581" cy="936541"/>
          </a:xfrm>
          <a:prstGeom prst="rect">
            <a:avLst/>
          </a:prstGeom>
        </p:spPr>
      </p:pic>
      <p:pic>
        <p:nvPicPr>
          <p:cNvPr id="22" name="Picture 22" descr="A picture containing bird, flower, tree&#10;&#10;Description generated with very high confidence">
            <a:extLst>
              <a:ext uri="{FF2B5EF4-FFF2-40B4-BE49-F238E27FC236}">
                <a16:creationId xmlns:a16="http://schemas.microsoft.com/office/drawing/2014/main" id="{8AF400B4-4638-49C3-8364-69C6BDFD6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459" y="5417923"/>
            <a:ext cx="2743200" cy="768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138AF1-615B-4F86-B6FB-35DAF68DAB2D}"/>
              </a:ext>
            </a:extLst>
          </p:cNvPr>
          <p:cNvSpPr txBox="1"/>
          <p:nvPr/>
        </p:nvSpPr>
        <p:spPr>
          <a:xfrm>
            <a:off x="2871867" y="4767180"/>
            <a:ext cx="70827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Kanopy and COA ebooks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02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USE LIBRARY DATABASES INSTEAD OF THE INTERNET?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600" y="1417650"/>
            <a:ext cx="8616800" cy="51513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Written by experts in the field of study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Experts have credentials that qualify them to write and PEER REVIEW other articles in the same field.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are reliable – no need to evaluate them.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provide many features that help to narrow or broaden topics, citations for articles, email and print access, depending on your location.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of them read the text while highlighting it and provide dictionary help!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01F20-A639-496C-9E68-9E6B9989DCD0}"/>
              </a:ext>
            </a:extLst>
          </p:cNvPr>
          <p:cNvSpPr txBox="1"/>
          <p:nvPr/>
        </p:nvSpPr>
        <p:spPr>
          <a:xfrm>
            <a:off x="1698813" y="584840"/>
            <a:ext cx="8972279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360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3600">
                <a:latin typeface="Calibri"/>
                <a:cs typeface="Calibri"/>
              </a:rPr>
              <a:t>urrency</a:t>
            </a:r>
            <a:endParaRPr lang="en-US" sz="3600"/>
          </a:p>
          <a:p>
            <a:pPr marL="342900" lvl="2" indent="-342900">
              <a:buChar char="•"/>
            </a:pPr>
            <a:r>
              <a:rPr lang="en-US" sz="1600"/>
              <a:t>When was it published? Does your topic require more current information?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lvl="1" indent="-342900">
              <a:buChar char="•"/>
            </a:pPr>
            <a:r>
              <a:rPr lang="en-US" sz="1600"/>
              <a:t>Do the links still work?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360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3600">
                <a:latin typeface="Calibri"/>
                <a:cs typeface="Calibri"/>
              </a:rPr>
              <a:t>elevance</a:t>
            </a:r>
          </a:p>
          <a:p>
            <a:pPr marL="342900" lvl="1" indent="-342900">
              <a:buChar char="•"/>
            </a:pPr>
            <a:r>
              <a:rPr lang="en-US" sz="1600"/>
              <a:t>Does the information fit in with the argument you're trying to make?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lvl="1" indent="-342900">
              <a:buChar char="•"/>
            </a:pPr>
            <a:r>
              <a:rPr lang="en-US" sz="1600"/>
              <a:t>Who do you think the source was written for?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3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3600">
                <a:latin typeface="Calibri"/>
                <a:cs typeface="Calibri"/>
              </a:rPr>
              <a:t>uthority</a:t>
            </a:r>
          </a:p>
          <a:p>
            <a:pPr marL="342900" lvl="1" indent="-342900">
              <a:buChar char="•"/>
            </a:pPr>
            <a:r>
              <a:rPr lang="en-US" sz="1600"/>
              <a:t>Is the author qualified to write on the topic? Would they have a reason to be bias?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lvl="1" indent="-342900">
              <a:buChar char="•"/>
            </a:pPr>
            <a:r>
              <a:rPr lang="en-US" sz="1600"/>
              <a:t>Pay attention to the URL: .gov and .</a:t>
            </a:r>
            <a:r>
              <a:rPr lang="en-US" sz="1600" err="1"/>
              <a:t>edu</a:t>
            </a:r>
            <a:r>
              <a:rPr lang="en-US" sz="1600"/>
              <a:t> websites are the most reliable. You should be more careful with .com, </a:t>
            </a:r>
            <a:r>
              <a:rPr lang="en-US" sz="1600" err="1"/>
              <a:t>.net</a:t>
            </a:r>
            <a:r>
              <a:rPr lang="en-US" sz="1600"/>
              <a:t>. and even .org websites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36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3600">
                <a:latin typeface="Calibri"/>
                <a:cs typeface="Calibri"/>
              </a:rPr>
              <a:t>ccuracy</a:t>
            </a:r>
          </a:p>
          <a:p>
            <a:pPr marL="342900" lvl="1" indent="-342900">
              <a:buChar char="•"/>
            </a:pPr>
            <a:r>
              <a:rPr lang="en-US" sz="1600"/>
              <a:t>Is the information given supported by evidence (cited?)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lvl="1" indent="-342900">
              <a:buChar char="•"/>
            </a:pPr>
            <a:r>
              <a:rPr lang="en-US" sz="1600"/>
              <a:t>Does the language seem professional, or is it full of emotion?</a:t>
            </a:r>
            <a:endParaRPr lang="en-US" sz="1600">
              <a:solidFill>
                <a:srgbClr val="FF0000"/>
              </a:solidFill>
              <a:latin typeface="Calibri"/>
              <a:cs typeface="Calibri"/>
            </a:endParaRPr>
          </a:p>
          <a:p>
            <a:pPr lvl="1"/>
            <a:r>
              <a:rPr lang="en-US" sz="360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3600">
                <a:latin typeface="Calibri"/>
                <a:cs typeface="Calibri"/>
              </a:rPr>
              <a:t>urpose</a:t>
            </a:r>
          </a:p>
          <a:p>
            <a:pPr marL="571500" lvl="1" indent="-571500">
              <a:buChar char="•"/>
            </a:pPr>
            <a:r>
              <a:rPr lang="en-US" sz="1600"/>
              <a:t>What is the purpose of the information? Is it to inform, sell, entertain or persuade?</a:t>
            </a:r>
            <a:endParaRPr lang="en-US" sz="1600">
              <a:latin typeface="Calibri"/>
              <a:cs typeface="Calibri"/>
            </a:endParaRPr>
          </a:p>
          <a:p>
            <a:pPr marL="571500" lvl="1" indent="-571500">
              <a:buChar char="•"/>
            </a:pPr>
            <a:r>
              <a:rPr lang="en-US" sz="1600"/>
              <a:t>Is the information fact, opinion or propaganda?</a:t>
            </a:r>
            <a:endParaRPr lang="en-US" sz="160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BDD27-F88A-4791-A9E1-592D128841A2}"/>
              </a:ext>
            </a:extLst>
          </p:cNvPr>
          <p:cNvSpPr txBox="1"/>
          <p:nvPr/>
        </p:nvSpPr>
        <p:spPr>
          <a:xfrm>
            <a:off x="2090485" y="209176"/>
            <a:ext cx="738243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Websites: The "CRAAP" Test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1" y="157070"/>
            <a:ext cx="10351651" cy="1507067"/>
          </a:xfrm>
        </p:spPr>
        <p:txBody>
          <a:bodyPr/>
          <a:lstStyle/>
          <a:p>
            <a:r>
              <a:rPr lang="en-US" altLang="en-US" b="1" dirty="0"/>
              <a:t>Choose </a:t>
            </a:r>
            <a:r>
              <a:rPr lang="en-US" altLang="en-US" b="1" dirty="0" smtClean="0"/>
              <a:t>your topic – task definition 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19807" y="1355834"/>
            <a:ext cx="9418308" cy="564405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/>
              <a:t>Something that interests </a:t>
            </a:r>
            <a:r>
              <a:rPr lang="en-US" altLang="en-US" sz="2800" dirty="0" smtClean="0"/>
              <a:t>you, That you have an opinion on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Browse textbook, lecture notes, magazines, and newspapers for </a:t>
            </a:r>
            <a:r>
              <a:rPr lang="en-US" altLang="en-US" sz="2800" dirty="0" smtClean="0"/>
              <a:t>ideas -- brainstorm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Look at databases that may help. 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https://alameda.peralta.edu/library/article-databases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/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Remember choosing your topic is RESEARCH! 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(view video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www.lib.ncsu.edu/tutorials/picking_topic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Ask </a:t>
            </a:r>
            <a:r>
              <a:rPr lang="en-US" altLang="en-US" sz="2800" dirty="0">
                <a:solidFill>
                  <a:schemeClr val="bg1"/>
                </a:solidFill>
              </a:rPr>
              <a:t>your instructor or a librarian for </a:t>
            </a:r>
            <a:r>
              <a:rPr lang="en-US" altLang="en-US" sz="2800" dirty="0" smtClean="0">
                <a:solidFill>
                  <a:schemeClr val="bg1"/>
                </a:solidFill>
              </a:rPr>
              <a:t>help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68" y="157070"/>
            <a:ext cx="7799715" cy="662737"/>
          </a:xfrm>
        </p:spPr>
        <p:txBody>
          <a:bodyPr/>
          <a:lstStyle/>
          <a:p>
            <a:r>
              <a:rPr lang="en-US" dirty="0" smtClean="0"/>
              <a:t>OBJECTIVES/OUTCOMES: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676" y="952249"/>
            <a:ext cx="1141423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2400" dirty="0" smtClean="0"/>
              <a:t>Understand </a:t>
            </a:r>
            <a:r>
              <a:rPr lang="en-US" sz="2400" dirty="0"/>
              <a:t>the welcoming and useful aspects of the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Able to share information about the </a:t>
            </a:r>
            <a:r>
              <a:rPr lang="en-US" sz="2400" dirty="0" smtClean="0"/>
              <a:t>resources </a:t>
            </a:r>
            <a:r>
              <a:rPr lang="en-US" sz="2400" dirty="0"/>
              <a:t>available in the library and how to use them.</a:t>
            </a:r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how to choose a topic and refine it using the </a:t>
            </a:r>
            <a:r>
              <a:rPr lang="en-US" sz="2400" dirty="0" smtClean="0"/>
              <a:t>writing process </a:t>
            </a:r>
            <a:r>
              <a:rPr lang="en-US" sz="2400" smtClean="0"/>
              <a:t>and the </a:t>
            </a:r>
            <a:r>
              <a:rPr lang="en-US" sz="2400" dirty="0"/>
              <a:t>Information </a:t>
            </a:r>
            <a:r>
              <a:rPr lang="en-US" sz="2400" dirty="0" smtClean="0"/>
              <a:t>Literacy Framework.</a:t>
            </a:r>
          </a:p>
          <a:p>
            <a:pPr lvl="0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the Information Literacy Process and be able to use it in real life situations. (</a:t>
            </a:r>
            <a:r>
              <a:rPr lang="en-US" sz="1600" dirty="0"/>
              <a:t>You actually did this in your assignment in Module 2 Unit 3 – your Fact Finding </a:t>
            </a:r>
            <a:r>
              <a:rPr lang="en-US" sz="1600" dirty="0" smtClean="0"/>
              <a:t>Report).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how to evaluate information for accuracy and credibility.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Able to use search </a:t>
            </a:r>
            <a:r>
              <a:rPr lang="en-US" sz="2400" dirty="0"/>
              <a:t>skills for locating valid sources of information for your research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different sources of information and when and how they can be </a:t>
            </a:r>
            <a:r>
              <a:rPr lang="en-US" sz="2400" dirty="0" smtClean="0"/>
              <a:t>used.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2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98" y="535442"/>
            <a:ext cx="8534400" cy="1507067"/>
          </a:xfrm>
        </p:spPr>
        <p:txBody>
          <a:bodyPr/>
          <a:lstStyle/>
          <a:p>
            <a:r>
              <a:rPr lang="en-US" dirty="0" smtClean="0"/>
              <a:t>Narrow and shape subject into specific questions or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98" y="1933903"/>
            <a:ext cx="8534400" cy="4729655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Use the databases for ideas about focusing or narrowing your topic</a:t>
            </a:r>
          </a:p>
          <a:p>
            <a:r>
              <a:rPr lang="en-US" sz="5500" dirty="0" smtClean="0"/>
              <a:t>Example – Gun Control –  Main concept but too Broad</a:t>
            </a:r>
          </a:p>
          <a:p>
            <a:pPr lvl="1"/>
            <a:r>
              <a:rPr lang="en-US" sz="5500" dirty="0" smtClean="0"/>
              <a:t>What do you want to know about Gun Control?</a:t>
            </a:r>
          </a:p>
          <a:p>
            <a:pPr lvl="2"/>
            <a:r>
              <a:rPr lang="en-US" sz="5500" dirty="0" smtClean="0"/>
              <a:t>2</a:t>
            </a:r>
            <a:r>
              <a:rPr lang="en-US" sz="5500" baseline="30000" dirty="0" smtClean="0"/>
              <a:t>nd</a:t>
            </a:r>
            <a:r>
              <a:rPr lang="en-US" sz="5500" dirty="0" smtClean="0"/>
              <a:t> amendment</a:t>
            </a:r>
          </a:p>
          <a:p>
            <a:pPr lvl="2"/>
            <a:r>
              <a:rPr lang="en-US" sz="5500" dirty="0" smtClean="0"/>
              <a:t>Automatic weapons</a:t>
            </a:r>
          </a:p>
          <a:p>
            <a:pPr lvl="2"/>
            <a:r>
              <a:rPr lang="en-US" sz="5500" dirty="0" smtClean="0"/>
              <a:t>Number of gun related deaths (limit to USA)</a:t>
            </a:r>
          </a:p>
          <a:p>
            <a:pPr lvl="2"/>
            <a:r>
              <a:rPr lang="en-US" sz="5500" dirty="0" smtClean="0"/>
              <a:t>NRA </a:t>
            </a:r>
          </a:p>
          <a:p>
            <a:pPr lvl="2"/>
            <a:r>
              <a:rPr lang="en-US" sz="5500" dirty="0" smtClean="0"/>
              <a:t>School violence</a:t>
            </a:r>
          </a:p>
          <a:p>
            <a:pPr lvl="2"/>
            <a:r>
              <a:rPr lang="en-US" sz="5500" dirty="0" smtClean="0"/>
              <a:t>Mass shooting</a:t>
            </a:r>
          </a:p>
          <a:p>
            <a:pPr marL="914400" lvl="2" indent="0">
              <a:buNone/>
            </a:pPr>
            <a:r>
              <a:rPr lang="en-US" sz="5500" dirty="0" smtClean="0"/>
              <a:t>How many people die from gun </a:t>
            </a:r>
            <a:r>
              <a:rPr lang="en-US" sz="5500" dirty="0"/>
              <a:t>v</a:t>
            </a:r>
            <a:r>
              <a:rPr lang="en-US" sz="5500" dirty="0" smtClean="0"/>
              <a:t>iolence?</a:t>
            </a:r>
          </a:p>
          <a:p>
            <a:pPr marL="914400" lvl="2" indent="0">
              <a:buNone/>
            </a:pPr>
            <a:r>
              <a:rPr lang="en-US" sz="5500" dirty="0" smtClean="0"/>
              <a:t>How does the 2</a:t>
            </a:r>
            <a:r>
              <a:rPr lang="en-US" sz="5500" baseline="30000" dirty="0" smtClean="0"/>
              <a:t>nd</a:t>
            </a:r>
            <a:r>
              <a:rPr lang="en-US" sz="5500" dirty="0" smtClean="0"/>
              <a:t> amendment justify automatic weapons?</a:t>
            </a:r>
          </a:p>
          <a:p>
            <a:pPr marL="914400" lvl="2" indent="0">
              <a:buNone/>
            </a:pPr>
            <a:r>
              <a:rPr lang="en-US" sz="5500" dirty="0" smtClean="0"/>
              <a:t>Why is the NRA so fearful about common sense gun control?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4400" b="1" dirty="0"/>
              <a:t>Main Concepts of </a:t>
            </a:r>
            <a:r>
              <a:rPr lang="en-US" altLang="en-US" sz="4400" b="1" dirty="0" smtClean="0"/>
              <a:t>Question when defining your topic</a:t>
            </a:r>
            <a:endParaRPr lang="en-US" altLang="en-US" sz="44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1869" y="2438400"/>
            <a:ext cx="7696200" cy="3289737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What is the effect of  _____ on ____ ?</a:t>
            </a:r>
          </a:p>
          <a:p>
            <a:pPr algn="l"/>
            <a:r>
              <a:rPr lang="en-US" altLang="en-US" sz="3200" dirty="0"/>
              <a:t>What is the role of _____ on ____?</a:t>
            </a:r>
          </a:p>
          <a:p>
            <a:pPr algn="l"/>
            <a:r>
              <a:rPr lang="en-US" altLang="en-US" sz="3200" dirty="0"/>
              <a:t>How has the use of ____ affected ___?</a:t>
            </a:r>
          </a:p>
          <a:p>
            <a:pPr algn="l"/>
            <a:r>
              <a:rPr lang="en-US" altLang="en-US" sz="3200" dirty="0"/>
              <a:t>Why has ___ led to ____?</a:t>
            </a:r>
          </a:p>
        </p:txBody>
      </p:sp>
    </p:spTree>
    <p:extLst>
      <p:ext uri="{BB962C8B-B14F-4D97-AF65-F5344CB8AC3E}">
        <p14:creationId xmlns:p14="http://schemas.microsoft.com/office/powerpoint/2010/main" val="13431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1663"/>
            <a:ext cx="8534400" cy="1507067"/>
          </a:xfrm>
        </p:spPr>
        <p:txBody>
          <a:bodyPr/>
          <a:lstStyle/>
          <a:p>
            <a:r>
              <a:rPr lang="en-US" dirty="0" smtClean="0"/>
              <a:t>Learn various types of searching to help focus your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294" y="2945524"/>
            <a:ext cx="8534400" cy="3615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6" y="2238208"/>
            <a:ext cx="8924363" cy="29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3" y="1"/>
            <a:ext cx="8334702" cy="448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1724" y="6547945"/>
            <a:ext cx="4277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Developed by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Amy Stewart-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Deaker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25" y="4614100"/>
            <a:ext cx="7001852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46842"/>
            <a:ext cx="10597943" cy="59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8758" y="6369268"/>
            <a:ext cx="4813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Developed by </a:t>
            </a:r>
            <a:r>
              <a:rPr lang="en-US" sz="1400" dirty="0">
                <a:hlinkClick r:id="rId3"/>
              </a:rPr>
              <a:t>Amy Stewart-</a:t>
            </a:r>
            <a:r>
              <a:rPr lang="en-US" sz="1400" dirty="0" err="1">
                <a:hlinkClick r:id="rId3"/>
              </a:rPr>
              <a:t>Deaker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80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57721"/>
            <a:ext cx="9941747" cy="5838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9434" y="6382663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Developed by </a:t>
            </a:r>
            <a:r>
              <a:rPr lang="en-US" dirty="0">
                <a:hlinkClick r:id="rId3"/>
              </a:rPr>
              <a:t>Amy Stewart-</a:t>
            </a:r>
            <a:r>
              <a:rPr lang="en-US" dirty="0" err="1">
                <a:hlinkClick r:id="rId3"/>
              </a:rPr>
              <a:t>Deaker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255605"/>
            <a:ext cx="9542355" cy="5819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7357" y="6320507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Developed by </a:t>
            </a:r>
            <a:r>
              <a:rPr lang="en-US" dirty="0">
                <a:hlinkClick r:id="rId3"/>
              </a:rPr>
              <a:t>Amy Stewart-</a:t>
            </a:r>
            <a:r>
              <a:rPr lang="en-US" dirty="0" err="1">
                <a:hlinkClick r:id="rId3"/>
              </a:rPr>
              <a:t>Deaker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1" y="685801"/>
            <a:ext cx="9754641" cy="1573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take a look at the databases and see how they work to help you with your searching: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2144110"/>
            <a:ext cx="9773581" cy="3850290"/>
          </a:xfrm>
        </p:spPr>
        <p:txBody>
          <a:bodyPr/>
          <a:lstStyle/>
          <a:p>
            <a:r>
              <a:rPr lang="en-US" dirty="0" smtClean="0"/>
              <a:t>The all have similar features, but they could be located in various places – </a:t>
            </a:r>
            <a:r>
              <a:rPr lang="en-US" dirty="0" err="1" smtClean="0"/>
              <a:t>besure</a:t>
            </a:r>
            <a:r>
              <a:rPr lang="en-US" dirty="0" smtClean="0"/>
              <a:t> to explore and use those “observation” skills you have been working with.  We’ll look at three databases again: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Opposing View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Sirs Issues Researcher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Academic Search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We’ll also look at </a:t>
            </a:r>
            <a:r>
              <a:rPr lang="en-US" i="1" dirty="0" smtClean="0"/>
              <a:t>e-books</a:t>
            </a:r>
            <a:r>
              <a:rPr lang="en-US" dirty="0" smtClean="0"/>
              <a:t> and  </a:t>
            </a:r>
            <a:r>
              <a:rPr lang="en-US" i="1" dirty="0" smtClean="0"/>
              <a:t>Films on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840241"/>
            <a:ext cx="10835127" cy="4793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what we’ve covered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any 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NEXT WEDNESDAY – SESSION 2 – July 8, 10 am &amp; 6 pm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Plagiarism, citations &amp; annotated bibliographies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-2908738"/>
            <a:ext cx="8534400" cy="36152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2440025" y="968125"/>
            <a:ext cx="5561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97ABBC"/>
              </a:buClr>
              <a:buSzPts val="3600"/>
            </a:pPr>
            <a:r>
              <a:rPr lang="en" sz="6000" cap="none">
                <a:solidFill>
                  <a:srgbClr val="7ECEFD"/>
                </a:solidFill>
                <a:latin typeface="Raleway"/>
                <a:ea typeface="Raleway"/>
                <a:cs typeface="Raleway"/>
                <a:sym typeface="Raleway"/>
              </a:rPr>
              <a:t>Thanks!</a:t>
            </a:r>
            <a:endParaRPr sz="6000" cap="none">
              <a:solidFill>
                <a:srgbClr val="7ECEF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2440025" y="2338950"/>
            <a:ext cx="55611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r>
              <a:rPr lang="en" sz="4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Any questions</a:t>
            </a:r>
            <a:r>
              <a:rPr lang="en" sz="4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endParaRPr lang="en" sz="4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endParaRPr sz="4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4294967295"/>
          </p:nvPr>
        </p:nvSpPr>
        <p:spPr>
          <a:xfrm>
            <a:off x="2440025" y="3678675"/>
            <a:ext cx="55611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r>
              <a:rPr lang="en-US" sz="4000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HAPPY 4</a:t>
            </a:r>
            <a:r>
              <a:rPr lang="en-US" sz="4000" baseline="30000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US" sz="4000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OF JULY!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endParaRPr lang="en-US" sz="2400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r>
              <a:rPr lang="en-US" sz="24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Mary </a:t>
            </a:r>
            <a:r>
              <a:rPr lang="en-US" sz="24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Poeck</a:t>
            </a:r>
            <a:endParaRPr sz="30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r>
              <a:rPr lang="en" sz="24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</a:t>
            </a:r>
            <a:r>
              <a:rPr lang="en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 find me at:</a:t>
            </a:r>
            <a:endParaRPr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None/>
            </a:pPr>
            <a:r>
              <a:rPr lang="en-US" sz="24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mpoeck@peralta.edu</a:t>
            </a:r>
            <a:endParaRPr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427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4" y="395682"/>
            <a:ext cx="6291756" cy="964987"/>
          </a:xfrm>
        </p:spPr>
        <p:txBody>
          <a:bodyPr>
            <a:normAutofit/>
          </a:bodyPr>
          <a:lstStyle/>
          <a:p>
            <a:r>
              <a:rPr lang="en-US" dirty="0" smtClean="0"/>
              <a:t>NEED LIBRARY ASSISTANCE?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642" y="1776247"/>
            <a:ext cx="5598346" cy="576262"/>
          </a:xfrm>
        </p:spPr>
        <p:txBody>
          <a:bodyPr>
            <a:noAutofit/>
          </a:bodyPr>
          <a:lstStyle/>
          <a:p>
            <a:r>
              <a:rPr lang="en-US" dirty="0">
                <a:latin typeface="ArialMT"/>
                <a:hlinkClick r:id="rId2"/>
              </a:rPr>
              <a:t>https://</a:t>
            </a:r>
            <a:r>
              <a:rPr lang="en-US" dirty="0" smtClean="0">
                <a:latin typeface="ArialMT"/>
                <a:hlinkClick r:id="rId2"/>
              </a:rPr>
              <a:t>alameda.peralta.edu/library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779" y="2768087"/>
            <a:ext cx="5749159" cy="39059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ONLINE </a:t>
            </a:r>
            <a:r>
              <a:rPr lang="en-US" sz="2800" dirty="0">
                <a:latin typeface="Calibri" panose="020F0502020204030204" pitchFamily="34" charset="0"/>
              </a:rPr>
              <a:t>ONLY: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>
                <a:latin typeface="Calibri" panose="020F0502020204030204" pitchFamily="34" charset="0"/>
              </a:rPr>
              <a:t>Chat With a Librarian</a:t>
            </a:r>
            <a:r>
              <a:rPr lang="en-US" sz="2400" dirty="0" smtClean="0">
                <a:latin typeface="Calibri" panose="020F0502020204030204" pitchFamily="34" charset="0"/>
              </a:rPr>
              <a:t>” = live chat 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>
                <a:latin typeface="Calibri" panose="020F0502020204030204" pitchFamily="34" charset="0"/>
              </a:rPr>
              <a:t>Ask a CoA Librarian</a:t>
            </a:r>
            <a:r>
              <a:rPr lang="en-US" sz="2400" dirty="0" smtClean="0">
                <a:latin typeface="Calibri" panose="020F0502020204030204" pitchFamily="34" charset="0"/>
              </a:rPr>
              <a:t>”     = email 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9042"/>
            <a:ext cx="5183188" cy="1796143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7300" dirty="0" smtClean="0">
                <a:latin typeface="Calibri" panose="020F0502020204030204" pitchFamily="34" charset="0"/>
              </a:rPr>
              <a:t>Library </a:t>
            </a:r>
            <a:r>
              <a:rPr lang="en-US" sz="7300" dirty="0">
                <a:latin typeface="Calibri" panose="020F0502020204030204" pitchFamily="34" charset="0"/>
              </a:rPr>
              <a:t>Service Hours Summer:</a:t>
            </a:r>
            <a:r>
              <a:rPr lang="en-US" sz="7300" dirty="0" smtClean="0">
                <a:latin typeface="Calibri" panose="020F0502020204030204" pitchFamily="34" charset="0"/>
              </a:rPr>
              <a:t>(</a:t>
            </a:r>
            <a:r>
              <a:rPr lang="en-US" sz="7300" dirty="0">
                <a:latin typeface="Calibri" panose="020F0502020204030204" pitchFamily="34" charset="0"/>
              </a:rPr>
              <a:t>Online only</a:t>
            </a:r>
            <a:r>
              <a:rPr lang="en-US" sz="7300" dirty="0" smtClean="0">
                <a:latin typeface="Calibri" panose="020F0502020204030204" pitchFamily="34" charset="0"/>
              </a:rPr>
              <a:t>)</a:t>
            </a:r>
            <a:endParaRPr lang="en-US" sz="73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935185"/>
            <a:ext cx="5183188" cy="2254477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now </a:t>
            </a:r>
            <a:r>
              <a:rPr lang="en-US" sz="3200" dirty="0">
                <a:latin typeface="Calibri" panose="020F0502020204030204" pitchFamily="34" charset="0"/>
              </a:rPr>
              <a:t>through July 23, 2020:</a:t>
            </a:r>
          </a:p>
          <a:p>
            <a:r>
              <a:rPr lang="en-US" sz="3200" dirty="0">
                <a:latin typeface="Calibri" panose="020F0502020204030204" pitchFamily="34" charset="0"/>
              </a:rPr>
              <a:t>Mon. – Thurs.: 8:00 am – 4:00 pm</a:t>
            </a:r>
          </a:p>
          <a:p>
            <a:endParaRPr lang="en-US" dirty="0"/>
          </a:p>
        </p:txBody>
      </p:sp>
      <p:pic>
        <p:nvPicPr>
          <p:cNvPr id="8" name="Picture 7" descr="Spotlight on: Chat with a Librari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86" y="3857444"/>
            <a:ext cx="3088615" cy="1079580"/>
          </a:xfrm>
          <a:prstGeom prst="rect">
            <a:avLst/>
          </a:prstGeom>
        </p:spPr>
      </p:pic>
      <p:pic>
        <p:nvPicPr>
          <p:cNvPr id="9" name="Picture 8" descr="301 Moved Permanentl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27" y="5264862"/>
            <a:ext cx="1172665" cy="11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417701" y="167424"/>
            <a:ext cx="6519173" cy="6793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can I find in the library?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716404" y="1035973"/>
            <a:ext cx="9921765" cy="5396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400" b="1" dirty="0">
                <a:solidFill>
                  <a:schemeClr val="bg1"/>
                </a:solidFill>
              </a:rPr>
              <a:t>Study Rooms</a:t>
            </a:r>
            <a:r>
              <a:rPr lang="en" sz="2400" dirty="0">
                <a:solidFill>
                  <a:schemeClr val="bg1"/>
                </a:solidFill>
              </a:rPr>
              <a:t> – Request at the reserve desk; quiet study room in L115</a:t>
            </a:r>
          </a:p>
          <a:p>
            <a:endParaRPr lang="en" sz="2400" dirty="0">
              <a:solidFill>
                <a:schemeClr val="bg1"/>
              </a:solidFill>
            </a:endParaRPr>
          </a:p>
          <a:p>
            <a:r>
              <a:rPr lang="en" sz="2400" b="1" dirty="0">
                <a:solidFill>
                  <a:schemeClr val="bg1"/>
                </a:solidFill>
              </a:rPr>
              <a:t>Textbooks</a:t>
            </a:r>
            <a:r>
              <a:rPr lang="en" sz="2400" dirty="0">
                <a:solidFill>
                  <a:schemeClr val="bg1"/>
                </a:solidFill>
              </a:rPr>
              <a:t> – Can be checked out at the Reserve desk</a:t>
            </a:r>
          </a:p>
          <a:p>
            <a:endParaRPr lang="en" sz="2400" dirty="0">
              <a:solidFill>
                <a:schemeClr val="bg1"/>
              </a:solidFill>
            </a:endParaRPr>
          </a:p>
          <a:p>
            <a:r>
              <a:rPr lang="en" sz="2400" b="1" dirty="0">
                <a:solidFill>
                  <a:schemeClr val="bg1"/>
                </a:solidFill>
              </a:rPr>
              <a:t>Computer lab and printing</a:t>
            </a:r>
            <a:r>
              <a:rPr lang="en" sz="2400" dirty="0">
                <a:solidFill>
                  <a:schemeClr val="bg1"/>
                </a:solidFill>
              </a:rPr>
              <a:t> – on the 2nd floor</a:t>
            </a:r>
          </a:p>
          <a:p>
            <a:endParaRPr lang="en" sz="2400" dirty="0">
              <a:solidFill>
                <a:schemeClr val="bg1"/>
              </a:solidFill>
            </a:endParaRPr>
          </a:p>
          <a:p>
            <a:r>
              <a:rPr lang="en" sz="2400" b="1" dirty="0">
                <a:solidFill>
                  <a:schemeClr val="bg1"/>
                </a:solidFill>
              </a:rPr>
              <a:t>Reference Help</a:t>
            </a:r>
            <a:r>
              <a:rPr lang="en" sz="2400" dirty="0">
                <a:solidFill>
                  <a:schemeClr val="bg1"/>
                </a:solidFill>
              </a:rPr>
              <a:t> – Need help finding articles, books, or doing research? Ask a </a:t>
            </a:r>
            <a:r>
              <a:rPr lang="en" sz="2400" dirty="0" smtClean="0">
                <a:solidFill>
                  <a:schemeClr val="bg1"/>
                </a:solidFill>
              </a:rPr>
              <a:t>librarian</a:t>
            </a:r>
            <a:r>
              <a:rPr lang="en" sz="2400" dirty="0" smtClean="0"/>
              <a:t> </a:t>
            </a:r>
            <a:r>
              <a:rPr lang="en" sz="2400" dirty="0" smtClean="0">
                <a:solidFill>
                  <a:schemeClr val="tx1"/>
                </a:solidFill>
              </a:rPr>
              <a:t>(Live Chat or email)</a:t>
            </a:r>
            <a:endParaRPr lang="en" sz="2400" dirty="0">
              <a:solidFill>
                <a:schemeClr val="tx1"/>
              </a:solidFill>
            </a:endParaRPr>
          </a:p>
          <a:p>
            <a:endParaRPr lang="en" sz="2400" dirty="0">
              <a:solidFill>
                <a:schemeClr val="tx1"/>
              </a:solidFill>
            </a:endParaRPr>
          </a:p>
          <a:p>
            <a:r>
              <a:rPr lang="en" sz="2400" b="1" dirty="0">
                <a:solidFill>
                  <a:schemeClr val="bg1"/>
                </a:solidFill>
              </a:rPr>
              <a:t>Learning Resource Center</a:t>
            </a:r>
            <a:r>
              <a:rPr lang="en" sz="2400" dirty="0">
                <a:solidFill>
                  <a:schemeClr val="bg1"/>
                </a:solidFill>
              </a:rPr>
              <a:t> – One-on-one tutoring, math and English </a:t>
            </a:r>
            <a:r>
              <a:rPr lang="en" sz="2400" dirty="0" smtClean="0">
                <a:solidFill>
                  <a:schemeClr val="bg1"/>
                </a:solidFill>
              </a:rPr>
              <a:t>labs  </a:t>
            </a:r>
            <a:r>
              <a:rPr lang="en" sz="2400" dirty="0" smtClean="0">
                <a:solidFill>
                  <a:schemeClr val="tx1"/>
                </a:solidFill>
              </a:rPr>
              <a:t>(see link in your Canvas Course)</a:t>
            </a:r>
            <a:endParaRPr lang="en" sz="2400" dirty="0">
              <a:solidFill>
                <a:schemeClr val="tx1"/>
              </a:solidFill>
            </a:endParaRPr>
          </a:p>
          <a:p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4625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LIBRARY RESOURCES &amp;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70538"/>
            <a:ext cx="9144000" cy="3187262"/>
          </a:xfrm>
        </p:spPr>
        <p:txBody>
          <a:bodyPr>
            <a:normAutofit/>
          </a:bodyPr>
          <a:lstStyle/>
          <a:p>
            <a:r>
              <a:rPr lang="en-US" dirty="0" smtClean="0"/>
              <a:t>Books </a:t>
            </a:r>
            <a:r>
              <a:rPr lang="en-US" dirty="0"/>
              <a:t>- Circulation, Reference, Reserves</a:t>
            </a:r>
          </a:p>
          <a:p>
            <a:r>
              <a:rPr lang="en-US" b="1" dirty="0"/>
              <a:t>Circulating Books</a:t>
            </a:r>
          </a:p>
          <a:p>
            <a:r>
              <a:rPr lang="en-US" dirty="0"/>
              <a:t>Books you can check out for 3 weeks!</a:t>
            </a:r>
          </a:p>
          <a:p>
            <a:r>
              <a:rPr lang="en-US" dirty="0"/>
              <a:t>Fiction and Non-Fiction mixed together</a:t>
            </a:r>
          </a:p>
          <a:p>
            <a:r>
              <a:rPr lang="en-US" dirty="0"/>
              <a:t>Best Sellers - New Books - Easy Readers -</a:t>
            </a:r>
          </a:p>
          <a:p>
            <a:r>
              <a:rPr lang="en-US" dirty="0"/>
              <a:t>“Book Stacks”</a:t>
            </a:r>
          </a:p>
          <a:p>
            <a:r>
              <a:rPr lang="en-US" i="1" dirty="0"/>
              <a:t>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72"/>
            <a:ext cx="12191999" cy="6839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61" y="5155406"/>
            <a:ext cx="5153744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97" y="567559"/>
            <a:ext cx="11014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GO TO THE LIBRARY WEBSITE TO EXPLORE OTHER RESOURCES: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260635" y="1890998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https://alameda.peralta.edu/library/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1696" y="3214437"/>
            <a:ext cx="107100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you are there here are the handouts to download: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MLA Handout </a:t>
            </a:r>
            <a:r>
              <a:rPr lang="en-US" dirty="0">
                <a:solidFill>
                  <a:schemeClr val="bg2"/>
                </a:solidFill>
                <a:hlinkClick r:id="rId3"/>
              </a:rPr>
              <a:t>https://alameda.peralta.edu/amy-stewart-deaker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/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of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Scholarly vs Popular 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 Campus Access to Library Databases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441" y="5528441"/>
            <a:ext cx="1074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TO REVIEW THE LIBRARY WEBSITE – IT IS FULL OF USEFUL RESEARCH INFORMATION!</a:t>
            </a:r>
            <a:endParaRPr lang="en-US" dirty="0"/>
          </a:p>
        </p:txBody>
      </p:sp>
      <p:pic>
        <p:nvPicPr>
          <p:cNvPr id="6" name="Picture 5" descr="The Five-S’s; Getting Started | Lean Leader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15" y="4325813"/>
            <a:ext cx="1021148" cy="10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20" y="963805"/>
            <a:ext cx="11041016" cy="507753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93932" y="2214862"/>
            <a:ext cx="680967" cy="25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66851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CRITICAL THINKING SKILLS 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4211" y="2259725"/>
            <a:ext cx="10058401" cy="250701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I apply them to real life? You’ve learned about the importance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Observing and seeing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Pre-judgments and how they affect what we see &amp; believe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Biases in people, organizations and news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Stereotypes </a:t>
            </a:r>
            <a:r>
              <a:rPr lang="en-US" dirty="0" err="1" smtClean="0"/>
              <a:t>anD</a:t>
            </a:r>
            <a:r>
              <a:rPr lang="en-US" dirty="0" smtClean="0"/>
              <a:t> how they help us define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Viewpoints – how race, gender, religion, culture, occupation, etc. g influence our view of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Generalizations make it easy to be a lazy thinker– Californians vs. </a:t>
            </a:r>
            <a:r>
              <a:rPr lang="en-US" dirty="0" err="1" smtClean="0"/>
              <a:t>texans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89011" y="5439108"/>
            <a:ext cx="8534401" cy="807251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Awareness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self observation </a:t>
            </a:r>
            <a:r>
              <a:rPr lang="en-US" b="1" dirty="0" smtClean="0"/>
              <a:t>are essential skills when learning to think  critically and write effectively!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78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94" y="243545"/>
            <a:ext cx="8534400" cy="2615269"/>
          </a:xfrm>
        </p:spPr>
        <p:txBody>
          <a:bodyPr>
            <a:normAutofit fontScale="90000"/>
          </a:bodyPr>
          <a:lstStyle/>
          <a:p>
            <a:pPr marL="742950" indent="-742950" algn="ctr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Research and how do I do it?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Multistep process similar to:</a:t>
            </a:r>
            <a:br>
              <a:rPr lang="en-US" sz="2700" dirty="0" smtClean="0"/>
            </a:br>
            <a:r>
              <a:rPr lang="en-US" sz="2700" dirty="0" smtClean="0"/>
              <a:t>writing process, decision making process, scientific method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379" y="2858814"/>
            <a:ext cx="10384221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1441</TotalTime>
  <Words>1577</Words>
  <Application>Microsoft Office PowerPoint</Application>
  <PresentationFormat>Widescreen</PresentationFormat>
  <Paragraphs>221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ArialMT</vt:lpstr>
      <vt:lpstr>Calibri</vt:lpstr>
      <vt:lpstr>Century Gothic</vt:lpstr>
      <vt:lpstr>Lato</vt:lpstr>
      <vt:lpstr>Raleway</vt:lpstr>
      <vt:lpstr>Wingdings 3</vt:lpstr>
      <vt:lpstr>Slice</vt:lpstr>
      <vt:lpstr>       Librarian: Mary Poeck              mpoeck@peralta.edu         Hours:   Wed. &amp; Thursday, 8am-4pm</vt:lpstr>
      <vt:lpstr>OBJECTIVES/OUTCOMES:</vt:lpstr>
      <vt:lpstr>NEED LIBRARY ASSISTANCE?</vt:lpstr>
      <vt:lpstr>What can I find in the library?</vt:lpstr>
      <vt:lpstr>LIBRARY RESOURCES &amp; SERVICES</vt:lpstr>
      <vt:lpstr>PowerPoint Presentation</vt:lpstr>
      <vt:lpstr>PowerPoint Presentation</vt:lpstr>
      <vt:lpstr>CRITICAL THINKING SKILLS CURRICULUM</vt:lpstr>
      <vt:lpstr> What is Research and how do I do it?  Multistep process similar to: writing process, decision making process, scientific method </vt:lpstr>
      <vt:lpstr>PowerPoint Presentation</vt:lpstr>
      <vt:lpstr>THE WRITING PROCESS</vt:lpstr>
      <vt:lpstr>PowerPoint Presentation</vt:lpstr>
      <vt:lpstr>Some ideas for topics</vt:lpstr>
      <vt:lpstr>Gain a general overview of your subject</vt:lpstr>
      <vt:lpstr>PowerPoint Presentation</vt:lpstr>
      <vt:lpstr>PowerPoint Presentation</vt:lpstr>
      <vt:lpstr>WHY USE LIBRARY DATABASES INSTEAD OF THE INTERNET?</vt:lpstr>
      <vt:lpstr>PowerPoint Presentation</vt:lpstr>
      <vt:lpstr>Choose your topic – task definition </vt:lpstr>
      <vt:lpstr>Narrow and shape subject into specific questions or statement</vt:lpstr>
      <vt:lpstr>Main Concepts of Question when defining your topic</vt:lpstr>
      <vt:lpstr>Learn various types of searching to help focus your topic</vt:lpstr>
      <vt:lpstr>PowerPoint Presentation</vt:lpstr>
      <vt:lpstr>PowerPoint Presentation</vt:lpstr>
      <vt:lpstr>PowerPoint Presentation</vt:lpstr>
      <vt:lpstr>PowerPoint Presentation</vt:lpstr>
      <vt:lpstr>Let’s take a look at the databases and see how they work to help you with your searching: </vt:lpstr>
      <vt:lpstr>Review what we’ve covered  any questions?  NEXT WEDNESDAY – SESSION 2 – July 8, 10 am &amp; 6 pm  Plagiarism, citations &amp; annotated bibliographies </vt:lpstr>
      <vt:lpstr>Thanks!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Librarian: Mary Poeck        mpoeck@peralta.edu</dc:title>
  <dc:creator>Mary Poeck</dc:creator>
  <cp:lastModifiedBy>Mary Poeck</cp:lastModifiedBy>
  <cp:revision>106</cp:revision>
  <dcterms:created xsi:type="dcterms:W3CDTF">2020-06-29T06:33:33Z</dcterms:created>
  <dcterms:modified xsi:type="dcterms:W3CDTF">2020-07-01T15:48:25Z</dcterms:modified>
</cp:coreProperties>
</file>