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56" r:id="rId2"/>
    <p:sldId id="288" r:id="rId3"/>
    <p:sldId id="304" r:id="rId4"/>
    <p:sldId id="301" r:id="rId5"/>
    <p:sldId id="306" r:id="rId6"/>
    <p:sldId id="297" r:id="rId7"/>
    <p:sldId id="291" r:id="rId8"/>
    <p:sldId id="278" r:id="rId9"/>
    <p:sldId id="307" r:id="rId10"/>
    <p:sldId id="289" r:id="rId11"/>
    <p:sldId id="310" r:id="rId12"/>
    <p:sldId id="262" r:id="rId13"/>
    <p:sldId id="311" r:id="rId14"/>
    <p:sldId id="28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2243E6"/>
    <a:srgbClr val="CC00FF"/>
    <a:srgbClr val="CCECFF"/>
    <a:srgbClr val="00FF99"/>
    <a:srgbClr val="FF3300"/>
    <a:srgbClr val="E6E6E6"/>
    <a:srgbClr val="BD194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D83ABB-6F47-73FB-937B-D45F9E66AA0E}" v="15" dt="2020-03-06T21:05:10.2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74542" autoAdjust="0"/>
  </p:normalViewPr>
  <p:slideViewPr>
    <p:cSldViewPr snapToGrid="0">
      <p:cViewPr varScale="1">
        <p:scale>
          <a:sx n="115" d="100"/>
          <a:sy n="115" d="100"/>
        </p:scale>
        <p:origin x="432" y="108"/>
      </p:cViewPr>
      <p:guideLst/>
    </p:cSldViewPr>
  </p:slideViewPr>
  <p:notesTextViewPr>
    <p:cViewPr>
      <p:scale>
        <a:sx n="3" d="2"/>
        <a:sy n="3" d="2"/>
      </p:scale>
      <p:origin x="0" y="0"/>
    </p:cViewPr>
  </p:notesTextViewPr>
  <p:notesViewPr>
    <p:cSldViewPr snapToGrid="0">
      <p:cViewPr varScale="1">
        <p:scale>
          <a:sx n="100" d="100"/>
          <a:sy n="100" d="100"/>
        </p:scale>
        <p:origin x="355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image" Target="../media/image22.svg"/><Relationship Id="rId1" Type="http://schemas.openxmlformats.org/officeDocument/2006/relationships/image" Target="../media/image15.png"/></Relationships>
</file>

<file path=ppt/diagrams/_rels/data2.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17.png"/><Relationship Id="rId7" Type="http://schemas.openxmlformats.org/officeDocument/2006/relationships/image" Target="../media/image19.png"/><Relationship Id="rId2" Type="http://schemas.openxmlformats.org/officeDocument/2006/relationships/image" Target="../media/image24.svg"/><Relationship Id="rId1" Type="http://schemas.openxmlformats.org/officeDocument/2006/relationships/image" Target="../media/image16.png"/><Relationship Id="rId6" Type="http://schemas.openxmlformats.org/officeDocument/2006/relationships/image" Target="../media/image28.svg"/><Relationship Id="rId5" Type="http://schemas.openxmlformats.org/officeDocument/2006/relationships/image" Target="../media/image18.png"/><Relationship Id="rId4" Type="http://schemas.openxmlformats.org/officeDocument/2006/relationships/image" Target="../media/image26.svg"/></Relationships>
</file>

<file path=ppt/diagrams/_rels/drawing1.xml.rels><?xml version="1.0" encoding="UTF-8" standalone="yes"?>
<Relationships xmlns="http://schemas.openxmlformats.org/package/2006/relationships"><Relationship Id="rId2" Type="http://schemas.openxmlformats.org/officeDocument/2006/relationships/image" Target="../media/image22.svg"/><Relationship Id="rId1" Type="http://schemas.openxmlformats.org/officeDocument/2006/relationships/image" Target="../media/image15.png"/></Relationships>
</file>

<file path=ppt/diagrams/_rels/drawing2.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17.png"/><Relationship Id="rId7" Type="http://schemas.openxmlformats.org/officeDocument/2006/relationships/image" Target="../media/image19.png"/><Relationship Id="rId2" Type="http://schemas.openxmlformats.org/officeDocument/2006/relationships/image" Target="../media/image24.svg"/><Relationship Id="rId1" Type="http://schemas.openxmlformats.org/officeDocument/2006/relationships/image" Target="../media/image16.png"/><Relationship Id="rId6" Type="http://schemas.openxmlformats.org/officeDocument/2006/relationships/image" Target="../media/image28.svg"/><Relationship Id="rId5" Type="http://schemas.openxmlformats.org/officeDocument/2006/relationships/image" Target="../media/image18.png"/><Relationship Id="rId4" Type="http://schemas.openxmlformats.org/officeDocument/2006/relationships/image" Target="../media/image26.svg"/></Relationships>
</file>

<file path=ppt/diagrams/colors1.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0F3E62-A649-42CB-8D11-8965B422D70F}" type="doc">
      <dgm:prSet loTypeId="urn:microsoft.com/office/officeart/2018/2/layout/IconLabel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71283E43-CBF4-488E-8990-3287D3BFD7DF}">
      <dgm:prSet custT="1"/>
      <dgm:spPr/>
      <dgm:t>
        <a:bodyPr/>
        <a:lstStyle/>
        <a:p>
          <a:endParaRPr lang="en-US" sz="2100" dirty="0"/>
        </a:p>
      </dgm:t>
    </dgm:pt>
    <dgm:pt modelId="{A1463A1C-D2FF-47B0-A978-99B14EDFC6B8}" type="sibTrans" cxnId="{F0D4C49E-1EBD-416A-8431-D20C311F1A4C}">
      <dgm:prSet/>
      <dgm:spPr/>
      <dgm:t>
        <a:bodyPr/>
        <a:lstStyle/>
        <a:p>
          <a:endParaRPr lang="en-US"/>
        </a:p>
      </dgm:t>
    </dgm:pt>
    <dgm:pt modelId="{F835F8B8-D16A-4D30-9E97-70C25A06154E}" type="parTrans" cxnId="{F0D4C49E-1EBD-416A-8431-D20C311F1A4C}">
      <dgm:prSet/>
      <dgm:spPr/>
      <dgm:t>
        <a:bodyPr/>
        <a:lstStyle/>
        <a:p>
          <a:endParaRPr lang="en-US"/>
        </a:p>
      </dgm:t>
    </dgm:pt>
    <dgm:pt modelId="{B9B839E0-031E-445F-BA4A-BF69E24B2F8E}" type="pres">
      <dgm:prSet presAssocID="{CA0F3E62-A649-42CB-8D11-8965B422D70F}" presName="root" presStyleCnt="0">
        <dgm:presLayoutVars>
          <dgm:dir/>
          <dgm:resizeHandles val="exact"/>
        </dgm:presLayoutVars>
      </dgm:prSet>
      <dgm:spPr/>
      <dgm:t>
        <a:bodyPr/>
        <a:lstStyle/>
        <a:p>
          <a:endParaRPr lang="en-US"/>
        </a:p>
      </dgm:t>
    </dgm:pt>
    <dgm:pt modelId="{3C88CA0B-DA00-4297-AD25-5FB7381CA8A7}" type="pres">
      <dgm:prSet presAssocID="{71283E43-CBF4-488E-8990-3287D3BFD7DF}" presName="compNode" presStyleCnt="0"/>
      <dgm:spPr/>
    </dgm:pt>
    <dgm:pt modelId="{1A667173-BF8D-4BAA-9C89-1823D2B56CA5}" type="pres">
      <dgm:prSet presAssocID="{71283E43-CBF4-488E-8990-3287D3BFD7DF}" presName="iconRect" presStyleLbl="node1" presStyleIdx="0" presStyleCnt="1" custScaleX="360754" custScaleY="480000" custLinFactNeighborX="2849" custLinFactNeighborY="-1050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pt>
    <dgm:pt modelId="{A7277189-0210-4901-B5A3-030CAF21650A}" type="pres">
      <dgm:prSet presAssocID="{71283E43-CBF4-488E-8990-3287D3BFD7DF}" presName="spaceRect" presStyleCnt="0"/>
      <dgm:spPr/>
    </dgm:pt>
    <dgm:pt modelId="{9A42BC12-010E-4C84-8680-28C8B63E7437}" type="pres">
      <dgm:prSet presAssocID="{71283E43-CBF4-488E-8990-3287D3BFD7DF}" presName="textRect" presStyleLbl="revTx" presStyleIdx="0" presStyleCnt="1" custScaleX="234306" custLinFactY="57093" custLinFactNeighborX="2170" custLinFactNeighborY="100000">
        <dgm:presLayoutVars>
          <dgm:chMax val="1"/>
          <dgm:chPref val="1"/>
        </dgm:presLayoutVars>
      </dgm:prSet>
      <dgm:spPr/>
      <dgm:t>
        <a:bodyPr/>
        <a:lstStyle/>
        <a:p>
          <a:endParaRPr lang="en-US"/>
        </a:p>
      </dgm:t>
    </dgm:pt>
  </dgm:ptLst>
  <dgm:cxnLst>
    <dgm:cxn modelId="{01855121-D393-42E4-A548-BAA5669F53E8}" type="presOf" srcId="{CA0F3E62-A649-42CB-8D11-8965B422D70F}" destId="{B9B839E0-031E-445F-BA4A-BF69E24B2F8E}" srcOrd="0" destOrd="0" presId="urn:microsoft.com/office/officeart/2018/2/layout/IconLabelList"/>
    <dgm:cxn modelId="{22CABCEF-344B-476E-B028-BA2349E9AA73}" type="presOf" srcId="{71283E43-CBF4-488E-8990-3287D3BFD7DF}" destId="{9A42BC12-010E-4C84-8680-28C8B63E7437}" srcOrd="0" destOrd="0" presId="urn:microsoft.com/office/officeart/2018/2/layout/IconLabelList"/>
    <dgm:cxn modelId="{F0D4C49E-1EBD-416A-8431-D20C311F1A4C}" srcId="{CA0F3E62-A649-42CB-8D11-8965B422D70F}" destId="{71283E43-CBF4-488E-8990-3287D3BFD7DF}" srcOrd="0" destOrd="0" parTransId="{F835F8B8-D16A-4D30-9E97-70C25A06154E}" sibTransId="{A1463A1C-D2FF-47B0-A978-99B14EDFC6B8}"/>
    <dgm:cxn modelId="{0F528416-117A-46CF-AAD8-BEC2C6B6B999}" type="presParOf" srcId="{B9B839E0-031E-445F-BA4A-BF69E24B2F8E}" destId="{3C88CA0B-DA00-4297-AD25-5FB7381CA8A7}" srcOrd="0" destOrd="0" presId="urn:microsoft.com/office/officeart/2018/2/layout/IconLabelList"/>
    <dgm:cxn modelId="{E89FD257-9423-4DD8-AE47-8DF99B13F885}" type="presParOf" srcId="{3C88CA0B-DA00-4297-AD25-5FB7381CA8A7}" destId="{1A667173-BF8D-4BAA-9C89-1823D2B56CA5}" srcOrd="0" destOrd="0" presId="urn:microsoft.com/office/officeart/2018/2/layout/IconLabelList"/>
    <dgm:cxn modelId="{3C7BD953-4649-4D2C-B3FF-BF91E7C0B94D}" type="presParOf" srcId="{3C88CA0B-DA00-4297-AD25-5FB7381CA8A7}" destId="{A7277189-0210-4901-B5A3-030CAF21650A}" srcOrd="1" destOrd="0" presId="urn:microsoft.com/office/officeart/2018/2/layout/IconLabelList"/>
    <dgm:cxn modelId="{2A3DD2B2-A229-4AD7-98B3-0381610B8D39}" type="presParOf" srcId="{3C88CA0B-DA00-4297-AD25-5FB7381CA8A7}" destId="{9A42BC12-010E-4C84-8680-28C8B63E7437}"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110A75-BDFD-4DB8-98BF-7C89EEB40012}"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BFAF056-D16B-426C-A987-CED106DE7E9C}">
      <dgm:prSet/>
      <dgm:spPr/>
      <dgm:t>
        <a:bodyPr/>
        <a:lstStyle/>
        <a:p>
          <a:r>
            <a:rPr lang="en-US"/>
            <a:t>Improve enrollment management</a:t>
          </a:r>
        </a:p>
      </dgm:t>
    </dgm:pt>
    <dgm:pt modelId="{5AB6DAE6-89C9-4C44-82FF-7650A9C2CD4E}" type="parTrans" cxnId="{23A7FA23-F3F8-45DD-B249-32DE58EB3716}">
      <dgm:prSet/>
      <dgm:spPr/>
      <dgm:t>
        <a:bodyPr/>
        <a:lstStyle/>
        <a:p>
          <a:endParaRPr lang="en-US"/>
        </a:p>
      </dgm:t>
    </dgm:pt>
    <dgm:pt modelId="{E46E5985-441B-4C64-BC5C-7773D65E85D2}" type="sibTrans" cxnId="{23A7FA23-F3F8-45DD-B249-32DE58EB3716}">
      <dgm:prSet/>
      <dgm:spPr/>
      <dgm:t>
        <a:bodyPr/>
        <a:lstStyle/>
        <a:p>
          <a:endParaRPr lang="en-US"/>
        </a:p>
      </dgm:t>
    </dgm:pt>
    <dgm:pt modelId="{82D87880-1DA9-4E8D-A680-7B3379D964C9}">
      <dgm:prSet/>
      <dgm:spPr/>
      <dgm:t>
        <a:bodyPr/>
        <a:lstStyle/>
        <a:p>
          <a:r>
            <a:rPr lang="en-US"/>
            <a:t>College of Alameda</a:t>
          </a:r>
        </a:p>
      </dgm:t>
    </dgm:pt>
    <dgm:pt modelId="{97940FE3-43B5-4C99-955C-6E1436314D0E}" type="parTrans" cxnId="{338FB99B-C2F2-41A6-8B1C-C7ADDF474C55}">
      <dgm:prSet/>
      <dgm:spPr/>
      <dgm:t>
        <a:bodyPr/>
        <a:lstStyle/>
        <a:p>
          <a:endParaRPr lang="en-US"/>
        </a:p>
      </dgm:t>
    </dgm:pt>
    <dgm:pt modelId="{5991C5EA-0B0A-4119-8A37-F68DCA40DC24}" type="sibTrans" cxnId="{338FB99B-C2F2-41A6-8B1C-C7ADDF474C55}">
      <dgm:prSet/>
      <dgm:spPr/>
      <dgm:t>
        <a:bodyPr/>
        <a:lstStyle/>
        <a:p>
          <a:endParaRPr lang="en-US"/>
        </a:p>
      </dgm:t>
    </dgm:pt>
    <dgm:pt modelId="{5DFB594B-A7C3-4211-9BAB-343ABFDB5AA0}">
      <dgm:prSet/>
      <dgm:spPr/>
      <dgm:t>
        <a:bodyPr/>
        <a:lstStyle/>
        <a:p>
          <a:r>
            <a:rPr lang="en-US"/>
            <a:t>Districtwide</a:t>
          </a:r>
        </a:p>
      </dgm:t>
    </dgm:pt>
    <dgm:pt modelId="{EBE4A3BD-9F52-481F-AD06-ACBE701DDCB0}" type="parTrans" cxnId="{1988B70E-0961-4D3E-BF7B-509244A22729}">
      <dgm:prSet/>
      <dgm:spPr/>
      <dgm:t>
        <a:bodyPr/>
        <a:lstStyle/>
        <a:p>
          <a:endParaRPr lang="en-US"/>
        </a:p>
      </dgm:t>
    </dgm:pt>
    <dgm:pt modelId="{ADFC3319-4868-409F-BC40-2F1E8CB15AC2}" type="sibTrans" cxnId="{1988B70E-0961-4D3E-BF7B-509244A22729}">
      <dgm:prSet/>
      <dgm:spPr/>
      <dgm:t>
        <a:bodyPr/>
        <a:lstStyle/>
        <a:p>
          <a:endParaRPr lang="en-US"/>
        </a:p>
      </dgm:t>
    </dgm:pt>
    <dgm:pt modelId="{5770CF3B-1A45-4B64-BE79-85BCBD305E41}">
      <dgm:prSet/>
      <dgm:spPr/>
      <dgm:t>
        <a:bodyPr/>
        <a:lstStyle/>
        <a:p>
          <a:r>
            <a:rPr lang="en-US"/>
            <a:t>Increase enrollment</a:t>
          </a:r>
        </a:p>
      </dgm:t>
    </dgm:pt>
    <dgm:pt modelId="{6EC10E32-8BCF-42E1-93E1-4EAF54F44EDD}" type="parTrans" cxnId="{26DD0326-1BAE-4B3A-93D0-6AFBB336D478}">
      <dgm:prSet/>
      <dgm:spPr/>
      <dgm:t>
        <a:bodyPr/>
        <a:lstStyle/>
        <a:p>
          <a:endParaRPr lang="en-US"/>
        </a:p>
      </dgm:t>
    </dgm:pt>
    <dgm:pt modelId="{C40436E1-AC56-4B29-88F2-C310476CDEBA}" type="sibTrans" cxnId="{26DD0326-1BAE-4B3A-93D0-6AFBB336D478}">
      <dgm:prSet/>
      <dgm:spPr/>
      <dgm:t>
        <a:bodyPr/>
        <a:lstStyle/>
        <a:p>
          <a:endParaRPr lang="en-US"/>
        </a:p>
      </dgm:t>
    </dgm:pt>
    <dgm:pt modelId="{344A7500-57CB-47BB-97BE-632D48215A85}">
      <dgm:prSet/>
      <dgm:spPr/>
      <dgm:t>
        <a:bodyPr/>
        <a:lstStyle/>
        <a:p>
          <a:r>
            <a:rPr lang="en-US"/>
            <a:t>Increase retention</a:t>
          </a:r>
        </a:p>
      </dgm:t>
    </dgm:pt>
    <dgm:pt modelId="{1819C870-B96C-4E3D-8F60-FF871901C8DC}" type="parTrans" cxnId="{74344D4D-807C-4066-966A-0CDE4980103E}">
      <dgm:prSet/>
      <dgm:spPr/>
      <dgm:t>
        <a:bodyPr/>
        <a:lstStyle/>
        <a:p>
          <a:endParaRPr lang="en-US"/>
        </a:p>
      </dgm:t>
    </dgm:pt>
    <dgm:pt modelId="{B56C0099-041D-414E-BB16-D0617BAED990}" type="sibTrans" cxnId="{74344D4D-807C-4066-966A-0CDE4980103E}">
      <dgm:prSet/>
      <dgm:spPr/>
      <dgm:t>
        <a:bodyPr/>
        <a:lstStyle/>
        <a:p>
          <a:endParaRPr lang="en-US"/>
        </a:p>
      </dgm:t>
    </dgm:pt>
    <dgm:pt modelId="{34C18963-4E96-498F-97CF-F7303BD093C3}">
      <dgm:prSet/>
      <dgm:spPr/>
      <dgm:t>
        <a:bodyPr/>
        <a:lstStyle/>
        <a:p>
          <a:r>
            <a:rPr lang="en-US"/>
            <a:t>Improve completion</a:t>
          </a:r>
        </a:p>
      </dgm:t>
    </dgm:pt>
    <dgm:pt modelId="{B14ACD36-A724-44C2-B362-79DD8E960687}" type="parTrans" cxnId="{C520AC29-3E35-4CE0-A248-E14CFE2A0F41}">
      <dgm:prSet/>
      <dgm:spPr/>
      <dgm:t>
        <a:bodyPr/>
        <a:lstStyle/>
        <a:p>
          <a:endParaRPr lang="en-US"/>
        </a:p>
      </dgm:t>
    </dgm:pt>
    <dgm:pt modelId="{DD2630FA-B669-49D6-B79E-F3EBBD96E11C}" type="sibTrans" cxnId="{C520AC29-3E35-4CE0-A248-E14CFE2A0F41}">
      <dgm:prSet/>
      <dgm:spPr/>
      <dgm:t>
        <a:bodyPr/>
        <a:lstStyle/>
        <a:p>
          <a:endParaRPr lang="en-US"/>
        </a:p>
      </dgm:t>
    </dgm:pt>
    <dgm:pt modelId="{5B2AEE85-98AE-4750-84DE-8D9A710C5CCC}" type="pres">
      <dgm:prSet presAssocID="{35110A75-BDFD-4DB8-98BF-7C89EEB40012}" presName="root" presStyleCnt="0">
        <dgm:presLayoutVars>
          <dgm:dir/>
          <dgm:resizeHandles val="exact"/>
        </dgm:presLayoutVars>
      </dgm:prSet>
      <dgm:spPr/>
      <dgm:t>
        <a:bodyPr/>
        <a:lstStyle/>
        <a:p>
          <a:endParaRPr lang="en-US"/>
        </a:p>
      </dgm:t>
    </dgm:pt>
    <dgm:pt modelId="{4738D403-B64C-42F8-B086-8860CBE65530}" type="pres">
      <dgm:prSet presAssocID="{BBFAF056-D16B-426C-A987-CED106DE7E9C}" presName="compNode" presStyleCnt="0"/>
      <dgm:spPr/>
    </dgm:pt>
    <dgm:pt modelId="{CF06F33A-0025-409C-AAF4-D2F9BE912CB6}" type="pres">
      <dgm:prSet presAssocID="{BBFAF056-D16B-426C-A987-CED106DE7E9C}" presName="bgRect" presStyleLbl="bgShp" presStyleIdx="0" presStyleCnt="4"/>
      <dgm:spPr/>
    </dgm:pt>
    <dgm:pt modelId="{0085864E-A7CD-47E2-A181-297DF85D658B}" type="pres">
      <dgm:prSet presAssocID="{BBFAF056-D16B-426C-A987-CED106DE7E9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Education"/>
        </a:ext>
      </dgm:extLst>
    </dgm:pt>
    <dgm:pt modelId="{DD6A2E71-0F7B-43D3-B504-95438337683C}" type="pres">
      <dgm:prSet presAssocID="{BBFAF056-D16B-426C-A987-CED106DE7E9C}" presName="spaceRect" presStyleCnt="0"/>
      <dgm:spPr/>
    </dgm:pt>
    <dgm:pt modelId="{80A57984-C4DF-49F2-B52C-398157E0F754}" type="pres">
      <dgm:prSet presAssocID="{BBFAF056-D16B-426C-A987-CED106DE7E9C}" presName="parTx" presStyleLbl="revTx" presStyleIdx="0" presStyleCnt="5">
        <dgm:presLayoutVars>
          <dgm:chMax val="0"/>
          <dgm:chPref val="0"/>
        </dgm:presLayoutVars>
      </dgm:prSet>
      <dgm:spPr/>
      <dgm:t>
        <a:bodyPr/>
        <a:lstStyle/>
        <a:p>
          <a:endParaRPr lang="en-US"/>
        </a:p>
      </dgm:t>
    </dgm:pt>
    <dgm:pt modelId="{624F4055-7DC1-48F5-A882-E97C621CA76C}" type="pres">
      <dgm:prSet presAssocID="{BBFAF056-D16B-426C-A987-CED106DE7E9C}" presName="desTx" presStyleLbl="revTx" presStyleIdx="1" presStyleCnt="5">
        <dgm:presLayoutVars/>
      </dgm:prSet>
      <dgm:spPr/>
      <dgm:t>
        <a:bodyPr/>
        <a:lstStyle/>
        <a:p>
          <a:endParaRPr lang="en-US"/>
        </a:p>
      </dgm:t>
    </dgm:pt>
    <dgm:pt modelId="{817F0DC5-AC99-44A2-9609-E1DD38D46F0F}" type="pres">
      <dgm:prSet presAssocID="{E46E5985-441B-4C64-BC5C-7773D65E85D2}" presName="sibTrans" presStyleCnt="0"/>
      <dgm:spPr/>
    </dgm:pt>
    <dgm:pt modelId="{265E69D6-5B02-4950-B36C-C41BB46F0B0C}" type="pres">
      <dgm:prSet presAssocID="{5770CF3B-1A45-4B64-BE79-85BCBD305E41}" presName="compNode" presStyleCnt="0"/>
      <dgm:spPr/>
    </dgm:pt>
    <dgm:pt modelId="{ABDAD5BF-E166-4433-A484-CB8B20B614BC}" type="pres">
      <dgm:prSet presAssocID="{5770CF3B-1A45-4B64-BE79-85BCBD305E41}" presName="bgRect" presStyleLbl="bgShp" presStyleIdx="1" presStyleCnt="4"/>
      <dgm:spPr/>
    </dgm:pt>
    <dgm:pt modelId="{78AE1EEA-14A4-4197-B661-44A02C5E84E9}" type="pres">
      <dgm:prSet presAssocID="{5770CF3B-1A45-4B64-BE79-85BCBD305E41}" presName="iconRect" presStyleLbl="node1" presStyleIdx="1" presStyleCnt="4"/>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CRM Customer Insights App"/>
        </a:ext>
      </dgm:extLst>
    </dgm:pt>
    <dgm:pt modelId="{B159CC2D-17EA-426A-8D34-5A16453CC1E1}" type="pres">
      <dgm:prSet presAssocID="{5770CF3B-1A45-4B64-BE79-85BCBD305E41}" presName="spaceRect" presStyleCnt="0"/>
      <dgm:spPr/>
    </dgm:pt>
    <dgm:pt modelId="{4373A067-ADF1-415F-9FCB-AE2F66B5A6AB}" type="pres">
      <dgm:prSet presAssocID="{5770CF3B-1A45-4B64-BE79-85BCBD305E41}" presName="parTx" presStyleLbl="revTx" presStyleIdx="2" presStyleCnt="5">
        <dgm:presLayoutVars>
          <dgm:chMax val="0"/>
          <dgm:chPref val="0"/>
        </dgm:presLayoutVars>
      </dgm:prSet>
      <dgm:spPr/>
      <dgm:t>
        <a:bodyPr/>
        <a:lstStyle/>
        <a:p>
          <a:endParaRPr lang="en-US"/>
        </a:p>
      </dgm:t>
    </dgm:pt>
    <dgm:pt modelId="{D6D3DD96-7A32-4521-A248-E1CF53D5D3C8}" type="pres">
      <dgm:prSet presAssocID="{C40436E1-AC56-4B29-88F2-C310476CDEBA}" presName="sibTrans" presStyleCnt="0"/>
      <dgm:spPr/>
    </dgm:pt>
    <dgm:pt modelId="{FCD4A888-C2B4-4976-BBC6-9AF5AB1CE480}" type="pres">
      <dgm:prSet presAssocID="{344A7500-57CB-47BB-97BE-632D48215A85}" presName="compNode" presStyleCnt="0"/>
      <dgm:spPr/>
    </dgm:pt>
    <dgm:pt modelId="{65FFF41C-3B6E-47BA-94FE-CAB749ED91BB}" type="pres">
      <dgm:prSet presAssocID="{344A7500-57CB-47BB-97BE-632D48215A85}" presName="bgRect" presStyleLbl="bgShp" presStyleIdx="2" presStyleCnt="4"/>
      <dgm:spPr/>
    </dgm:pt>
    <dgm:pt modelId="{27BD2170-20EB-4E9D-A549-71CC60601297}" type="pres">
      <dgm:prSet presAssocID="{344A7500-57CB-47BB-97BE-632D48215A85}" presName="iconRect" presStyleLbl="node1" presStyleIdx="2" presStyleCnt="4"/>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Onboarding"/>
        </a:ext>
      </dgm:extLst>
    </dgm:pt>
    <dgm:pt modelId="{EE797DC9-4FDC-43DC-AA22-8D4FB92CF746}" type="pres">
      <dgm:prSet presAssocID="{344A7500-57CB-47BB-97BE-632D48215A85}" presName="spaceRect" presStyleCnt="0"/>
      <dgm:spPr/>
    </dgm:pt>
    <dgm:pt modelId="{81DDEA5A-D35C-49A5-B0DF-F18D08A55CEF}" type="pres">
      <dgm:prSet presAssocID="{344A7500-57CB-47BB-97BE-632D48215A85}" presName="parTx" presStyleLbl="revTx" presStyleIdx="3" presStyleCnt="5">
        <dgm:presLayoutVars>
          <dgm:chMax val="0"/>
          <dgm:chPref val="0"/>
        </dgm:presLayoutVars>
      </dgm:prSet>
      <dgm:spPr/>
      <dgm:t>
        <a:bodyPr/>
        <a:lstStyle/>
        <a:p>
          <a:endParaRPr lang="en-US"/>
        </a:p>
      </dgm:t>
    </dgm:pt>
    <dgm:pt modelId="{E281C517-574E-45FB-8B51-05F8930E0365}" type="pres">
      <dgm:prSet presAssocID="{B56C0099-041D-414E-BB16-D0617BAED990}" presName="sibTrans" presStyleCnt="0"/>
      <dgm:spPr/>
    </dgm:pt>
    <dgm:pt modelId="{ADF98FFF-75BA-4205-96E7-7CE826B5AB4D}" type="pres">
      <dgm:prSet presAssocID="{34C18963-4E96-498F-97CF-F7303BD093C3}" presName="compNode" presStyleCnt="0"/>
      <dgm:spPr/>
    </dgm:pt>
    <dgm:pt modelId="{1637C9FF-29F6-45FD-91C2-9B29C75E85FD}" type="pres">
      <dgm:prSet presAssocID="{34C18963-4E96-498F-97CF-F7303BD093C3}" presName="bgRect" presStyleLbl="bgShp" presStyleIdx="3" presStyleCnt="4"/>
      <dgm:spPr/>
    </dgm:pt>
    <dgm:pt modelId="{C547BACD-9A0D-457C-99FB-772541BC0D39}" type="pres">
      <dgm:prSet presAssocID="{34C18963-4E96-498F-97CF-F7303BD093C3}" presName="iconRect" presStyleLbl="node1" presStyleIdx="3" presStyleCnt="4"/>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Repair"/>
        </a:ext>
      </dgm:extLst>
    </dgm:pt>
    <dgm:pt modelId="{A0DF4C22-1800-4BF8-B12C-1CD76FE101AB}" type="pres">
      <dgm:prSet presAssocID="{34C18963-4E96-498F-97CF-F7303BD093C3}" presName="spaceRect" presStyleCnt="0"/>
      <dgm:spPr/>
    </dgm:pt>
    <dgm:pt modelId="{A02F9FAE-5F64-45F8-957B-64152534EF24}" type="pres">
      <dgm:prSet presAssocID="{34C18963-4E96-498F-97CF-F7303BD093C3}" presName="parTx" presStyleLbl="revTx" presStyleIdx="4" presStyleCnt="5">
        <dgm:presLayoutVars>
          <dgm:chMax val="0"/>
          <dgm:chPref val="0"/>
        </dgm:presLayoutVars>
      </dgm:prSet>
      <dgm:spPr/>
      <dgm:t>
        <a:bodyPr/>
        <a:lstStyle/>
        <a:p>
          <a:endParaRPr lang="en-US"/>
        </a:p>
      </dgm:t>
    </dgm:pt>
  </dgm:ptLst>
  <dgm:cxnLst>
    <dgm:cxn modelId="{261E26CD-CDA2-439B-9C1A-FBB1F1B18C36}" type="presOf" srcId="{BBFAF056-D16B-426C-A987-CED106DE7E9C}" destId="{80A57984-C4DF-49F2-B52C-398157E0F754}" srcOrd="0" destOrd="0" presId="urn:microsoft.com/office/officeart/2018/2/layout/IconVerticalSolidList"/>
    <dgm:cxn modelId="{C520AC29-3E35-4CE0-A248-E14CFE2A0F41}" srcId="{35110A75-BDFD-4DB8-98BF-7C89EEB40012}" destId="{34C18963-4E96-498F-97CF-F7303BD093C3}" srcOrd="3" destOrd="0" parTransId="{B14ACD36-A724-44C2-B362-79DD8E960687}" sibTransId="{DD2630FA-B669-49D6-B79E-F3EBBD96E11C}"/>
    <dgm:cxn modelId="{84F1D81E-02A9-4D85-ADC0-4A467823C776}" type="presOf" srcId="{5DFB594B-A7C3-4211-9BAB-343ABFDB5AA0}" destId="{624F4055-7DC1-48F5-A882-E97C621CA76C}" srcOrd="0" destOrd="1" presId="urn:microsoft.com/office/officeart/2018/2/layout/IconVerticalSolidList"/>
    <dgm:cxn modelId="{1988B70E-0961-4D3E-BF7B-509244A22729}" srcId="{BBFAF056-D16B-426C-A987-CED106DE7E9C}" destId="{5DFB594B-A7C3-4211-9BAB-343ABFDB5AA0}" srcOrd="1" destOrd="0" parTransId="{EBE4A3BD-9F52-481F-AD06-ACBE701DDCB0}" sibTransId="{ADFC3319-4868-409F-BC40-2F1E8CB15AC2}"/>
    <dgm:cxn modelId="{4EE6E32C-B255-4DB5-AE40-BF9FE989E55E}" type="presOf" srcId="{344A7500-57CB-47BB-97BE-632D48215A85}" destId="{81DDEA5A-D35C-49A5-B0DF-F18D08A55CEF}" srcOrd="0" destOrd="0" presId="urn:microsoft.com/office/officeart/2018/2/layout/IconVerticalSolidList"/>
    <dgm:cxn modelId="{26DD0326-1BAE-4B3A-93D0-6AFBB336D478}" srcId="{35110A75-BDFD-4DB8-98BF-7C89EEB40012}" destId="{5770CF3B-1A45-4B64-BE79-85BCBD305E41}" srcOrd="1" destOrd="0" parTransId="{6EC10E32-8BCF-42E1-93E1-4EAF54F44EDD}" sibTransId="{C40436E1-AC56-4B29-88F2-C310476CDEBA}"/>
    <dgm:cxn modelId="{5D6406C9-5C9A-4E79-B9CF-DC71B28766CE}" type="presOf" srcId="{35110A75-BDFD-4DB8-98BF-7C89EEB40012}" destId="{5B2AEE85-98AE-4750-84DE-8D9A710C5CCC}" srcOrd="0" destOrd="0" presId="urn:microsoft.com/office/officeart/2018/2/layout/IconVerticalSolidList"/>
    <dgm:cxn modelId="{23A7FA23-F3F8-45DD-B249-32DE58EB3716}" srcId="{35110A75-BDFD-4DB8-98BF-7C89EEB40012}" destId="{BBFAF056-D16B-426C-A987-CED106DE7E9C}" srcOrd="0" destOrd="0" parTransId="{5AB6DAE6-89C9-4C44-82FF-7650A9C2CD4E}" sibTransId="{E46E5985-441B-4C64-BC5C-7773D65E85D2}"/>
    <dgm:cxn modelId="{91ABBDB8-FA8D-4AD5-8974-20FF92B0AE08}" type="presOf" srcId="{34C18963-4E96-498F-97CF-F7303BD093C3}" destId="{A02F9FAE-5F64-45F8-957B-64152534EF24}" srcOrd="0" destOrd="0" presId="urn:microsoft.com/office/officeart/2018/2/layout/IconVerticalSolidList"/>
    <dgm:cxn modelId="{74344D4D-807C-4066-966A-0CDE4980103E}" srcId="{35110A75-BDFD-4DB8-98BF-7C89EEB40012}" destId="{344A7500-57CB-47BB-97BE-632D48215A85}" srcOrd="2" destOrd="0" parTransId="{1819C870-B96C-4E3D-8F60-FF871901C8DC}" sibTransId="{B56C0099-041D-414E-BB16-D0617BAED990}"/>
    <dgm:cxn modelId="{F6C2E7AB-9FAF-422A-9929-29AB6F69BA1B}" type="presOf" srcId="{5770CF3B-1A45-4B64-BE79-85BCBD305E41}" destId="{4373A067-ADF1-415F-9FCB-AE2F66B5A6AB}" srcOrd="0" destOrd="0" presId="urn:microsoft.com/office/officeart/2018/2/layout/IconVerticalSolidList"/>
    <dgm:cxn modelId="{A66FB11B-5564-4FA5-854E-931E4BC0D5C0}" type="presOf" srcId="{82D87880-1DA9-4E8D-A680-7B3379D964C9}" destId="{624F4055-7DC1-48F5-A882-E97C621CA76C}" srcOrd="0" destOrd="0" presId="urn:microsoft.com/office/officeart/2018/2/layout/IconVerticalSolidList"/>
    <dgm:cxn modelId="{338FB99B-C2F2-41A6-8B1C-C7ADDF474C55}" srcId="{BBFAF056-D16B-426C-A987-CED106DE7E9C}" destId="{82D87880-1DA9-4E8D-A680-7B3379D964C9}" srcOrd="0" destOrd="0" parTransId="{97940FE3-43B5-4C99-955C-6E1436314D0E}" sibTransId="{5991C5EA-0B0A-4119-8A37-F68DCA40DC24}"/>
    <dgm:cxn modelId="{53F9D660-581C-4CA4-B037-CC62FFB070B2}" type="presParOf" srcId="{5B2AEE85-98AE-4750-84DE-8D9A710C5CCC}" destId="{4738D403-B64C-42F8-B086-8860CBE65530}" srcOrd="0" destOrd="0" presId="urn:microsoft.com/office/officeart/2018/2/layout/IconVerticalSolidList"/>
    <dgm:cxn modelId="{6FB812AC-6870-4421-AB51-7516C0E45FB9}" type="presParOf" srcId="{4738D403-B64C-42F8-B086-8860CBE65530}" destId="{CF06F33A-0025-409C-AAF4-D2F9BE912CB6}" srcOrd="0" destOrd="0" presId="urn:microsoft.com/office/officeart/2018/2/layout/IconVerticalSolidList"/>
    <dgm:cxn modelId="{E86E616E-48CA-440D-AAD1-72DB135AE87D}" type="presParOf" srcId="{4738D403-B64C-42F8-B086-8860CBE65530}" destId="{0085864E-A7CD-47E2-A181-297DF85D658B}" srcOrd="1" destOrd="0" presId="urn:microsoft.com/office/officeart/2018/2/layout/IconVerticalSolidList"/>
    <dgm:cxn modelId="{00A4A1F8-3574-41CB-B577-D30E7637F1DE}" type="presParOf" srcId="{4738D403-B64C-42F8-B086-8860CBE65530}" destId="{DD6A2E71-0F7B-43D3-B504-95438337683C}" srcOrd="2" destOrd="0" presId="urn:microsoft.com/office/officeart/2018/2/layout/IconVerticalSolidList"/>
    <dgm:cxn modelId="{B30D0A67-9FA6-4C11-B0B1-423E93864A74}" type="presParOf" srcId="{4738D403-B64C-42F8-B086-8860CBE65530}" destId="{80A57984-C4DF-49F2-B52C-398157E0F754}" srcOrd="3" destOrd="0" presId="urn:microsoft.com/office/officeart/2018/2/layout/IconVerticalSolidList"/>
    <dgm:cxn modelId="{3529C6F4-197E-4DA0-8270-2302426D392A}" type="presParOf" srcId="{4738D403-B64C-42F8-B086-8860CBE65530}" destId="{624F4055-7DC1-48F5-A882-E97C621CA76C}" srcOrd="4" destOrd="0" presId="urn:microsoft.com/office/officeart/2018/2/layout/IconVerticalSolidList"/>
    <dgm:cxn modelId="{97C95760-F143-425F-AB5F-3631D0C3D7CB}" type="presParOf" srcId="{5B2AEE85-98AE-4750-84DE-8D9A710C5CCC}" destId="{817F0DC5-AC99-44A2-9609-E1DD38D46F0F}" srcOrd="1" destOrd="0" presId="urn:microsoft.com/office/officeart/2018/2/layout/IconVerticalSolidList"/>
    <dgm:cxn modelId="{0414E2E8-523C-4C20-A91C-3E6294449934}" type="presParOf" srcId="{5B2AEE85-98AE-4750-84DE-8D9A710C5CCC}" destId="{265E69D6-5B02-4950-B36C-C41BB46F0B0C}" srcOrd="2" destOrd="0" presId="urn:microsoft.com/office/officeart/2018/2/layout/IconVerticalSolidList"/>
    <dgm:cxn modelId="{89D212A4-B63B-4B64-BE23-94B32FDAE016}" type="presParOf" srcId="{265E69D6-5B02-4950-B36C-C41BB46F0B0C}" destId="{ABDAD5BF-E166-4433-A484-CB8B20B614BC}" srcOrd="0" destOrd="0" presId="urn:microsoft.com/office/officeart/2018/2/layout/IconVerticalSolidList"/>
    <dgm:cxn modelId="{7E6EC217-BE40-4EA6-A0E7-6D0174DE88FC}" type="presParOf" srcId="{265E69D6-5B02-4950-B36C-C41BB46F0B0C}" destId="{78AE1EEA-14A4-4197-B661-44A02C5E84E9}" srcOrd="1" destOrd="0" presId="urn:microsoft.com/office/officeart/2018/2/layout/IconVerticalSolidList"/>
    <dgm:cxn modelId="{92753717-063D-4C33-A524-9F756CBB8A9B}" type="presParOf" srcId="{265E69D6-5B02-4950-B36C-C41BB46F0B0C}" destId="{B159CC2D-17EA-426A-8D34-5A16453CC1E1}" srcOrd="2" destOrd="0" presId="urn:microsoft.com/office/officeart/2018/2/layout/IconVerticalSolidList"/>
    <dgm:cxn modelId="{75A3E9D4-A6D5-4C73-BC26-811572039EE5}" type="presParOf" srcId="{265E69D6-5B02-4950-B36C-C41BB46F0B0C}" destId="{4373A067-ADF1-415F-9FCB-AE2F66B5A6AB}" srcOrd="3" destOrd="0" presId="urn:microsoft.com/office/officeart/2018/2/layout/IconVerticalSolidList"/>
    <dgm:cxn modelId="{E0F536A8-BC31-428D-A4FD-2E54EC1BBE8E}" type="presParOf" srcId="{5B2AEE85-98AE-4750-84DE-8D9A710C5CCC}" destId="{D6D3DD96-7A32-4521-A248-E1CF53D5D3C8}" srcOrd="3" destOrd="0" presId="urn:microsoft.com/office/officeart/2018/2/layout/IconVerticalSolidList"/>
    <dgm:cxn modelId="{15835E81-82B5-4BD6-8992-139012C9643F}" type="presParOf" srcId="{5B2AEE85-98AE-4750-84DE-8D9A710C5CCC}" destId="{FCD4A888-C2B4-4976-BBC6-9AF5AB1CE480}" srcOrd="4" destOrd="0" presId="urn:microsoft.com/office/officeart/2018/2/layout/IconVerticalSolidList"/>
    <dgm:cxn modelId="{0DE3B4E0-5316-43B2-8879-D523882CA365}" type="presParOf" srcId="{FCD4A888-C2B4-4976-BBC6-9AF5AB1CE480}" destId="{65FFF41C-3B6E-47BA-94FE-CAB749ED91BB}" srcOrd="0" destOrd="0" presId="urn:microsoft.com/office/officeart/2018/2/layout/IconVerticalSolidList"/>
    <dgm:cxn modelId="{52E29121-2E8A-4EFF-B947-E2419703ECF8}" type="presParOf" srcId="{FCD4A888-C2B4-4976-BBC6-9AF5AB1CE480}" destId="{27BD2170-20EB-4E9D-A549-71CC60601297}" srcOrd="1" destOrd="0" presId="urn:microsoft.com/office/officeart/2018/2/layout/IconVerticalSolidList"/>
    <dgm:cxn modelId="{BDD11FEF-24F4-450A-89F1-B4AD62160EF1}" type="presParOf" srcId="{FCD4A888-C2B4-4976-BBC6-9AF5AB1CE480}" destId="{EE797DC9-4FDC-43DC-AA22-8D4FB92CF746}" srcOrd="2" destOrd="0" presId="urn:microsoft.com/office/officeart/2018/2/layout/IconVerticalSolidList"/>
    <dgm:cxn modelId="{E5CC9A00-019E-4300-AC0F-FE9C28E8B1D3}" type="presParOf" srcId="{FCD4A888-C2B4-4976-BBC6-9AF5AB1CE480}" destId="{81DDEA5A-D35C-49A5-B0DF-F18D08A55CEF}" srcOrd="3" destOrd="0" presId="urn:microsoft.com/office/officeart/2018/2/layout/IconVerticalSolidList"/>
    <dgm:cxn modelId="{BD752666-0DE6-4570-B36B-787A93F19389}" type="presParOf" srcId="{5B2AEE85-98AE-4750-84DE-8D9A710C5CCC}" destId="{E281C517-574E-45FB-8B51-05F8930E0365}" srcOrd="5" destOrd="0" presId="urn:microsoft.com/office/officeart/2018/2/layout/IconVerticalSolidList"/>
    <dgm:cxn modelId="{93B0EBFC-620F-47D9-B87A-8164B7E4857C}" type="presParOf" srcId="{5B2AEE85-98AE-4750-84DE-8D9A710C5CCC}" destId="{ADF98FFF-75BA-4205-96E7-7CE826B5AB4D}" srcOrd="6" destOrd="0" presId="urn:microsoft.com/office/officeart/2018/2/layout/IconVerticalSolidList"/>
    <dgm:cxn modelId="{CB5731BC-23E8-4EB0-8C1B-43AB8A86918D}" type="presParOf" srcId="{ADF98FFF-75BA-4205-96E7-7CE826B5AB4D}" destId="{1637C9FF-29F6-45FD-91C2-9B29C75E85FD}" srcOrd="0" destOrd="0" presId="urn:microsoft.com/office/officeart/2018/2/layout/IconVerticalSolidList"/>
    <dgm:cxn modelId="{2D43C8E0-BC86-4A54-9BB0-133088D0ADB7}" type="presParOf" srcId="{ADF98FFF-75BA-4205-96E7-7CE826B5AB4D}" destId="{C547BACD-9A0D-457C-99FB-772541BC0D39}" srcOrd="1" destOrd="0" presId="urn:microsoft.com/office/officeart/2018/2/layout/IconVerticalSolidList"/>
    <dgm:cxn modelId="{B676BBE7-7B35-4678-B764-1D451B67F794}" type="presParOf" srcId="{ADF98FFF-75BA-4205-96E7-7CE826B5AB4D}" destId="{A0DF4C22-1800-4BF8-B12C-1CD76FE101AB}" srcOrd="2" destOrd="0" presId="urn:microsoft.com/office/officeart/2018/2/layout/IconVerticalSolidList"/>
    <dgm:cxn modelId="{1797301F-69A0-42C9-9FED-803A5E514A54}" type="presParOf" srcId="{ADF98FFF-75BA-4205-96E7-7CE826B5AB4D}" destId="{A02F9FAE-5F64-45F8-957B-64152534EF2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667173-BF8D-4BAA-9C89-1823D2B56CA5}">
      <dsp:nvSpPr>
        <dsp:cNvPr id="0" name=""/>
        <dsp:cNvSpPr/>
      </dsp:nvSpPr>
      <dsp:spPr>
        <a:xfrm>
          <a:off x="801311" y="59510"/>
          <a:ext cx="3305633" cy="43983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42BC12-010E-4C84-8680-28C8B63E7437}">
      <dsp:nvSpPr>
        <dsp:cNvPr id="0" name=""/>
        <dsp:cNvSpPr/>
      </dsp:nvSpPr>
      <dsp:spPr>
        <a:xfrm>
          <a:off x="84990" y="3989802"/>
          <a:ext cx="477105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933450">
            <a:lnSpc>
              <a:spcPct val="90000"/>
            </a:lnSpc>
            <a:spcBef>
              <a:spcPct val="0"/>
            </a:spcBef>
            <a:spcAft>
              <a:spcPct val="35000"/>
            </a:spcAft>
          </a:pPr>
          <a:endParaRPr lang="en-US" sz="2100" kern="1200" dirty="0"/>
        </a:p>
      </dsp:txBody>
      <dsp:txXfrm>
        <a:off x="84990" y="3989802"/>
        <a:ext cx="4771055"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6F33A-0025-409C-AAF4-D2F9BE912CB6}">
      <dsp:nvSpPr>
        <dsp:cNvPr id="0" name=""/>
        <dsp:cNvSpPr/>
      </dsp:nvSpPr>
      <dsp:spPr>
        <a:xfrm>
          <a:off x="0" y="1805"/>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85864E-A7CD-47E2-A181-297DF85D658B}">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A57984-C4DF-49F2-B52C-398157E0F754}">
      <dsp:nvSpPr>
        <dsp:cNvPr id="0" name=""/>
        <dsp:cNvSpPr/>
      </dsp:nvSpPr>
      <dsp:spPr>
        <a:xfrm>
          <a:off x="1057183" y="1805"/>
          <a:ext cx="4732020"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977900">
            <a:lnSpc>
              <a:spcPct val="90000"/>
            </a:lnSpc>
            <a:spcBef>
              <a:spcPct val="0"/>
            </a:spcBef>
            <a:spcAft>
              <a:spcPct val="35000"/>
            </a:spcAft>
          </a:pPr>
          <a:r>
            <a:rPr lang="en-US" sz="2200" kern="1200"/>
            <a:t>Improve enrollment management</a:t>
          </a:r>
        </a:p>
      </dsp:txBody>
      <dsp:txXfrm>
        <a:off x="1057183" y="1805"/>
        <a:ext cx="4732020" cy="915310"/>
      </dsp:txXfrm>
    </dsp:sp>
    <dsp:sp modelId="{624F4055-7DC1-48F5-A882-E97C621CA76C}">
      <dsp:nvSpPr>
        <dsp:cNvPr id="0" name=""/>
        <dsp:cNvSpPr/>
      </dsp:nvSpPr>
      <dsp:spPr>
        <a:xfrm>
          <a:off x="5789203" y="1805"/>
          <a:ext cx="472639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800100">
            <a:lnSpc>
              <a:spcPct val="90000"/>
            </a:lnSpc>
            <a:spcBef>
              <a:spcPct val="0"/>
            </a:spcBef>
            <a:spcAft>
              <a:spcPct val="35000"/>
            </a:spcAft>
          </a:pPr>
          <a:r>
            <a:rPr lang="en-US" sz="1800" kern="1200"/>
            <a:t>College of Alameda</a:t>
          </a:r>
        </a:p>
        <a:p>
          <a:pPr lvl="0" algn="l" defTabSz="800100">
            <a:lnSpc>
              <a:spcPct val="90000"/>
            </a:lnSpc>
            <a:spcBef>
              <a:spcPct val="0"/>
            </a:spcBef>
            <a:spcAft>
              <a:spcPct val="35000"/>
            </a:spcAft>
          </a:pPr>
          <a:r>
            <a:rPr lang="en-US" sz="1800" kern="1200"/>
            <a:t>Districtwide</a:t>
          </a:r>
        </a:p>
      </dsp:txBody>
      <dsp:txXfrm>
        <a:off x="5789203" y="1805"/>
        <a:ext cx="4726396" cy="915310"/>
      </dsp:txXfrm>
    </dsp:sp>
    <dsp:sp modelId="{ABDAD5BF-E166-4433-A484-CB8B20B614BC}">
      <dsp:nvSpPr>
        <dsp:cNvPr id="0" name=""/>
        <dsp:cNvSpPr/>
      </dsp:nvSpPr>
      <dsp:spPr>
        <a:xfrm>
          <a:off x="0" y="1145944"/>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AE1EEA-14A4-4197-B661-44A02C5E84E9}">
      <dsp:nvSpPr>
        <dsp:cNvPr id="0" name=""/>
        <dsp:cNvSpPr/>
      </dsp:nvSpPr>
      <dsp:spPr>
        <a:xfrm>
          <a:off x="276881" y="1351889"/>
          <a:ext cx="503420" cy="503420"/>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373A067-ADF1-415F-9FCB-AE2F66B5A6AB}">
      <dsp:nvSpPr>
        <dsp:cNvPr id="0" name=""/>
        <dsp:cNvSpPr/>
      </dsp:nvSpPr>
      <dsp:spPr>
        <a:xfrm>
          <a:off x="1057183" y="1145944"/>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977900">
            <a:lnSpc>
              <a:spcPct val="90000"/>
            </a:lnSpc>
            <a:spcBef>
              <a:spcPct val="0"/>
            </a:spcBef>
            <a:spcAft>
              <a:spcPct val="35000"/>
            </a:spcAft>
          </a:pPr>
          <a:r>
            <a:rPr lang="en-US" sz="2200" kern="1200"/>
            <a:t>Increase enrollment</a:t>
          </a:r>
        </a:p>
      </dsp:txBody>
      <dsp:txXfrm>
        <a:off x="1057183" y="1145944"/>
        <a:ext cx="9458416" cy="915310"/>
      </dsp:txXfrm>
    </dsp:sp>
    <dsp:sp modelId="{65FFF41C-3B6E-47BA-94FE-CAB749ED91BB}">
      <dsp:nvSpPr>
        <dsp:cNvPr id="0" name=""/>
        <dsp:cNvSpPr/>
      </dsp:nvSpPr>
      <dsp:spPr>
        <a:xfrm>
          <a:off x="0" y="2290082"/>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BD2170-20EB-4E9D-A549-71CC60601297}">
      <dsp:nvSpPr>
        <dsp:cNvPr id="0" name=""/>
        <dsp:cNvSpPr/>
      </dsp:nvSpPr>
      <dsp:spPr>
        <a:xfrm>
          <a:off x="276881" y="2496027"/>
          <a:ext cx="503420" cy="503420"/>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DDEA5A-D35C-49A5-B0DF-F18D08A55CEF}">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977900">
            <a:lnSpc>
              <a:spcPct val="90000"/>
            </a:lnSpc>
            <a:spcBef>
              <a:spcPct val="0"/>
            </a:spcBef>
            <a:spcAft>
              <a:spcPct val="35000"/>
            </a:spcAft>
          </a:pPr>
          <a:r>
            <a:rPr lang="en-US" sz="2200" kern="1200"/>
            <a:t>Increase retention</a:t>
          </a:r>
        </a:p>
      </dsp:txBody>
      <dsp:txXfrm>
        <a:off x="1057183" y="2290082"/>
        <a:ext cx="9458416" cy="915310"/>
      </dsp:txXfrm>
    </dsp:sp>
    <dsp:sp modelId="{1637C9FF-29F6-45FD-91C2-9B29C75E85FD}">
      <dsp:nvSpPr>
        <dsp:cNvPr id="0" name=""/>
        <dsp:cNvSpPr/>
      </dsp:nvSpPr>
      <dsp:spPr>
        <a:xfrm>
          <a:off x="0" y="3434221"/>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47BACD-9A0D-457C-99FB-772541BC0D39}">
      <dsp:nvSpPr>
        <dsp:cNvPr id="0" name=""/>
        <dsp:cNvSpPr/>
      </dsp:nvSpPr>
      <dsp:spPr>
        <a:xfrm>
          <a:off x="276881" y="3640166"/>
          <a:ext cx="503420" cy="503420"/>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2F9FAE-5F64-45F8-957B-64152534EF24}">
      <dsp:nvSpPr>
        <dsp:cNvPr id="0" name=""/>
        <dsp:cNvSpPr/>
      </dsp:nvSpPr>
      <dsp:spPr>
        <a:xfrm>
          <a:off x="1057183" y="3434221"/>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977900">
            <a:lnSpc>
              <a:spcPct val="90000"/>
            </a:lnSpc>
            <a:spcBef>
              <a:spcPct val="0"/>
            </a:spcBef>
            <a:spcAft>
              <a:spcPct val="35000"/>
            </a:spcAft>
          </a:pPr>
          <a:r>
            <a:rPr lang="en-US" sz="2200" kern="1200"/>
            <a:t>Improve completion</a:t>
          </a:r>
        </a:p>
      </dsp:txBody>
      <dsp:txXfrm>
        <a:off x="1057183" y="3434221"/>
        <a:ext cx="9458416" cy="91531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3/6/2020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842558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a:t>
            </a:r>
            <a:r>
              <a:rPr lang="en-US" baseline="0" dirty="0"/>
              <a:t> patience through the pilot run. We have learned a lot. This practice has saved much time. Future use. . . . </a:t>
            </a: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8</a:t>
            </a:fld>
            <a:endParaRPr lang="en-US" dirty="0"/>
          </a:p>
        </p:txBody>
      </p:sp>
    </p:spTree>
    <p:extLst>
      <p:ext uri="{BB962C8B-B14F-4D97-AF65-F5344CB8AC3E}">
        <p14:creationId xmlns:p14="http://schemas.microsoft.com/office/powerpoint/2010/main" val="2080038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are embarking on a new paradigm that focuses on convergence on student completion.</a:t>
            </a:r>
          </a:p>
          <a:p>
            <a:r>
              <a:rPr lang="en-US" baseline="0" dirty="0"/>
              <a:t>The statewide initiatives are a game changer. As we look at our personal work, we must view it through these statewide initiatives.</a:t>
            </a: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10</a:t>
            </a:fld>
            <a:endParaRPr lang="en-US" dirty="0"/>
          </a:p>
        </p:txBody>
      </p:sp>
    </p:spTree>
    <p:extLst>
      <p:ext uri="{BB962C8B-B14F-4D97-AF65-F5344CB8AC3E}">
        <p14:creationId xmlns:p14="http://schemas.microsoft.com/office/powerpoint/2010/main" val="1879955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BC849E9A-41F7-4779-A581-48A7C374A227}" type="slidenum">
              <a:rPr lang="en-US" smtClean="0"/>
              <a:t>12</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You can use this slide as your opening or closing slide.  Should you choose to use it as a closing, make sure you review the main points of your presentation.  One creative way to do that is by adding animations to the various graphics on a slide.  This slide has 4 different graphics, and, when you view the slideshow, you will see that you can click to reveal the next graphic.  Similarly, as you review the main topics in your presentation, you may want each point to show up when you are addressing that topic.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Add animation to images and graphics: </a:t>
            </a:r>
          </a:p>
          <a:p>
            <a:pPr marL="228600" indent="-228600">
              <a:buAutoNum type="arabicPeriod"/>
            </a:pPr>
            <a:r>
              <a:rPr lang="en-US" dirty="0">
                <a:latin typeface="Segoe UI" panose="020B0502040204020203" pitchFamily="34" charset="0"/>
                <a:cs typeface="Segoe UI" panose="020B0502040204020203" pitchFamily="34" charset="0"/>
              </a:rPr>
              <a:t>Select your image or graphic.</a:t>
            </a:r>
          </a:p>
          <a:p>
            <a:pPr marL="228600" indent="-228600">
              <a:buAutoNum type="arabicPeriod"/>
            </a:pPr>
            <a:r>
              <a:rPr lang="en-US" dirty="0">
                <a:latin typeface="Segoe UI" panose="020B0502040204020203" pitchFamily="34" charset="0"/>
                <a:cs typeface="Segoe UI" panose="020B0502040204020203" pitchFamily="34" charset="0"/>
              </a:rPr>
              <a:t>Click on the Animations tab.</a:t>
            </a:r>
          </a:p>
          <a:p>
            <a:pPr marL="228600" indent="-228600">
              <a:buAutoNum type="arabicPeriod"/>
            </a:pPr>
            <a:r>
              <a:rPr lang="en-US" dirty="0">
                <a:latin typeface="Segoe UI" panose="020B0502040204020203" pitchFamily="34" charset="0"/>
                <a:cs typeface="Segoe UI" panose="020B0502040204020203" pitchFamily="34" charset="0"/>
              </a:rPr>
              <a:t>Choose from the options.  The animation for this slide is “Split”.  The drop-down menu in the Animation section gives even more animations you can use.</a:t>
            </a:r>
          </a:p>
          <a:p>
            <a:pPr marL="228600" indent="-228600">
              <a:buAutoNum type="arabicPeriod"/>
            </a:pPr>
            <a:r>
              <a:rPr lang="en-US" dirty="0">
                <a:latin typeface="Segoe UI" panose="020B0502040204020203" pitchFamily="34" charset="0"/>
                <a:cs typeface="Segoe UI" panose="020B0502040204020203" pitchFamily="34" charset="0"/>
              </a:rPr>
              <a:t>If you have multiple graphics or images, you will see a number appear next to it that notes the order of the animations.</a:t>
            </a:r>
          </a:p>
          <a:p>
            <a:pPr marL="228600" indent="-228600">
              <a:buAutoNum type="arabicPeriod"/>
            </a:pPr>
            <a:endParaRPr lang="en-US" b="1" dirty="0">
              <a:latin typeface="Segoe UI" panose="020B0502040204020203" pitchFamily="34" charset="0"/>
              <a:cs typeface="Segoe UI" panose="020B0502040204020203" pitchFamily="34" charset="0"/>
            </a:endParaRPr>
          </a:p>
          <a:p>
            <a:pPr marL="0" indent="0">
              <a:buNone/>
            </a:pPr>
            <a:r>
              <a:rPr lang="en-US" b="1" dirty="0">
                <a:latin typeface="Segoe UI" panose="020B0502040204020203" pitchFamily="34" charset="0"/>
                <a:cs typeface="Segoe UI" panose="020B0502040204020203" pitchFamily="34" charset="0"/>
              </a:rPr>
              <a:t>Note: You will want to choose the animations carefully.  You do not want to make your audience dizzy from your presentation.</a:t>
            </a:r>
          </a:p>
        </p:txBody>
      </p:sp>
      <p:sp>
        <p:nvSpPr>
          <p:cNvPr id="4" name="Slide Number Placeholder 3"/>
          <p:cNvSpPr>
            <a:spLocks noGrp="1"/>
          </p:cNvSpPr>
          <p:nvPr>
            <p:ph type="sldNum" sz="quarter" idx="10"/>
          </p:nvPr>
        </p:nvSpPr>
        <p:spPr/>
        <p:txBody>
          <a:bodyPr/>
          <a:lstStyle/>
          <a:p>
            <a:fld id="{BC849E9A-41F7-4779-A581-48A7C374A227}" type="slidenum">
              <a:rPr lang="en-US" smtClean="0"/>
              <a:t>14</a:t>
            </a:fld>
            <a:endParaRPr lang="en-US" dirty="0"/>
          </a:p>
        </p:txBody>
      </p:sp>
    </p:spTree>
    <p:extLst>
      <p:ext uri="{BB962C8B-B14F-4D97-AF65-F5344CB8AC3E}">
        <p14:creationId xmlns:p14="http://schemas.microsoft.com/office/powerpoint/2010/main" val="762854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3/6/2020</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3/6/2020</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3/6/2020</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3/6/2020</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3/6/2020</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3/6/2020</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3/6/2020</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3/6/2020</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3/6/2020</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3/6/2020</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3/6/2020</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3/6/2020</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svg"/><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9.sv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9.svg"/><Relationship Id="rId5" Type="http://schemas.openxmlformats.org/officeDocument/2006/relationships/image" Target="../media/image5.png"/><Relationship Id="rId10" Type="http://schemas.openxmlformats.org/officeDocument/2006/relationships/image" Target="../media/image3.svg"/><Relationship Id="rId4" Type="http://schemas.openxmlformats.org/officeDocument/2006/relationships/image" Target="../media/image7.svg"/><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www.cdc.gov/coronavirus/2019-ncov/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nc-nd/3.0/" TargetMode="External"/><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hyperlink" Target="http://impresavda.blogspot.com/2011/06/rapporto-assinform-2011-battuta.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alameda.peralta.edu/office-of-instruction/liberal-studies-and-language-arts-lsla/" TargetMode="Externa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hyperlink" Target="https://alameda.peralta.edu/office-of-instruction/liberal-studies-and-language-arts-lsla/forms/" TargetMode="External"/><Relationship Id="rId5" Type="http://schemas.openxmlformats.org/officeDocument/2006/relationships/image" Target="../media/image15.sv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3746607" y="3742938"/>
            <a:ext cx="8445392" cy="1760087"/>
          </a:xfrm>
        </p:spPr>
        <p:txBody>
          <a:bodyPr anchor="t">
            <a:normAutofit/>
          </a:bodyPr>
          <a:lstStyle/>
          <a:p>
            <a:pPr algn="l">
              <a:spcBef>
                <a:spcPts val="0"/>
              </a:spcBef>
              <a:spcAft>
                <a:spcPts val="600"/>
              </a:spcAft>
            </a:pPr>
            <a:r>
              <a:rPr lang="en-US" sz="4000" dirty="0">
                <a:latin typeface="Franklin Gothic Book" panose="020B0503020102020204" pitchFamily="34" charset="0"/>
                <a:cs typeface="Segoe UI" panose="020B0502040204020203" pitchFamily="34" charset="0"/>
              </a:rPr>
              <a:t>LSLA DIVISION MEETING</a:t>
            </a:r>
            <a:r>
              <a:rPr lang="en-US" sz="2700" dirty="0">
                <a:latin typeface="Franklin Gothic Book" panose="020B0503020102020204" pitchFamily="34" charset="0"/>
                <a:cs typeface="Segoe UI" panose="020B0502040204020203" pitchFamily="34" charset="0"/>
              </a:rPr>
              <a:t/>
            </a:r>
            <a:br>
              <a:rPr lang="en-US" sz="2700" dirty="0">
                <a:latin typeface="Franklin Gothic Book" panose="020B0503020102020204" pitchFamily="34" charset="0"/>
                <a:cs typeface="Segoe UI" panose="020B0502040204020203" pitchFamily="34" charset="0"/>
              </a:rPr>
            </a:br>
            <a:r>
              <a:rPr lang="en-US" sz="2700" dirty="0">
                <a:latin typeface="Franklin Gothic Book" panose="020B0503020102020204" pitchFamily="34" charset="0"/>
                <a:cs typeface="Segoe UI" panose="020B0502040204020203" pitchFamily="34" charset="0"/>
              </a:rPr>
              <a:t>- Liberal Studies and Language Arts </a:t>
            </a:r>
            <a:r>
              <a:rPr lang="en-US" sz="2700" dirty="0">
                <a:solidFill>
                  <a:srgbClr val="FFC000"/>
                </a:solidFill>
                <a:latin typeface="Franklin Gothic Book" panose="020B0503020102020204" pitchFamily="34" charset="0"/>
                <a:cs typeface="Segoe UI" panose="020B0502040204020203" pitchFamily="34" charset="0"/>
              </a:rPr>
              <a:t>(LSLA)</a:t>
            </a:r>
            <a:r>
              <a:rPr lang="en-US" sz="2700" dirty="0">
                <a:latin typeface="Franklin Gothic Book" panose="020B0503020102020204" pitchFamily="34" charset="0"/>
                <a:cs typeface="Segoe UI" panose="020B0502040204020203" pitchFamily="34" charset="0"/>
              </a:rPr>
              <a:t/>
            </a:r>
            <a:br>
              <a:rPr lang="en-US" sz="2700" dirty="0">
                <a:latin typeface="Franklin Gothic Book" panose="020B0503020102020204" pitchFamily="34" charset="0"/>
                <a:cs typeface="Segoe UI" panose="020B0502040204020203" pitchFamily="34" charset="0"/>
              </a:rPr>
            </a:br>
            <a:endParaRPr lang="en-US" sz="2700" dirty="0">
              <a:solidFill>
                <a:srgbClr val="FFC000"/>
              </a:solidFill>
              <a:latin typeface="Franklin Gothic Book" panose="020B0503020102020204" pitchFamily="34" charset="0"/>
              <a:cs typeface="Segoe UI" panose="020B0502040204020203" pitchFamily="34" charset="0"/>
            </a:endParaRP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089563" y="5576856"/>
            <a:ext cx="6226532" cy="941477"/>
          </a:xfrm>
        </p:spPr>
        <p:txBody>
          <a:bodyPr anchor="b">
            <a:normAutofit/>
          </a:bodyPr>
          <a:lstStyle/>
          <a:p>
            <a:pPr algn="l"/>
            <a:r>
              <a:rPr lang="en-US" sz="2000" dirty="0">
                <a:latin typeface="Franklin Gothic Book" panose="020B0503020102020204" pitchFamily="34" charset="0"/>
              </a:rPr>
              <a:t>Presented by Dean Lilia Celhay</a:t>
            </a:r>
          </a:p>
          <a:p>
            <a:pPr algn="l"/>
            <a:r>
              <a:rPr lang="en-US" sz="2000" dirty="0">
                <a:latin typeface="Franklin Gothic Book" panose="020B0503020102020204" pitchFamily="34" charset="0"/>
              </a:rPr>
              <a:t>March 6, 2020</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25778" y="3192665"/>
            <a:ext cx="3037299" cy="3037299"/>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9725024" y="327889"/>
            <a:ext cx="2260711" cy="2260711"/>
          </a:xfrm>
          <a:prstGeom prst="rect">
            <a:avLst/>
          </a:prstGeom>
        </p:spPr>
      </p:pic>
      <p:pic>
        <p:nvPicPr>
          <p:cNvPr id="4"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03362" y="5863512"/>
            <a:ext cx="614004" cy="796630"/>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26" presetClass="emph" presetSubtype="0" fill="hold" nodeType="withEffect">
                                  <p:stCondLst>
                                    <p:cond delay="0"/>
                                  </p:stCondLst>
                                  <p:childTnLst>
                                    <p:animEffect transition="out" filter="fade">
                                      <p:cBhvr>
                                        <p:cTn id="12" dur="500" tmFilter="0, 0; .2, .5; .8, .5; 1, 0"/>
                                        <p:tgtEl>
                                          <p:spTgt spid="9"/>
                                        </p:tgtEl>
                                      </p:cBhvr>
                                    </p:animEffect>
                                    <p:animScale>
                                      <p:cBhvr>
                                        <p:cTn id="13" dur="250" autoRev="1" fill="hold"/>
                                        <p:tgtEl>
                                          <p:spTgt spid="9"/>
                                        </p:tgtEl>
                                      </p:cBhvr>
                                      <p:by x="105000" y="105000"/>
                                    </p:animScale>
                                  </p:childTnLst>
                                </p:cTn>
                              </p:par>
                              <p:par>
                                <p:cTn id="14" presetID="53"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par>
                                <p:cTn id="19" presetID="21" presetClass="entr" presetSubtype="1"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heel(1)">
                                      <p:cBhvr>
                                        <p:cTn id="2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C3695-7CA0-4D38-9636-6C3E5526916F}"/>
              </a:ext>
            </a:extLst>
          </p:cNvPr>
          <p:cNvSpPr>
            <a:spLocks noGrp="1"/>
          </p:cNvSpPr>
          <p:nvPr>
            <p:ph type="title"/>
          </p:nvPr>
        </p:nvSpPr>
        <p:spPr>
          <a:xfrm>
            <a:off x="1518894" y="1245503"/>
            <a:ext cx="9122584" cy="775230"/>
          </a:xfrm>
        </p:spPr>
        <p:txBody>
          <a:bodyPr>
            <a:normAutofit/>
          </a:bodyPr>
          <a:lstStyle/>
          <a:p>
            <a:r>
              <a:rPr lang="en-US" b="1" dirty="0">
                <a:cs typeface="Calibri Light"/>
              </a:rPr>
              <a:t>FTEF Reduction and Scheduling</a:t>
            </a:r>
          </a:p>
        </p:txBody>
      </p:sp>
      <p:sp>
        <p:nvSpPr>
          <p:cNvPr id="3" name="Content Placeholder 2">
            <a:extLst>
              <a:ext uri="{FF2B5EF4-FFF2-40B4-BE49-F238E27FC236}">
                <a16:creationId xmlns:a16="http://schemas.microsoft.com/office/drawing/2014/main" id="{72CC722E-1C67-494C-B68D-4F7C417C5EEA}"/>
              </a:ext>
            </a:extLst>
          </p:cNvPr>
          <p:cNvSpPr>
            <a:spLocks noGrp="1"/>
          </p:cNvSpPr>
          <p:nvPr>
            <p:ph idx="1"/>
          </p:nvPr>
        </p:nvSpPr>
        <p:spPr>
          <a:xfrm>
            <a:off x="1317811" y="2022851"/>
            <a:ext cx="6584701" cy="4068379"/>
          </a:xfrm>
        </p:spPr>
        <p:txBody>
          <a:bodyPr vert="horz" lIns="91440" tIns="45720" rIns="91440" bIns="45720" rtlCol="0" anchor="t">
            <a:noAutofit/>
          </a:bodyPr>
          <a:lstStyle/>
          <a:p>
            <a:r>
              <a:rPr lang="en-US" sz="2400" b="1" dirty="0"/>
              <a:t>District: Refer to email from VC Siri Brown on Dec. 10, 2019</a:t>
            </a:r>
            <a:endParaRPr lang="en-US" sz="2400" dirty="0">
              <a:cs typeface="Calibri"/>
            </a:endParaRPr>
          </a:p>
          <a:p>
            <a:pPr marL="0" indent="0">
              <a:buNone/>
            </a:pPr>
            <a:endParaRPr lang="en-US" sz="2400" dirty="0">
              <a:cs typeface="Calibri"/>
            </a:endParaRPr>
          </a:p>
          <a:p>
            <a:r>
              <a:rPr lang="en-US" sz="2400" b="1" dirty="0"/>
              <a:t>Department Chairs Meetings: January 24 and 31, 2019</a:t>
            </a:r>
            <a:endParaRPr lang="en-US" sz="2400" dirty="0"/>
          </a:p>
          <a:p>
            <a:pPr marL="0" indent="0">
              <a:buNone/>
            </a:pPr>
            <a:endParaRPr lang="en-US" sz="2400" dirty="0">
              <a:cs typeface="Calibri"/>
            </a:endParaRPr>
          </a:p>
          <a:p>
            <a:r>
              <a:rPr lang="en-US" sz="2400" b="1" dirty="0"/>
              <a:t>Development of discipline plans based on reduced allocation: February and March 2020</a:t>
            </a:r>
          </a:p>
          <a:p>
            <a:endParaRPr lang="en-US" sz="2400" b="1" dirty="0">
              <a:cs typeface="Calibri"/>
            </a:endParaRPr>
          </a:p>
          <a:p>
            <a:r>
              <a:rPr lang="en-US" sz="2400" b="1" dirty="0">
                <a:cs typeface="Calibri"/>
              </a:rPr>
              <a:t>Schedules for summer and fall 2020 in progress</a:t>
            </a:r>
            <a:endParaRPr lang="en-US" dirty="0">
              <a:cs typeface="Calibri"/>
            </a:endParaRPr>
          </a:p>
        </p:txBody>
      </p:sp>
      <p:sp>
        <p:nvSpPr>
          <p:cNvPr id="19"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21"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7" name="Graphic 6" descr="Meeting">
            <a:extLst>
              <a:ext uri="{FF2B5EF4-FFF2-40B4-BE49-F238E27FC236}">
                <a16:creationId xmlns:a16="http://schemas.microsoft.com/office/drawing/2014/main" id="{9C346EFC-9692-4E9F-9395-11F40579F59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325899" y="3191551"/>
            <a:ext cx="2194559" cy="2194559"/>
          </a:xfrm>
          <a:prstGeom prst="rect">
            <a:avLst/>
          </a:prstGeom>
        </p:spPr>
      </p:pic>
    </p:spTree>
    <p:extLst>
      <p:ext uri="{BB962C8B-B14F-4D97-AF65-F5344CB8AC3E}">
        <p14:creationId xmlns:p14="http://schemas.microsoft.com/office/powerpoint/2010/main" val="275527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66560" y="987425"/>
            <a:ext cx="4588828" cy="5305310"/>
          </a:xfrm>
        </p:spPr>
        <p:txBody>
          <a:bodyPr>
            <a:normAutofit lnSpcReduction="10000"/>
          </a:bodyPr>
          <a:lstStyle/>
          <a:p>
            <a:pPr marL="0" indent="0">
              <a:buNone/>
            </a:pPr>
            <a:r>
              <a:rPr lang="en-US" dirty="0"/>
              <a:t>COLLEGE OF ALAMEDA FTEF for 2020-2021: 184.9</a:t>
            </a:r>
          </a:p>
          <a:p>
            <a:pPr marL="0" indent="0">
              <a:buNone/>
            </a:pPr>
            <a:endParaRPr lang="en-US" dirty="0"/>
          </a:p>
          <a:p>
            <a:pPr marL="0" indent="0">
              <a:buNone/>
            </a:pPr>
            <a:r>
              <a:rPr lang="en-US" dirty="0"/>
              <a:t>For comparison:</a:t>
            </a:r>
          </a:p>
          <a:p>
            <a:r>
              <a:rPr lang="en-US" dirty="0"/>
              <a:t>2016-2017: 222.6</a:t>
            </a:r>
          </a:p>
          <a:p>
            <a:r>
              <a:rPr lang="en-US" dirty="0"/>
              <a:t>2017-2018: 224.1</a:t>
            </a:r>
          </a:p>
          <a:p>
            <a:r>
              <a:rPr lang="en-US" dirty="0"/>
              <a:t>2018-2019: 213.6</a:t>
            </a:r>
          </a:p>
          <a:p>
            <a:pPr marL="0" indent="0">
              <a:buNone/>
            </a:pPr>
            <a:endParaRPr lang="en-US" dirty="0"/>
          </a:p>
          <a:p>
            <a:pPr marL="0" indent="0">
              <a:buNone/>
            </a:pPr>
            <a:r>
              <a:rPr lang="en-US" dirty="0"/>
              <a:t>Difference from 2019-2020 to 2020-2021= -35.2</a:t>
            </a:r>
          </a:p>
          <a:p>
            <a:pPr marL="0" indent="0">
              <a:buNone/>
            </a:pPr>
            <a:endParaRPr lang="en-US" dirty="0"/>
          </a:p>
        </p:txBody>
      </p:sp>
      <p:sp>
        <p:nvSpPr>
          <p:cNvPr id="4" name="Text Placeholder 3"/>
          <p:cNvSpPr>
            <a:spLocks noGrp="1"/>
          </p:cNvSpPr>
          <p:nvPr>
            <p:ph type="body" sz="half" idx="2"/>
          </p:nvPr>
        </p:nvSpPr>
        <p:spPr/>
        <p:txBody>
          <a:bodyPr/>
          <a:lstStyle/>
          <a:p>
            <a:endParaRPr lang="en-US"/>
          </a:p>
        </p:txBody>
      </p:sp>
      <p:pic>
        <p:nvPicPr>
          <p:cNvPr id="3074" name="Picture 2" descr="c6a21016-c681-4698-8d16-c072a31adf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267450" cy="644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1248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p:txBody>
          <a:bodyPr>
            <a:normAutofit/>
          </a:bodyPr>
          <a:lstStyle/>
          <a:p>
            <a:r>
              <a:rPr lang="en-US" b="1" dirty="0">
                <a:latin typeface="Franklin Gothic Book"/>
                <a:cs typeface="Segoe UI"/>
              </a:rPr>
              <a:t>FTEF Reduction Current Exceptions </a:t>
            </a:r>
          </a:p>
        </p:txBody>
      </p:sp>
      <p:graphicFrame>
        <p:nvGraphicFramePr>
          <p:cNvPr id="10" name="Content Placeholder 2">
            <a:extLst>
              <a:ext uri="{FF2B5EF4-FFF2-40B4-BE49-F238E27FC236}">
                <a16:creationId xmlns:a16="http://schemas.microsoft.com/office/drawing/2014/main" id="{CCC40372-BE51-494A-AFDB-3F69C0C83885}"/>
              </a:ext>
            </a:extLst>
          </p:cNvPr>
          <p:cNvGraphicFramePr>
            <a:graphicFrameLocks noGrp="1"/>
          </p:cNvGraphicFramePr>
          <p:nvPr>
            <p:ph sz="half" idx="1"/>
            <p:extLst>
              <p:ext uri="{D42A27DB-BD31-4B8C-83A1-F6EECF244321}">
                <p14:modId xmlns:p14="http://schemas.microsoft.com/office/powerpoint/2010/main" val="3244431381"/>
              </p:ext>
            </p:extLst>
          </p:nvPr>
        </p:nvGraphicFramePr>
        <p:xfrm>
          <a:off x="842227" y="1646393"/>
          <a:ext cx="4856046" cy="47098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sz="half" idx="2"/>
          </p:nvPr>
        </p:nvSpPr>
        <p:spPr>
          <a:xfrm>
            <a:off x="6059129" y="1980330"/>
            <a:ext cx="5181600" cy="4115670"/>
          </a:xfrm>
        </p:spPr>
        <p:txBody>
          <a:bodyPr>
            <a:normAutofit/>
          </a:bodyPr>
          <a:lstStyle/>
          <a:p>
            <a:r>
              <a:rPr lang="en-US" b="1" dirty="0"/>
              <a:t>Dual Enrollment</a:t>
            </a:r>
          </a:p>
          <a:p>
            <a:r>
              <a:rPr lang="en-US" b="1" dirty="0"/>
              <a:t>Online intersessions (spring and fall)</a:t>
            </a:r>
            <a:endParaRPr lang="en-US" dirty="0"/>
          </a:p>
          <a:p>
            <a:r>
              <a:rPr lang="en-US" b="1" dirty="0"/>
              <a:t>Contract education</a:t>
            </a:r>
          </a:p>
          <a:p>
            <a:r>
              <a:rPr lang="en-US" b="1" dirty="0"/>
              <a:t>Fee-based courses</a:t>
            </a:r>
          </a:p>
          <a:p>
            <a:r>
              <a:rPr lang="en-US" b="1" dirty="0"/>
              <a:t>Grant-funded courses</a:t>
            </a:r>
          </a:p>
          <a:p>
            <a:pPr marL="0" indent="0">
              <a:buNone/>
            </a:pPr>
            <a:endParaRPr lang="en-US" dirty="0"/>
          </a:p>
          <a:p>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80909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nchor="ctr">
            <a:normAutofit/>
          </a:bodyPr>
          <a:lstStyle/>
          <a:p>
            <a:r>
              <a:rPr lang="en-US" dirty="0"/>
              <a:t>Strategies to Reverse Enrollment Trend</a:t>
            </a:r>
          </a:p>
        </p:txBody>
      </p:sp>
      <p:graphicFrame>
        <p:nvGraphicFramePr>
          <p:cNvPr id="6" name="Content Placeholder 2">
            <a:extLst>
              <a:ext uri="{FF2B5EF4-FFF2-40B4-BE49-F238E27FC236}">
                <a16:creationId xmlns:a16="http://schemas.microsoft.com/office/drawing/2014/main" id="{9F213D5F-D9D0-4E6E-9C98-CDEFAAA52375}"/>
              </a:ext>
            </a:extLst>
          </p:cNvPr>
          <p:cNvGraphicFramePr>
            <a:graphicFrameLocks noGrp="1"/>
          </p:cNvGraphicFramePr>
          <p:nvPr>
            <p:ph idx="1"/>
            <p:extLst>
              <p:ext uri="{D42A27DB-BD31-4B8C-83A1-F6EECF244321}">
                <p14:modId xmlns:p14="http://schemas.microsoft.com/office/powerpoint/2010/main" val="316456198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1716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47510" y="849361"/>
            <a:ext cx="2648371" cy="2648371"/>
          </a:xfrm>
          <a:prstGeom prst="rect">
            <a:avLst/>
          </a:prstGeom>
        </p:spPr>
      </p:pic>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0" y="4423132"/>
            <a:ext cx="12191999" cy="2434868"/>
          </a:xfrm>
          <a:solidFill>
            <a:schemeClr val="accent1"/>
          </a:solidFill>
        </p:spPr>
        <p:txBody>
          <a:bodyPr/>
          <a:lstStyle/>
          <a:p>
            <a:endParaRPr lang="en-US" dirty="0"/>
          </a:p>
          <a:p>
            <a:r>
              <a:rPr lang="en-US" sz="4000" dirty="0">
                <a:solidFill>
                  <a:schemeClr val="bg1"/>
                </a:solidFill>
              </a:rPr>
              <a:t>QUESTIONS?</a:t>
            </a:r>
          </a:p>
          <a:p>
            <a:r>
              <a:rPr lang="en-US" sz="4000" dirty="0">
                <a:solidFill>
                  <a:schemeClr val="bg1"/>
                </a:solidFill>
              </a:rPr>
              <a:t>Thank you!</a:t>
            </a: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9090941" y="1079968"/>
            <a:ext cx="2659472" cy="2659472"/>
          </a:xfrm>
          <a:prstGeom prst="rect">
            <a:avLst/>
          </a:prstGeom>
        </p:spPr>
      </p:pic>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6252156" y="1092763"/>
            <a:ext cx="2646677" cy="2646677"/>
          </a:xfrm>
          <a:prstGeom prst="rect">
            <a:avLst/>
          </a:prstGeom>
        </p:spPr>
      </p:pic>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3263218" y="982363"/>
            <a:ext cx="2648372" cy="2648372"/>
          </a:xfrm>
          <a:prstGeom prst="rect">
            <a:avLst/>
          </a:prstGeom>
        </p:spPr>
      </p:pic>
    </p:spTree>
    <p:extLst>
      <p:ext uri="{BB962C8B-B14F-4D97-AF65-F5344CB8AC3E}">
        <p14:creationId xmlns:p14="http://schemas.microsoft.com/office/powerpoint/2010/main" val="208059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par>
                                <p:cTn id="8" presetID="53"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p:cTn id="10" dur="500" fill="hold"/>
                                        <p:tgtEl>
                                          <p:spTgt spid="9"/>
                                        </p:tgtEl>
                                        <p:attrNameLst>
                                          <p:attrName>ppt_w</p:attrName>
                                        </p:attrNameLst>
                                      </p:cBhvr>
                                      <p:tavLst>
                                        <p:tav tm="0">
                                          <p:val>
                                            <p:fltVal val="0"/>
                                          </p:val>
                                        </p:tav>
                                        <p:tav tm="100000">
                                          <p:val>
                                            <p:strVal val="#ppt_w"/>
                                          </p:val>
                                        </p:tav>
                                      </p:tavLst>
                                    </p:anim>
                                    <p:anim calcmode="lin" valueType="num">
                                      <p:cBhvr>
                                        <p:cTn id="11" dur="500" fill="hold"/>
                                        <p:tgtEl>
                                          <p:spTgt spid="9"/>
                                        </p:tgtEl>
                                        <p:attrNameLst>
                                          <p:attrName>ppt_h</p:attrName>
                                        </p:attrNameLst>
                                      </p:cBhvr>
                                      <p:tavLst>
                                        <p:tav tm="0">
                                          <p:val>
                                            <p:fltVal val="0"/>
                                          </p:val>
                                        </p:tav>
                                        <p:tav tm="100000">
                                          <p:val>
                                            <p:strVal val="#ppt_h"/>
                                          </p:val>
                                        </p:tav>
                                      </p:tavLst>
                                    </p:anim>
                                    <p:animEffect transition="in" filter="fade">
                                      <p:cBhvr>
                                        <p:cTn id="12" dur="500"/>
                                        <p:tgtEl>
                                          <p:spTgt spid="9"/>
                                        </p:tgtEl>
                                      </p:cBhvr>
                                    </p:animEffect>
                                  </p:childTnLst>
                                </p:cTn>
                              </p:par>
                              <p:par>
                                <p:cTn id="13" presetID="42"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par>
                                <p:cTn id="18" presetID="45"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2000"/>
                                        <p:tgtEl>
                                          <p:spTgt spid="11"/>
                                        </p:tgtEl>
                                      </p:cBhvr>
                                    </p:animEffect>
                                    <p:anim calcmode="lin" valueType="num">
                                      <p:cBhvr>
                                        <p:cTn id="21" dur="2000" fill="hold"/>
                                        <p:tgtEl>
                                          <p:spTgt spid="11"/>
                                        </p:tgtEl>
                                        <p:attrNameLst>
                                          <p:attrName>ppt_w</p:attrName>
                                        </p:attrNameLst>
                                      </p:cBhvr>
                                      <p:tavLst>
                                        <p:tav tm="0" fmla="#ppt_w*sin(2.5*pi*$)">
                                          <p:val>
                                            <p:fltVal val="0"/>
                                          </p:val>
                                        </p:tav>
                                        <p:tav tm="100000">
                                          <p:val>
                                            <p:fltVal val="1"/>
                                          </p:val>
                                        </p:tav>
                                      </p:tavLst>
                                    </p:anim>
                                    <p:anim calcmode="lin" valueType="num">
                                      <p:cBhvr>
                                        <p:cTn id="22"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5" presetClass="exit" presetSubtype="0" fill="hold" grpId="0" nodeType="clickEffect">
                                  <p:stCondLst>
                                    <p:cond delay="0"/>
                                  </p:stCondLst>
                                  <p:childTnLst>
                                    <p:animEffect transition="out" filter="fade">
                                      <p:cBhvr>
                                        <p:cTn id="26" dur="2000"/>
                                        <p:tgtEl>
                                          <p:spTgt spid="3">
                                            <p:txEl>
                                              <p:pRg st="1" end="1"/>
                                            </p:txEl>
                                          </p:spTgt>
                                        </p:tgtEl>
                                      </p:cBhvr>
                                    </p:animEffect>
                                    <p:anim calcmode="lin" valueType="num">
                                      <p:cBhvr>
                                        <p:cTn id="27" dur="2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8" dur="2000"/>
                                        <p:tgtEl>
                                          <p:spTgt spid="3">
                                            <p:txEl>
                                              <p:pRg st="1" end="1"/>
                                            </p:txEl>
                                          </p:spTgt>
                                        </p:tgtEl>
                                        <p:attrNameLst>
                                          <p:attrName>ppt_h</p:attrName>
                                        </p:attrNameLst>
                                      </p:cBhvr>
                                      <p:tavLst>
                                        <p:tav tm="0">
                                          <p:val>
                                            <p:strVal val="ppt_h"/>
                                          </p:val>
                                        </p:tav>
                                        <p:tav tm="100000">
                                          <p:val>
                                            <p:strVal val="ppt_h"/>
                                          </p:val>
                                        </p:tav>
                                      </p:tavLst>
                                    </p:anim>
                                    <p:set>
                                      <p:cBhvr>
                                        <p:cTn id="29"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45" presetClass="exit" presetSubtype="0" fill="hold" grpId="0" nodeType="clickEffect">
                                  <p:stCondLst>
                                    <p:cond delay="0"/>
                                  </p:stCondLst>
                                  <p:childTnLst>
                                    <p:animEffect transition="out" filter="fade">
                                      <p:cBhvr>
                                        <p:cTn id="33" dur="2000"/>
                                        <p:tgtEl>
                                          <p:spTgt spid="3">
                                            <p:txEl>
                                              <p:pRg st="2" end="2"/>
                                            </p:txEl>
                                          </p:spTgt>
                                        </p:tgtEl>
                                      </p:cBhvr>
                                    </p:animEffect>
                                    <p:anim calcmode="lin" valueType="num">
                                      <p:cBhvr>
                                        <p:cTn id="34" dur="2000"/>
                                        <p:tgtEl>
                                          <p:spTgt spid="3">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5" dur="2000"/>
                                        <p:tgtEl>
                                          <p:spTgt spid="3">
                                            <p:txEl>
                                              <p:pRg st="2" end="2"/>
                                            </p:txEl>
                                          </p:spTgt>
                                        </p:tgtEl>
                                        <p:attrNameLst>
                                          <p:attrName>ppt_h</p:attrName>
                                        </p:attrNameLst>
                                      </p:cBhvr>
                                      <p:tavLst>
                                        <p:tav tm="0">
                                          <p:val>
                                            <p:strVal val="ppt_h"/>
                                          </p:val>
                                        </p:tav>
                                        <p:tav tm="100000">
                                          <p:val>
                                            <p:strVal val="ppt_h"/>
                                          </p:val>
                                        </p:tav>
                                      </p:tavLst>
                                    </p:anim>
                                    <p:set>
                                      <p:cBhvr>
                                        <p:cTn id="36"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45" presetClass="exit" presetSubtype="0" fill="hold" grpId="0" nodeType="clickEffect">
                                  <p:stCondLst>
                                    <p:cond delay="0"/>
                                  </p:stCondLst>
                                  <p:childTnLst>
                                    <p:animEffect transition="out" filter="fade">
                                      <p:cBhvr>
                                        <p:cTn id="40" dur="2000"/>
                                        <p:tgtEl>
                                          <p:spTgt spid="3">
                                            <p:bg/>
                                          </p:spTgt>
                                        </p:tgtEl>
                                      </p:cBhvr>
                                    </p:animEffect>
                                    <p:anim calcmode="lin" valueType="num">
                                      <p:cBhvr>
                                        <p:cTn id="41" dur="2000"/>
                                        <p:tgtEl>
                                          <p:spTgt spid="3">
                                            <p:bg/>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2" dur="2000"/>
                                        <p:tgtEl>
                                          <p:spTgt spid="3">
                                            <p:bg/>
                                          </p:spTgt>
                                        </p:tgtEl>
                                        <p:attrNameLst>
                                          <p:attrName>ppt_h</p:attrName>
                                        </p:attrNameLst>
                                      </p:cBhvr>
                                      <p:tavLst>
                                        <p:tav tm="0">
                                          <p:val>
                                            <p:strVal val="ppt_h"/>
                                          </p:val>
                                        </p:tav>
                                        <p:tav tm="100000">
                                          <p:val>
                                            <p:strVal val="ppt_h"/>
                                          </p:val>
                                        </p:tav>
                                      </p:tavLst>
                                    </p:anim>
                                    <p:set>
                                      <p:cBhvr>
                                        <p:cTn id="43" dur="1" fill="hold">
                                          <p:stCondLst>
                                            <p:cond delay="19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511300" y="117767"/>
            <a:ext cx="5230473" cy="1076720"/>
          </a:xfrm>
        </p:spPr>
        <p:txBody>
          <a:bodyPr anchor="ctr">
            <a:normAutofit/>
          </a:bodyPr>
          <a:lstStyle/>
          <a:p>
            <a:r>
              <a:rPr lang="en-US" b="1" dirty="0">
                <a:latin typeface="Franklin Gothic Book" panose="020B0503020102020204" pitchFamily="34" charset="0"/>
                <a:cs typeface="Segoe UI" panose="020B0502040204020203" pitchFamily="34" charset="0"/>
              </a:rPr>
              <a:t>AGENDA</a:t>
            </a:r>
          </a:p>
        </p:txBody>
      </p:sp>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38200" y="2880360"/>
            <a:ext cx="1097280" cy="1097280"/>
          </a:xfrm>
          <a:prstGeom prst="rect">
            <a:avLst/>
          </a:prstGeom>
        </p:spPr>
      </p:pic>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2290835" y="925706"/>
            <a:ext cx="9047800" cy="5835536"/>
          </a:xfrm>
        </p:spPr>
        <p:txBody>
          <a:bodyPr vert="horz" lIns="91440" tIns="45720" rIns="91440" bIns="45720" rtlCol="0" anchor="t">
            <a:noAutofit/>
          </a:bodyPr>
          <a:lstStyle/>
          <a:p>
            <a:pPr>
              <a:lnSpc>
                <a:spcPct val="150000"/>
              </a:lnSpc>
            </a:pPr>
            <a:r>
              <a:rPr lang="en-US" sz="2400" b="1" dirty="0">
                <a:latin typeface="Segoe UI" panose="020B0502040204020203" pitchFamily="34" charset="0"/>
                <a:cs typeface="Segoe UI" panose="020B0502040204020203" pitchFamily="34" charset="0"/>
              </a:rPr>
              <a:t>Welcome </a:t>
            </a:r>
          </a:p>
          <a:p>
            <a:pPr>
              <a:lnSpc>
                <a:spcPct val="150000"/>
              </a:lnSpc>
            </a:pPr>
            <a:r>
              <a:rPr lang="en-US" sz="2400" b="1" dirty="0">
                <a:latin typeface="Segoe UI"/>
                <a:cs typeface="Segoe UI"/>
              </a:rPr>
              <a:t>Notable Achievements</a:t>
            </a:r>
          </a:p>
          <a:p>
            <a:pPr>
              <a:lnSpc>
                <a:spcPct val="150000"/>
              </a:lnSpc>
            </a:pPr>
            <a:r>
              <a:rPr lang="en-US" sz="2400" b="1" dirty="0">
                <a:latin typeface="Segoe UI"/>
                <a:cs typeface="Segoe UI"/>
              </a:rPr>
              <a:t>Progress on Division Goals </a:t>
            </a:r>
          </a:p>
          <a:p>
            <a:pPr>
              <a:lnSpc>
                <a:spcPct val="150000"/>
              </a:lnSpc>
            </a:pPr>
            <a:r>
              <a:rPr lang="en-US" sz="2400" b="1" dirty="0">
                <a:latin typeface="Segoe UI"/>
                <a:cs typeface="Segoe UI"/>
              </a:rPr>
              <a:t>Corona Virus Safety </a:t>
            </a:r>
          </a:p>
          <a:p>
            <a:pPr>
              <a:lnSpc>
                <a:spcPct val="150000"/>
              </a:lnSpc>
            </a:pPr>
            <a:r>
              <a:rPr lang="en-US" sz="2400" b="1" dirty="0">
                <a:latin typeface="Segoe UI"/>
                <a:cs typeface="Segoe UI"/>
              </a:rPr>
              <a:t>Division Website Resources</a:t>
            </a:r>
          </a:p>
          <a:p>
            <a:pPr>
              <a:lnSpc>
                <a:spcPct val="150000"/>
              </a:lnSpc>
            </a:pPr>
            <a:r>
              <a:rPr lang="en-US" sz="2400" b="1" dirty="0">
                <a:latin typeface="Segoe UI"/>
                <a:cs typeface="Segoe UI"/>
              </a:rPr>
              <a:t>SLOs: </a:t>
            </a:r>
            <a:r>
              <a:rPr lang="en-US" sz="2000" b="1" dirty="0">
                <a:latin typeface="Segoe UI"/>
                <a:cs typeface="Segoe UI"/>
              </a:rPr>
              <a:t>Stipend, and Inclusion in Syllabi </a:t>
            </a:r>
          </a:p>
          <a:p>
            <a:pPr>
              <a:lnSpc>
                <a:spcPct val="150000"/>
              </a:lnSpc>
            </a:pPr>
            <a:r>
              <a:rPr lang="en-US" sz="2400" b="1" dirty="0">
                <a:latin typeface="Segoe UI"/>
                <a:cs typeface="Segoe UI"/>
              </a:rPr>
              <a:t>FTEF Reduction for 2020-2021 (summer and fall 2020 and spring 2021)</a:t>
            </a:r>
          </a:p>
          <a:p>
            <a:pPr>
              <a:lnSpc>
                <a:spcPct val="150000"/>
              </a:lnSpc>
            </a:pPr>
            <a:r>
              <a:rPr lang="en-US" sz="2400" b="1" dirty="0">
                <a:latin typeface="Segoe UI" panose="020B0502040204020203" pitchFamily="34" charset="0"/>
                <a:cs typeface="Segoe UI" panose="020B0502040204020203" pitchFamily="34" charset="0"/>
              </a:rPr>
              <a:t>Questions?</a:t>
            </a:r>
            <a:endParaRPr lang="en-US"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6299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pPr algn="ctr"/>
            <a:r>
              <a:rPr lang="en-US" b="1" dirty="0">
                <a:solidFill>
                  <a:schemeClr val="bg1"/>
                </a:solidFill>
              </a:rPr>
              <a:t>NOTABLE ACHIEVEMENTS </a:t>
            </a:r>
            <a:br>
              <a:rPr lang="en-US" b="1" dirty="0">
                <a:solidFill>
                  <a:schemeClr val="bg1"/>
                </a:solidFill>
              </a:rPr>
            </a:br>
            <a:r>
              <a:rPr lang="en-US" b="1" dirty="0">
                <a:solidFill>
                  <a:schemeClr val="bg1"/>
                </a:solidFill>
              </a:rPr>
              <a:t>2019-2020</a:t>
            </a:r>
            <a:r>
              <a:rPr lang="en-US" b="1" dirty="0"/>
              <a:t/>
            </a:r>
            <a:br>
              <a:rPr lang="en-US" b="1" dirty="0"/>
            </a:br>
            <a:endParaRPr lang="en-US" b="1" dirty="0"/>
          </a:p>
        </p:txBody>
      </p:sp>
      <p:sp>
        <p:nvSpPr>
          <p:cNvPr id="3" name="Content Placeholder 2"/>
          <p:cNvSpPr>
            <a:spLocks noGrp="1"/>
          </p:cNvSpPr>
          <p:nvPr>
            <p:ph idx="1"/>
          </p:nvPr>
        </p:nvSpPr>
        <p:spPr>
          <a:xfrm>
            <a:off x="5183188" y="516194"/>
            <a:ext cx="6172200" cy="6209071"/>
          </a:xfrm>
        </p:spPr>
        <p:txBody>
          <a:bodyPr vert="horz" lIns="91440" tIns="45720" rIns="91440" bIns="45720" rtlCol="0" anchor="t">
            <a:normAutofit fontScale="70000" lnSpcReduction="20000"/>
          </a:bodyPr>
          <a:lstStyle/>
          <a:p>
            <a:r>
              <a:rPr lang="en-US" b="1" dirty="0"/>
              <a:t>English AB705: </a:t>
            </a:r>
            <a:r>
              <a:rPr lang="en-US" dirty="0"/>
              <a:t>The</a:t>
            </a:r>
            <a:r>
              <a:rPr lang="en-US" b="1" dirty="0"/>
              <a:t> </a:t>
            </a:r>
            <a:r>
              <a:rPr lang="en-US" dirty="0"/>
              <a:t>English Department is completing its first year of implementing the AB705 mandate in fall 2019.</a:t>
            </a:r>
          </a:p>
          <a:p>
            <a:pPr marL="0" indent="0">
              <a:buNone/>
            </a:pPr>
            <a:endParaRPr lang="en-US" dirty="0"/>
          </a:p>
          <a:p>
            <a:r>
              <a:rPr lang="en-US" b="1" dirty="0"/>
              <a:t>ESOL AB705: </a:t>
            </a:r>
            <a:r>
              <a:rPr lang="en-US" dirty="0"/>
              <a:t>The ESOL Department is working on developing curricula and onboarding strategies to meet the AB705 mandate, starting in fall 2020.</a:t>
            </a:r>
          </a:p>
          <a:p>
            <a:pPr marL="0" indent="0">
              <a:buNone/>
            </a:pPr>
            <a:endParaRPr lang="en-US" dirty="0"/>
          </a:p>
          <a:p>
            <a:r>
              <a:rPr lang="en-US" b="1" dirty="0"/>
              <a:t>Hispanic-Serving Institutions (HSI) Grant: </a:t>
            </a:r>
            <a:r>
              <a:rPr lang="en-US" dirty="0"/>
              <a:t>Grant was awarded in September 2019. Currently working on hiring three full-time positions.</a:t>
            </a:r>
          </a:p>
          <a:p>
            <a:endParaRPr lang="en-US" dirty="0"/>
          </a:p>
          <a:p>
            <a:r>
              <a:rPr lang="en-US" b="1" dirty="0"/>
              <a:t>Guided Pathways: </a:t>
            </a:r>
            <a:r>
              <a:rPr lang="en-US" dirty="0"/>
              <a:t>Maps for ADTs have been completed.</a:t>
            </a:r>
          </a:p>
          <a:p>
            <a:endParaRPr lang="en-US" dirty="0"/>
          </a:p>
          <a:p>
            <a:pPr lvl="0"/>
            <a:r>
              <a:rPr lang="en-US" b="1" dirty="0"/>
              <a:t>Equity Academy: </a:t>
            </a:r>
            <a:r>
              <a:rPr lang="en-US" dirty="0"/>
              <a:t>A group of 30 faculty, classified professionals, and administrators attended </a:t>
            </a:r>
            <a:r>
              <a:rPr lang="en-US" b="1" i="1" dirty="0"/>
              <a:t>The Anatomy of a Transformative Course: Critical Competencies for Student Success</a:t>
            </a:r>
            <a:r>
              <a:rPr lang="en-US" b="1" dirty="0"/>
              <a:t> </a:t>
            </a:r>
            <a:r>
              <a:rPr lang="en-US" dirty="0"/>
              <a:t>in November 2019. </a:t>
            </a:r>
          </a:p>
          <a:p>
            <a:endParaRPr lang="en-US" dirty="0"/>
          </a:p>
        </p:txBody>
      </p:sp>
      <p:sp>
        <p:nvSpPr>
          <p:cNvPr id="4" name="Text Placeholder 3"/>
          <p:cNvSpPr>
            <a:spLocks noGrp="1"/>
          </p:cNvSpPr>
          <p:nvPr>
            <p:ph type="body" sz="half" idx="2"/>
          </p:nvPr>
        </p:nvSpPr>
        <p:spPr/>
        <p:txBody>
          <a:bodyPr/>
          <a:lstStyle/>
          <a:p>
            <a:endParaRPr lang="en-US" dirty="0"/>
          </a:p>
        </p:txBody>
      </p:sp>
      <p:pic>
        <p:nvPicPr>
          <p:cNvPr id="5"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39788" y="2222953"/>
            <a:ext cx="3739854" cy="3739854"/>
          </a:xfrm>
          <a:prstGeom prst="rect">
            <a:avLst/>
          </a:prstGeom>
        </p:spPr>
      </p:pic>
    </p:spTree>
    <p:extLst>
      <p:ext uri="{BB962C8B-B14F-4D97-AF65-F5344CB8AC3E}">
        <p14:creationId xmlns:p14="http://schemas.microsoft.com/office/powerpoint/2010/main" val="306406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DIVISION GOALS</a:t>
            </a:r>
          </a:p>
        </p:txBody>
      </p:sp>
      <p:sp>
        <p:nvSpPr>
          <p:cNvPr id="3" name="Text Placeholder 2"/>
          <p:cNvSpPr>
            <a:spLocks noGrp="1"/>
          </p:cNvSpPr>
          <p:nvPr>
            <p:ph type="body" idx="1"/>
          </p:nvPr>
        </p:nvSpPr>
        <p:spPr>
          <a:solidFill>
            <a:schemeClr val="accent1"/>
          </a:solidFill>
          <a:ln>
            <a:solidFill>
              <a:schemeClr val="accent1"/>
            </a:solidFill>
          </a:ln>
        </p:spPr>
        <p:txBody>
          <a:bodyPr>
            <a:normAutofit lnSpcReduction="10000"/>
          </a:bodyPr>
          <a:lstStyle/>
          <a:p>
            <a:pPr algn="ctr"/>
            <a:r>
              <a:rPr lang="en-US" dirty="0">
                <a:solidFill>
                  <a:schemeClr val="bg1"/>
                </a:solidFill>
              </a:rPr>
              <a:t>ACADEMIC YEAR </a:t>
            </a:r>
          </a:p>
          <a:p>
            <a:pPr algn="ctr"/>
            <a:r>
              <a:rPr lang="en-US" dirty="0">
                <a:solidFill>
                  <a:schemeClr val="bg1"/>
                </a:solidFill>
              </a:rPr>
              <a:t>2018 - 2019</a:t>
            </a:r>
          </a:p>
        </p:txBody>
      </p:sp>
      <p:sp>
        <p:nvSpPr>
          <p:cNvPr id="4" name="Content Placeholder 3"/>
          <p:cNvSpPr>
            <a:spLocks noGrp="1"/>
          </p:cNvSpPr>
          <p:nvPr>
            <p:ph sz="half" idx="2"/>
          </p:nvPr>
        </p:nvSpPr>
        <p:spPr>
          <a:solidFill>
            <a:schemeClr val="accent1">
              <a:lumMod val="20000"/>
              <a:lumOff val="80000"/>
            </a:schemeClr>
          </a:solidFill>
        </p:spPr>
        <p:txBody>
          <a:bodyPr/>
          <a:lstStyle/>
          <a:p>
            <a:r>
              <a:rPr lang="en-US" dirty="0"/>
              <a:t>Improve communication</a:t>
            </a:r>
          </a:p>
          <a:p>
            <a:r>
              <a:rPr lang="en-US" dirty="0"/>
              <a:t>Use technology to advance our work</a:t>
            </a:r>
          </a:p>
          <a:p>
            <a:r>
              <a:rPr lang="en-US" dirty="0"/>
              <a:t>Improve collaboration</a:t>
            </a:r>
          </a:p>
        </p:txBody>
      </p:sp>
      <p:sp>
        <p:nvSpPr>
          <p:cNvPr id="5" name="Text Placeholder 4"/>
          <p:cNvSpPr>
            <a:spLocks noGrp="1"/>
          </p:cNvSpPr>
          <p:nvPr>
            <p:ph type="body" sz="quarter" idx="3"/>
          </p:nvPr>
        </p:nvSpPr>
        <p:spPr>
          <a:solidFill>
            <a:schemeClr val="accent1"/>
          </a:solidFill>
        </p:spPr>
        <p:txBody>
          <a:bodyPr>
            <a:normAutofit lnSpcReduction="10000"/>
          </a:bodyPr>
          <a:lstStyle/>
          <a:p>
            <a:pPr algn="ctr"/>
            <a:r>
              <a:rPr lang="en-US" dirty="0">
                <a:solidFill>
                  <a:schemeClr val="bg1"/>
                </a:solidFill>
              </a:rPr>
              <a:t>ACADEMIC YEAR </a:t>
            </a:r>
          </a:p>
          <a:p>
            <a:pPr algn="ctr"/>
            <a:r>
              <a:rPr lang="en-US" dirty="0">
                <a:solidFill>
                  <a:schemeClr val="bg1"/>
                </a:solidFill>
              </a:rPr>
              <a:t>2019 - 2020</a:t>
            </a:r>
          </a:p>
        </p:txBody>
      </p:sp>
      <p:sp>
        <p:nvSpPr>
          <p:cNvPr id="6" name="Content Placeholder 5"/>
          <p:cNvSpPr>
            <a:spLocks noGrp="1"/>
          </p:cNvSpPr>
          <p:nvPr>
            <p:ph sz="quarter" idx="4"/>
          </p:nvPr>
        </p:nvSpPr>
        <p:spPr>
          <a:solidFill>
            <a:schemeClr val="accent1">
              <a:lumMod val="20000"/>
              <a:lumOff val="80000"/>
            </a:schemeClr>
          </a:solidFill>
        </p:spPr>
        <p:txBody>
          <a:bodyPr>
            <a:normAutofit lnSpcReduction="10000"/>
          </a:bodyPr>
          <a:lstStyle/>
          <a:p>
            <a:r>
              <a:rPr lang="en-US" dirty="0"/>
              <a:t>Improve enrollment planning</a:t>
            </a:r>
          </a:p>
          <a:p>
            <a:r>
              <a:rPr lang="en-US" dirty="0"/>
              <a:t>Advance goals from previous year</a:t>
            </a:r>
          </a:p>
          <a:p>
            <a:r>
              <a:rPr lang="en-US" dirty="0"/>
              <a:t>Increase submission of rosters on time</a:t>
            </a:r>
          </a:p>
          <a:p>
            <a:r>
              <a:rPr lang="en-US" dirty="0"/>
              <a:t>Increase professional development opportunities</a:t>
            </a:r>
          </a:p>
          <a:p>
            <a:r>
              <a:rPr lang="en-US" dirty="0"/>
              <a:t>Identify alternative funding (Dean)</a:t>
            </a:r>
          </a:p>
        </p:txBody>
      </p:sp>
    </p:spTree>
    <p:extLst>
      <p:ext uri="{BB962C8B-B14F-4D97-AF65-F5344CB8AC3E}">
        <p14:creationId xmlns:p14="http://schemas.microsoft.com/office/powerpoint/2010/main" val="3941725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Corona Virus Safety Tips </a:t>
            </a:r>
          </a:p>
        </p:txBody>
      </p:sp>
      <p:sp>
        <p:nvSpPr>
          <p:cNvPr id="3" name="Content Placeholder 2"/>
          <p:cNvSpPr>
            <a:spLocks noGrp="1"/>
          </p:cNvSpPr>
          <p:nvPr>
            <p:ph idx="1"/>
          </p:nvPr>
        </p:nvSpPr>
        <p:spPr>
          <a:xfrm>
            <a:off x="838200" y="1592826"/>
            <a:ext cx="10515600" cy="4584137"/>
          </a:xfrm>
        </p:spPr>
        <p:txBody>
          <a:bodyPr>
            <a:normAutofit fontScale="92500" lnSpcReduction="10000"/>
          </a:bodyPr>
          <a:lstStyle/>
          <a:p>
            <a:r>
              <a:rPr lang="en-US" dirty="0"/>
              <a:t>Wipe down shared surfaces regularly with wipes containing 10% bleach or 90% alcohol</a:t>
            </a:r>
          </a:p>
          <a:p>
            <a:r>
              <a:rPr lang="en-US" dirty="0"/>
              <a:t>Wash your own hands and keep them away from your mouth, nose and eyes (these mucus membranes communicate with each other)</a:t>
            </a:r>
          </a:p>
          <a:p>
            <a:r>
              <a:rPr lang="en-US" dirty="0"/>
              <a:t>Post handwashing signs in MANY places</a:t>
            </a:r>
          </a:p>
          <a:p>
            <a:r>
              <a:rPr lang="en-US" dirty="0"/>
              <a:t>Have a scarf you can pull up over your nose and mouth in case you find yourself in “tight” quarters</a:t>
            </a:r>
          </a:p>
          <a:p>
            <a:r>
              <a:rPr lang="en-US" dirty="0"/>
              <a:t>Stay home if you feel a fever coming on, develop a cough, or have shortness of breath. These are the 3 signs of the Corona Virus.</a:t>
            </a:r>
          </a:p>
          <a:p>
            <a:r>
              <a:rPr lang="en-US" dirty="0"/>
              <a:t>For more information, please visit Centers for Disease Control and Prevention </a:t>
            </a:r>
            <a:r>
              <a:rPr lang="en-US" dirty="0">
                <a:hlinkClick r:id="rId2"/>
              </a:rPr>
              <a:t>https://www.cdc.gov/coronavirus/2019-ncov/index.html</a:t>
            </a:r>
            <a:endParaRPr lang="en-US" dirty="0"/>
          </a:p>
        </p:txBody>
      </p:sp>
    </p:spTree>
    <p:extLst>
      <p:ext uri="{BB962C8B-B14F-4D97-AF65-F5344CB8AC3E}">
        <p14:creationId xmlns:p14="http://schemas.microsoft.com/office/powerpoint/2010/main" val="3498709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59AE206-7EBA-4D33-8BC9-9D8158553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42257" y="4387764"/>
            <a:ext cx="6939722" cy="1874943"/>
          </a:xfrm>
        </p:spPr>
        <p:txBody>
          <a:bodyPr anchor="ctr">
            <a:normAutofit/>
          </a:bodyPr>
          <a:lstStyle/>
          <a:p>
            <a:pPr algn="r"/>
            <a:r>
              <a:rPr lang="en-US" sz="5100"/>
              <a:t>USING TECHNOLOGY TO ADVANCE OUR WORK</a:t>
            </a:r>
          </a:p>
        </p:txBody>
      </p:sp>
      <p:sp>
        <p:nvSpPr>
          <p:cNvPr id="3" name="Subtitle 2"/>
          <p:cNvSpPr>
            <a:spLocks noGrp="1"/>
          </p:cNvSpPr>
          <p:nvPr>
            <p:ph type="subTitle" idx="1"/>
          </p:nvPr>
        </p:nvSpPr>
        <p:spPr>
          <a:xfrm>
            <a:off x="8029596" y="4176098"/>
            <a:ext cx="3994454" cy="2203026"/>
          </a:xfrm>
        </p:spPr>
        <p:txBody>
          <a:bodyPr anchor="ctr">
            <a:normAutofit/>
          </a:bodyPr>
          <a:lstStyle/>
          <a:p>
            <a:pPr marL="342900" indent="-342900" algn="l">
              <a:buFont typeface="Arial" panose="020B0604020202020204" pitchFamily="34" charset="0"/>
              <a:buChar char="•"/>
            </a:pPr>
            <a:r>
              <a:rPr lang="en-US" sz="2800" b="1" dirty="0"/>
              <a:t>Canvas</a:t>
            </a:r>
            <a:endParaRPr lang="en-US" sz="2800" b="1">
              <a:cs typeface="Calibri"/>
            </a:endParaRPr>
          </a:p>
          <a:p>
            <a:pPr marL="342900" indent="-342900" algn="l">
              <a:buFont typeface="Arial" panose="020B0604020202020204" pitchFamily="34" charset="0"/>
              <a:buChar char="•"/>
            </a:pPr>
            <a:r>
              <a:rPr lang="en-US" sz="2800" b="1" dirty="0"/>
              <a:t>Websites</a:t>
            </a:r>
            <a:endParaRPr lang="en-US" sz="2800" b="1">
              <a:cs typeface="Calibri"/>
            </a:endParaRPr>
          </a:p>
          <a:p>
            <a:pPr marL="342900" indent="-342900" algn="l">
              <a:buFont typeface="Arial" panose="020B0604020202020204" pitchFamily="34" charset="0"/>
              <a:buChar char="•"/>
            </a:pPr>
            <a:r>
              <a:rPr lang="en-US" sz="2800" b="1" dirty="0"/>
              <a:t>OneDrive and SharePoint</a:t>
            </a:r>
            <a:endParaRPr lang="en-US" sz="2800" b="1">
              <a:cs typeface="Calibri"/>
            </a:endParaRPr>
          </a:p>
        </p:txBody>
      </p:sp>
      <p:sp>
        <p:nvSpPr>
          <p:cNvPr id="13" name="Oval 12">
            <a:extLst>
              <a:ext uri="{FF2B5EF4-FFF2-40B4-BE49-F238E27FC236}">
                <a16:creationId xmlns:a16="http://schemas.microsoft.com/office/drawing/2014/main" id="{6437D937-A7F1-4011-92B4-328E5BE1B1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672F332-AF08-46C6-94F0-77684310D7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rgbClr val="393E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34244EF8-D73A-40E1-BE73-D46E6B4B04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rgbClr val="85F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screen shot of a computer&#10;&#10;Description generated with very high confidence">
            <a:extLst>
              <a:ext uri="{FF2B5EF4-FFF2-40B4-BE49-F238E27FC236}">
                <a16:creationId xmlns:a16="http://schemas.microsoft.com/office/drawing/2014/main" id="{446A870A-25FF-45FD-9B45-DDD9E04232B8}"/>
              </a:ext>
            </a:extLst>
          </p:cNvPr>
          <p:cNvPicPr>
            <a:picLocks noChangeAspect="1"/>
          </p:cNvPicPr>
          <p:nvPr/>
        </p:nvPicPr>
        <p:blipFill rotWithShape="1">
          <a:blip r:embed="rId2">
            <a:extLst>
              <a:ext uri="{837473B0-CC2E-450A-ABE3-18F120FF3D39}">
                <a1611:picAttrSrcUrl xmlns:a1611="http://schemas.microsoft.com/office/drawing/2016/11/main" xmlns="" r:id="rId3"/>
              </a:ext>
            </a:extLst>
          </a:blip>
          <a:srcRect t="4520" r="2" b="527"/>
          <a:stretch/>
        </p:blipFill>
        <p:spPr>
          <a:xfrm>
            <a:off x="6534446" y="10"/>
            <a:ext cx="5699887" cy="405923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cxnSp>
        <p:nvCxnSpPr>
          <p:cNvPr id="19" name="Straight Connector 18">
            <a:extLst>
              <a:ext uri="{FF2B5EF4-FFF2-40B4-BE49-F238E27FC236}">
                <a16:creationId xmlns:a16="http://schemas.microsoft.com/office/drawing/2014/main" id="{9E8E38ED-369A-44C2-B635-0BED0E48A6E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1C9ABC7-A866-423F-B7EB-6CB4E38DB9EF}"/>
              </a:ext>
            </a:extLst>
          </p:cNvPr>
          <p:cNvSpPr txBox="1"/>
          <p:nvPr/>
        </p:nvSpPr>
        <p:spPr>
          <a:xfrm>
            <a:off x="9718246" y="6657945"/>
            <a:ext cx="247375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4">
                  <a:extLst>
                    <a:ext uri="{A12FA001-AC4F-418D-AE19-62706E023703}">
                      <ahyp:hlinkClr xmlns:ahyp="http://schemas.microsoft.com/office/drawing/2018/hyperlinkcolor" xmlns="" val="tx"/>
                    </a:ext>
                  </a:extLst>
                </a:hlinkClick>
              </a:rPr>
              <a:t>This Photo</a:t>
            </a:r>
            <a:r>
              <a:rPr lang="en-US" sz="700">
                <a:solidFill>
                  <a:srgbClr val="FFFFFF"/>
                </a:solidFill>
              </a:rPr>
              <a:t> by Unknown author is licensed under </a:t>
            </a:r>
            <a:r>
              <a:rPr lang="en-US" sz="700">
                <a:solidFill>
                  <a:srgbClr val="FFFFFF"/>
                </a:solidFill>
                <a:hlinkClick r:id="rId3">
                  <a:extLst>
                    <a:ext uri="{A12FA001-AC4F-418D-AE19-62706E023703}">
                      <ahyp:hlinkClr xmlns:ahyp="http://schemas.microsoft.com/office/drawing/2018/hyperlinkcolor" xmlns="" val="tx"/>
                    </a:ext>
                  </a:extLst>
                </a:hlinkClick>
              </a:rPr>
              <a:t>CC BY-NC-ND</a:t>
            </a:r>
            <a:r>
              <a:rPr lang="en-US" sz="700">
                <a:solidFill>
                  <a:srgbClr val="FFFFFF"/>
                </a:solidFill>
              </a:rPr>
              <a:t>.</a:t>
            </a:r>
          </a:p>
        </p:txBody>
      </p:sp>
    </p:spTree>
    <p:extLst>
      <p:ext uri="{BB962C8B-B14F-4D97-AF65-F5344CB8AC3E}">
        <p14:creationId xmlns:p14="http://schemas.microsoft.com/office/powerpoint/2010/main" val="29685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9EBEB6C-B300-4256-9A9E-7242C11E1355}"/>
              </a:ext>
            </a:extLst>
          </p:cNvPr>
          <p:cNvSpPr>
            <a:spLocks noGrp="1"/>
          </p:cNvSpPr>
          <p:nvPr>
            <p:ph type="title"/>
          </p:nvPr>
        </p:nvSpPr>
        <p:spPr>
          <a:xfrm>
            <a:off x="6094105" y="802955"/>
            <a:ext cx="4977976" cy="1454051"/>
          </a:xfrm>
        </p:spPr>
        <p:txBody>
          <a:bodyPr>
            <a:normAutofit/>
          </a:bodyPr>
          <a:lstStyle/>
          <a:p>
            <a:r>
              <a:rPr lang="en-US" b="1" dirty="0">
                <a:solidFill>
                  <a:srgbClr val="000000"/>
                </a:solidFill>
                <a:cs typeface="Calibri Light"/>
                <a:hlinkClick r:id="rId3"/>
              </a:rPr>
              <a:t>DIVISION WEBSITE</a:t>
            </a:r>
            <a:endParaRPr lang="en-US" dirty="0">
              <a:solidFill>
                <a:srgbClr val="000000"/>
              </a:solidFill>
              <a:cs typeface="Calibri Light"/>
            </a:endParaRPr>
          </a:p>
          <a:p>
            <a:endParaRPr lang="en-US" dirty="0">
              <a:solidFill>
                <a:srgbClr val="000000"/>
              </a:solidFill>
              <a:cs typeface="Calibri Light"/>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Home">
            <a:hlinkClick r:id="rId3"/>
            <a:extLst>
              <a:ext uri="{FF2B5EF4-FFF2-40B4-BE49-F238E27FC236}">
                <a16:creationId xmlns:a16="http://schemas.microsoft.com/office/drawing/2014/main" id="{62569980-48FC-4D2C-AA78-B3EDA907A0B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D3B2B4D5-0466-473D-9508-5854ABE98652}"/>
              </a:ext>
            </a:extLst>
          </p:cNvPr>
          <p:cNvSpPr>
            <a:spLocks noGrp="1"/>
          </p:cNvSpPr>
          <p:nvPr>
            <p:ph idx="1"/>
          </p:nvPr>
        </p:nvSpPr>
        <p:spPr>
          <a:xfrm>
            <a:off x="6090574" y="2421682"/>
            <a:ext cx="4977578" cy="3639289"/>
          </a:xfrm>
        </p:spPr>
        <p:txBody>
          <a:bodyPr anchor="ctr">
            <a:normAutofit/>
          </a:bodyPr>
          <a:lstStyle/>
          <a:p>
            <a:r>
              <a:rPr lang="en-US" sz="3600" dirty="0">
                <a:solidFill>
                  <a:srgbClr val="000000"/>
                </a:solidFill>
                <a:hlinkClick r:id="rId6"/>
              </a:rPr>
              <a:t>Forms</a:t>
            </a:r>
            <a:endParaRPr lang="en-US" sz="3600" dirty="0">
              <a:solidFill>
                <a:srgbClr val="000000"/>
              </a:solidFill>
            </a:endParaRPr>
          </a:p>
          <a:p>
            <a:r>
              <a:rPr lang="en-US" sz="3600" dirty="0">
                <a:solidFill>
                  <a:srgbClr val="000000"/>
                </a:solidFill>
              </a:rPr>
              <a:t>Procedures</a:t>
            </a:r>
          </a:p>
          <a:p>
            <a:r>
              <a:rPr lang="en-US" sz="3600" dirty="0">
                <a:solidFill>
                  <a:srgbClr val="000000"/>
                </a:solidFill>
              </a:rPr>
              <a:t>Important dates</a:t>
            </a:r>
          </a:p>
          <a:p>
            <a:r>
              <a:rPr lang="en-US" sz="3600" dirty="0">
                <a:solidFill>
                  <a:srgbClr val="000000"/>
                </a:solidFill>
              </a:rPr>
              <a:t>Your thoughts and requests? </a:t>
            </a:r>
          </a:p>
          <a:p>
            <a:pPr marL="0" indent="0">
              <a:buNone/>
            </a:pPr>
            <a:endParaRPr lang="en-US" sz="2000" dirty="0">
              <a:solidFill>
                <a:srgbClr val="000000"/>
              </a:solidFill>
            </a:endParaRPr>
          </a:p>
        </p:txBody>
      </p:sp>
    </p:spTree>
    <p:extLst>
      <p:ext uri="{BB962C8B-B14F-4D97-AF65-F5344CB8AC3E}">
        <p14:creationId xmlns:p14="http://schemas.microsoft.com/office/powerpoint/2010/main" val="1315106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4105" y="802955"/>
            <a:ext cx="4977976" cy="1454051"/>
          </a:xfrm>
        </p:spPr>
        <p:txBody>
          <a:bodyPr>
            <a:normAutofit/>
          </a:bodyPr>
          <a:lstStyle/>
          <a:p>
            <a:r>
              <a:rPr lang="en-US" sz="4000" b="1" dirty="0">
                <a:solidFill>
                  <a:srgbClr val="000000"/>
                </a:solidFill>
                <a:cs typeface="Calibri Light"/>
              </a:rPr>
              <a:t>SLOs in Syllabi, Canvas Shells and Accreditation</a:t>
            </a:r>
            <a:endParaRPr lang="en-US" sz="3700" b="1" dirty="0">
              <a:solidFill>
                <a:srgbClr val="000000"/>
              </a:solidFill>
              <a:latin typeface="Segoe UI"/>
              <a:cs typeface="Segoe UI"/>
            </a:endParaRPr>
          </a:p>
        </p:txBody>
      </p:sp>
      <p:sp>
        <p:nvSpPr>
          <p:cNvPr id="26"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1" y="2409387"/>
            <a:ext cx="4596359" cy="1843765"/>
          </a:xfrm>
          <a:prstGeom prst="rect">
            <a:avLst/>
          </a:prstGeom>
        </p:spPr>
      </p:pic>
      <p:sp>
        <p:nvSpPr>
          <p:cNvPr id="12" name="Content Placeholder 11">
            <a:extLst>
              <a:ext uri="{FF2B5EF4-FFF2-40B4-BE49-F238E27FC236}">
                <a16:creationId xmlns:a16="http://schemas.microsoft.com/office/drawing/2014/main" id="{3F562E10-A82B-4496-A8D0-7ADE305136BD}"/>
              </a:ext>
            </a:extLst>
          </p:cNvPr>
          <p:cNvSpPr>
            <a:spLocks noGrp="1"/>
          </p:cNvSpPr>
          <p:nvPr>
            <p:ph idx="1"/>
          </p:nvPr>
        </p:nvSpPr>
        <p:spPr>
          <a:xfrm>
            <a:off x="6090574" y="2421682"/>
            <a:ext cx="4977578" cy="3639289"/>
          </a:xfrm>
        </p:spPr>
        <p:txBody>
          <a:bodyPr anchor="ctr">
            <a:normAutofit/>
          </a:bodyPr>
          <a:lstStyle/>
          <a:p>
            <a:pPr marL="0" indent="0">
              <a:buNone/>
            </a:pPr>
            <a:r>
              <a:rPr lang="en-US" sz="2000" dirty="0">
                <a:solidFill>
                  <a:srgbClr val="000000"/>
                </a:solidFill>
              </a:rPr>
              <a:t>ACCJC Standard II A. 3</a:t>
            </a:r>
          </a:p>
          <a:p>
            <a:r>
              <a:rPr lang="en-US" sz="2000" dirty="0">
                <a:solidFill>
                  <a:srgbClr val="000000"/>
                </a:solidFill>
              </a:rPr>
              <a:t>The institution identifies and regularly assesses learning outcomes for courses, programs, certificates and degrees using established institutional procedures. The institution has officially approved current course outlines that include student learning outcomes.  </a:t>
            </a:r>
            <a:r>
              <a:rPr lang="en-US" sz="2000" b="1" dirty="0">
                <a:solidFill>
                  <a:srgbClr val="000000"/>
                </a:solidFill>
              </a:rPr>
              <a:t>In every class section students receive a course syllabus that includes learning outcomes from the institution’s officially approved course outline.</a:t>
            </a:r>
          </a:p>
          <a:p>
            <a:endParaRPr lang="en-US" sz="2000" dirty="0">
              <a:solidFill>
                <a:srgbClr val="000000"/>
              </a:solidFill>
              <a:cs typeface="Calibri"/>
            </a:endParaRPr>
          </a:p>
        </p:txBody>
      </p:sp>
    </p:spTree>
    <p:extLst>
      <p:ext uri="{BB962C8B-B14F-4D97-AF65-F5344CB8AC3E}">
        <p14:creationId xmlns:p14="http://schemas.microsoft.com/office/powerpoint/2010/main" val="272866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SLO Stipend</a:t>
            </a:r>
          </a:p>
        </p:txBody>
      </p:sp>
      <p:sp>
        <p:nvSpPr>
          <p:cNvPr id="3" name="Content Placeholder 2"/>
          <p:cNvSpPr>
            <a:spLocks noGrp="1"/>
          </p:cNvSpPr>
          <p:nvPr>
            <p:ph idx="1"/>
          </p:nvPr>
        </p:nvSpPr>
        <p:spPr/>
        <p:txBody>
          <a:bodyPr/>
          <a:lstStyle/>
          <a:p>
            <a:r>
              <a:rPr lang="en-US" dirty="0"/>
              <a:t>SLO data/information entry into </a:t>
            </a:r>
            <a:r>
              <a:rPr lang="en-US" dirty="0" err="1"/>
              <a:t>CurriQunet</a:t>
            </a:r>
            <a:endParaRPr lang="en-US" dirty="0"/>
          </a:p>
          <a:p>
            <a:r>
              <a:rPr lang="en-US" dirty="0"/>
              <a:t>$100 per course for part-time faculty up to $300</a:t>
            </a:r>
          </a:p>
          <a:p>
            <a:r>
              <a:rPr lang="en-US" dirty="0"/>
              <a:t>SLOACs are ready, willing and able to help</a:t>
            </a:r>
          </a:p>
          <a:p>
            <a:r>
              <a:rPr lang="en-US" dirty="0"/>
              <a:t>For more information, please contact:</a:t>
            </a:r>
          </a:p>
          <a:p>
            <a:pPr lvl="1"/>
            <a:r>
              <a:rPr lang="en-US" dirty="0"/>
              <a:t>Frank Nguyen Le</a:t>
            </a:r>
          </a:p>
          <a:p>
            <a:pPr lvl="1"/>
            <a:r>
              <a:rPr lang="en-US" dirty="0"/>
              <a:t>Amanda Price, LSLA SLOAC</a:t>
            </a:r>
          </a:p>
          <a:p>
            <a:endParaRPr lang="en-US" dirty="0"/>
          </a:p>
        </p:txBody>
      </p:sp>
      <p:pic>
        <p:nvPicPr>
          <p:cNvPr id="5" name="Picture 2" descr="Image result for animation of calend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9214" y="1297039"/>
            <a:ext cx="4049560" cy="504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599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search Presentation.potx" id="{56FA722C-F846-4CAB-B731-AD623A5E3E2F}" vid="{D64B6417-52F1-44C8-A69F-2D9066A046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Research presentation</Template>
  <TotalTime>0</TotalTime>
  <Words>1042</Words>
  <Application>Microsoft Office PowerPoint</Application>
  <PresentationFormat>Widescreen</PresentationFormat>
  <Paragraphs>122</Paragraphs>
  <Slides>14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Franklin Gothic Book</vt:lpstr>
      <vt:lpstr>Segoe UI</vt:lpstr>
      <vt:lpstr>Office Theme</vt:lpstr>
      <vt:lpstr>LSLA DIVISION MEETING - Liberal Studies and Language Arts (LSLA) </vt:lpstr>
      <vt:lpstr>AGENDA</vt:lpstr>
      <vt:lpstr>NOTABLE ACHIEVEMENTS  2019-2020 </vt:lpstr>
      <vt:lpstr>DIVISION GOALS</vt:lpstr>
      <vt:lpstr>Corona Virus Safety Tips </vt:lpstr>
      <vt:lpstr>USING TECHNOLOGY TO ADVANCE OUR WORK</vt:lpstr>
      <vt:lpstr>DIVISION WEBSITE </vt:lpstr>
      <vt:lpstr>SLOs in Syllabi, Canvas Shells and Accreditation</vt:lpstr>
      <vt:lpstr>SLO Stipend</vt:lpstr>
      <vt:lpstr>FTEF Reduction and Scheduling</vt:lpstr>
      <vt:lpstr>PowerPoint Presentation</vt:lpstr>
      <vt:lpstr>FTEF Reduction Current Exceptions </vt:lpstr>
      <vt:lpstr>Strategies to Reverse Enrollment Trend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DIVISION MEETING - Career Education (CE) - Liberal Studies and Language Arts (LSLA) - Science, Technology, Engineering, Arts and Math (STEAM)</dc:title>
  <dc:creator/>
  <cp:lastModifiedBy/>
  <cp:revision>165</cp:revision>
  <dcterms:created xsi:type="dcterms:W3CDTF">2018-10-23T00:02:00Z</dcterms:created>
  <dcterms:modified xsi:type="dcterms:W3CDTF">2020-03-06T21:09:01Z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2018-08-20T21:31:52.5878850Z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