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5"/>
  </p:notesMasterIdLst>
  <p:sldIdLst>
    <p:sldId id="256" r:id="rId2"/>
    <p:sldId id="263" r:id="rId3"/>
    <p:sldId id="288" r:id="rId4"/>
    <p:sldId id="262" r:id="rId5"/>
    <p:sldId id="266" r:id="rId6"/>
    <p:sldId id="278" r:id="rId7"/>
    <p:sldId id="271" r:id="rId8"/>
    <p:sldId id="286" r:id="rId9"/>
    <p:sldId id="283" r:id="rId10"/>
    <p:sldId id="284" r:id="rId11"/>
    <p:sldId id="264" r:id="rId12"/>
    <p:sldId id="281" r:id="rId13"/>
    <p:sldId id="28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2243E6"/>
    <a:srgbClr val="CC00FF"/>
    <a:srgbClr val="CCECFF"/>
    <a:srgbClr val="00FF99"/>
    <a:srgbClr val="FF3300"/>
    <a:srgbClr val="E6E6E6"/>
    <a:srgbClr val="BD194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256" autoAdjust="0"/>
  </p:normalViewPr>
  <p:slideViewPr>
    <p:cSldViewPr snapToGrid="0">
      <p:cViewPr varScale="1">
        <p:scale>
          <a:sx n="77" d="100"/>
          <a:sy n="77" d="100"/>
        </p:scale>
        <p:origin x="642" y="54"/>
      </p:cViewPr>
      <p:guideLst/>
    </p:cSldViewPr>
  </p:slideViewPr>
  <p:notesTextViewPr>
    <p:cViewPr>
      <p:scale>
        <a:sx n="3" d="2"/>
        <a:sy n="3" d="2"/>
      </p:scale>
      <p:origin x="0" y="0"/>
    </p:cViewPr>
  </p:notesTextViewPr>
  <p:notesViewPr>
    <p:cSldViewPr snapToGrid="0">
      <p:cViewPr varScale="1">
        <p:scale>
          <a:sx n="84" d="100"/>
          <a:sy n="84" d="100"/>
        </p:scale>
        <p:origin x="232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EB223-FFC0-462A-A3B8-EAA7CE0F8CBD}" type="datetimeFigureOut">
              <a:rPr lang="en-US" smtClean="0"/>
              <a:t>3/19/2019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849E9A-41F7-4779-A581-48A7C374A227}" type="slidenum">
              <a:rPr lang="en-US" smtClean="0"/>
              <a:t>‹#›</a:t>
            </a:fld>
            <a:endParaRPr lang="en-US" dirty="0"/>
          </a:p>
        </p:txBody>
      </p:sp>
    </p:spTree>
    <p:extLst>
      <p:ext uri="{BB962C8B-B14F-4D97-AF65-F5344CB8AC3E}">
        <p14:creationId xmlns:p14="http://schemas.microsoft.com/office/powerpoint/2010/main" val="1155518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panose="020B0502040204020203" pitchFamily="34" charset="0"/>
                <a:cs typeface="Segoe UI" panose="020B0502040204020203" pitchFamily="34" charset="0"/>
              </a:rPr>
              <a:t>Now, that you have narrowed your topic, you will want to organize your research in a structure that works.  There are some common organizational patterns based on the kind of research you are doing.  </a:t>
            </a:r>
          </a:p>
          <a:p>
            <a:endParaRPr lang="en-US" dirty="0">
              <a:latin typeface="Segoe UI" panose="020B0502040204020203" pitchFamily="34" charset="0"/>
              <a:cs typeface="Segoe UI" panose="020B0502040204020203" pitchFamily="34" charset="0"/>
            </a:endParaRPr>
          </a:p>
          <a:p>
            <a:r>
              <a:rPr lang="en-US" b="1" dirty="0">
                <a:latin typeface="Segoe UI" panose="020B0502040204020203" pitchFamily="34" charset="0"/>
                <a:cs typeface="Segoe UI" panose="020B0502040204020203" pitchFamily="34" charset="0"/>
              </a:rPr>
              <a:t>Organizational Structures: </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Cause and Effect- this kind of structure is great for explaining the causes and effects of a topic</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Compare and Contrast- in this pattern you highlight the similarities and differences of the topic</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Explain process- this structure is great for outlining a series of steps to follow; </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Definition- if you want to make sure your audience understands what something is using illustrations, meanings, clarifying misconceptions, you may want to use this structure</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Classification- a common organizational structure is grouping like topics or facts from the research together.  For instance, in the internet safety about social media apps, you may organize the research where you look at each social media app one at a time</a:t>
            </a:r>
          </a:p>
        </p:txBody>
      </p:sp>
      <p:sp>
        <p:nvSpPr>
          <p:cNvPr id="4" name="Slide Number Placeholder 3"/>
          <p:cNvSpPr>
            <a:spLocks noGrp="1"/>
          </p:cNvSpPr>
          <p:nvPr>
            <p:ph type="sldNum" sz="quarter" idx="10"/>
          </p:nvPr>
        </p:nvSpPr>
        <p:spPr/>
        <p:txBody>
          <a:bodyPr/>
          <a:lstStyle/>
          <a:p>
            <a:fld id="{BC849E9A-41F7-4779-A581-48A7C374A227}" type="slidenum">
              <a:rPr lang="en-US" smtClean="0"/>
              <a:t>2</a:t>
            </a:fld>
            <a:endParaRPr lang="en-US" dirty="0"/>
          </a:p>
        </p:txBody>
      </p:sp>
    </p:spTree>
    <p:extLst>
      <p:ext uri="{BB962C8B-B14F-4D97-AF65-F5344CB8AC3E}">
        <p14:creationId xmlns:p14="http://schemas.microsoft.com/office/powerpoint/2010/main" val="1825341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panose="020B0502040204020203" pitchFamily="34" charset="0"/>
                <a:cs typeface="Segoe UI" panose="020B0502040204020203" pitchFamily="34" charset="0"/>
              </a:rPr>
              <a:t>Now, that you have narrowed your topic, you will want to organize your research in a structure that works.  There are some common organizational patterns based on the kind of research you are doing.  </a:t>
            </a:r>
          </a:p>
          <a:p>
            <a:endParaRPr lang="en-US" dirty="0">
              <a:latin typeface="Segoe UI" panose="020B0502040204020203" pitchFamily="34" charset="0"/>
              <a:cs typeface="Segoe UI" panose="020B0502040204020203" pitchFamily="34" charset="0"/>
            </a:endParaRPr>
          </a:p>
          <a:p>
            <a:r>
              <a:rPr lang="en-US" b="1" dirty="0">
                <a:latin typeface="Segoe UI" panose="020B0502040204020203" pitchFamily="34" charset="0"/>
                <a:cs typeface="Segoe UI" panose="020B0502040204020203" pitchFamily="34" charset="0"/>
              </a:rPr>
              <a:t>Organizational Structures: </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Cause and Effect- this kind of structure is great for explaining the causes and effects of a topic</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Compare and Contrast- in this pattern you highlight the similarities and differences of the topic</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Explain process- this structure is great for outlining a series of steps to follow; </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Definition- if you want to make sure your audience understands what something is using illustrations, meanings, clarifying misconceptions, you may want to use this structure</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Classification- a common organizational structure is grouping like topics or facts from the research together.  For instance, in the internet safety about social media apps, you may organize the research where you look at each social media app one at a time</a:t>
            </a:r>
          </a:p>
        </p:txBody>
      </p:sp>
      <p:sp>
        <p:nvSpPr>
          <p:cNvPr id="4" name="Slide Number Placeholder 3"/>
          <p:cNvSpPr>
            <a:spLocks noGrp="1"/>
          </p:cNvSpPr>
          <p:nvPr>
            <p:ph type="sldNum" sz="quarter" idx="10"/>
          </p:nvPr>
        </p:nvSpPr>
        <p:spPr/>
        <p:txBody>
          <a:bodyPr/>
          <a:lstStyle/>
          <a:p>
            <a:fld id="{BC849E9A-41F7-4779-A581-48A7C374A227}" type="slidenum">
              <a:rPr lang="en-US" smtClean="0"/>
              <a:t>3</a:t>
            </a:fld>
            <a:endParaRPr lang="en-US" dirty="0"/>
          </a:p>
        </p:txBody>
      </p:sp>
    </p:spTree>
    <p:extLst>
      <p:ext uri="{BB962C8B-B14F-4D97-AF65-F5344CB8AC3E}">
        <p14:creationId xmlns:p14="http://schemas.microsoft.com/office/powerpoint/2010/main" val="842558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panose="020B0502040204020203" pitchFamily="34" charset="0"/>
                <a:cs typeface="Segoe UI" panose="020B0502040204020203" pitchFamily="34" charset="0"/>
              </a:rPr>
              <a:t>After you’ve done your research, it’s time to put your presentation together.  The first step in the process is to introduce the topic.  This is a great time to connect your topic to something that your audience can relate.  In other words, why should they listen to all the information you will be sharing in your research presentation?  What is in it for them?  You may also want to include a graphic or image to grab their attention.</a:t>
            </a:r>
          </a:p>
          <a:p>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Feel free to duplicate this slide by right-clicking on this slide in the slides pane to the left and select </a:t>
            </a:r>
            <a:r>
              <a:rPr lang="en-US" b="1" dirty="0">
                <a:latin typeface="Segoe UI" panose="020B0502040204020203" pitchFamily="34" charset="0"/>
                <a:cs typeface="Segoe UI" panose="020B0502040204020203" pitchFamily="34" charset="0"/>
              </a:rPr>
              <a:t>Duplicate Slide</a:t>
            </a:r>
            <a:r>
              <a:rPr lang="en-US" dirty="0">
                <a:latin typeface="Segoe UI" panose="020B0502040204020203" pitchFamily="34" charset="0"/>
                <a:cs typeface="Segoe UI" panose="020B0502040204020203" pitchFamily="34" charset="0"/>
              </a:rPr>
              <a:t>.</a:t>
            </a:r>
          </a:p>
          <a:p>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The next step in your presentation is to state your claim or topic clearly.  Your teacher may even call this your thesis.  As you state your thesis, you may find that this layout is not the best layout for your claim or topic.  You can change the layout by clicking the drop-down menu next to the </a:t>
            </a:r>
            <a:r>
              <a:rPr lang="en-US" b="1" dirty="0">
                <a:latin typeface="Segoe UI" panose="020B0502040204020203" pitchFamily="34" charset="0"/>
                <a:cs typeface="Segoe UI" panose="020B0502040204020203" pitchFamily="34" charset="0"/>
              </a:rPr>
              <a:t>Layout</a:t>
            </a:r>
            <a:r>
              <a:rPr lang="en-US" dirty="0">
                <a:latin typeface="Segoe UI" panose="020B0502040204020203" pitchFamily="34" charset="0"/>
                <a:cs typeface="Segoe UI" panose="020B0502040204020203" pitchFamily="34" charset="0"/>
              </a:rPr>
              <a:t> in the </a:t>
            </a:r>
            <a:r>
              <a:rPr lang="en-US" b="1" dirty="0">
                <a:latin typeface="Segoe UI" panose="020B0502040204020203" pitchFamily="34" charset="0"/>
                <a:cs typeface="Segoe UI" panose="020B0502040204020203" pitchFamily="34" charset="0"/>
              </a:rPr>
              <a:t>Slides</a:t>
            </a:r>
            <a:r>
              <a:rPr lang="en-US" dirty="0">
                <a:latin typeface="Segoe UI" panose="020B0502040204020203" pitchFamily="34" charset="0"/>
                <a:cs typeface="Segoe UI" panose="020B0502040204020203" pitchFamily="34" charset="0"/>
              </a:rPr>
              <a:t> menu section.  You can choose </a:t>
            </a:r>
            <a:r>
              <a:rPr lang="en-US" b="1" dirty="0">
                <a:latin typeface="Segoe UI" panose="020B0502040204020203" pitchFamily="34" charset="0"/>
                <a:cs typeface="Segoe UI" panose="020B0502040204020203" pitchFamily="34" charset="0"/>
              </a:rPr>
              <a:t>Two Content</a:t>
            </a:r>
            <a:r>
              <a:rPr lang="en-US" dirty="0">
                <a:latin typeface="Segoe UI" panose="020B0502040204020203" pitchFamily="34" charset="0"/>
                <a:cs typeface="Segoe UI" panose="020B0502040204020203" pitchFamily="34" charset="0"/>
              </a:rPr>
              <a:t>, </a:t>
            </a:r>
            <a:r>
              <a:rPr lang="en-US" b="1" dirty="0">
                <a:latin typeface="Segoe UI" panose="020B0502040204020203" pitchFamily="34" charset="0"/>
                <a:cs typeface="Segoe UI" panose="020B0502040204020203" pitchFamily="34" charset="0"/>
              </a:rPr>
              <a:t>Comparison</a:t>
            </a:r>
            <a:r>
              <a:rPr lang="en-US" dirty="0">
                <a:latin typeface="Segoe UI" panose="020B0502040204020203" pitchFamily="34" charset="0"/>
                <a:cs typeface="Segoe UI" panose="020B0502040204020203" pitchFamily="34" charset="0"/>
              </a:rPr>
              <a:t>, or </a:t>
            </a:r>
            <a:r>
              <a:rPr lang="en-US" b="1" dirty="0">
                <a:latin typeface="Segoe UI" panose="020B0502040204020203" pitchFamily="34" charset="0"/>
                <a:cs typeface="Segoe UI" panose="020B0502040204020203" pitchFamily="34" charset="0"/>
              </a:rPr>
              <a:t>Picture with Caption</a:t>
            </a:r>
            <a:r>
              <a:rPr lang="en-US" dirty="0">
                <a:latin typeface="Segoe UI" panose="020B0502040204020203" pitchFamily="34" charset="0"/>
                <a:cs typeface="Segoe UI" panose="020B0502040204020203" pitchFamily="34" charset="0"/>
              </a:rPr>
              <a:t>.  </a:t>
            </a:r>
            <a:r>
              <a:rPr lang="en-US" i="1" dirty="0">
                <a:latin typeface="Segoe UI" panose="020B0502040204020203" pitchFamily="34" charset="0"/>
                <a:cs typeface="Segoe UI" panose="020B0502040204020203" pitchFamily="34" charset="0"/>
              </a:rPr>
              <a:t>Note: A different layout might change the look of the icons on this page.</a:t>
            </a:r>
          </a:p>
          <a:p>
            <a:endParaRPr lang="en-US" i="1" dirty="0">
              <a:latin typeface="Segoe UI" panose="020B0502040204020203" pitchFamily="34" charset="0"/>
              <a:cs typeface="Segoe UI" panose="020B0502040204020203" pitchFamily="34" charset="0"/>
            </a:endParaRPr>
          </a:p>
          <a:p>
            <a:r>
              <a:rPr lang="en-US" i="0" dirty="0">
                <a:latin typeface="Segoe UI" panose="020B0502040204020203" pitchFamily="34" charset="0"/>
                <a:cs typeface="Segoe UI" panose="020B0502040204020203" pitchFamily="34" charset="0"/>
              </a:rPr>
              <a:t>You will also want to state your facts.  You have done the research now share some of the interesting facts with your audience.  Facts do not have to be boring; you can communicate facts in a variety of ways by going to the Insert Tab.  In the Insert tab you can: </a:t>
            </a:r>
          </a:p>
          <a:p>
            <a:pPr marL="171450" indent="-171450">
              <a:buFont typeface="Arial" panose="020B0604020202020204" pitchFamily="34" charset="0"/>
              <a:buChar char="•"/>
            </a:pPr>
            <a:r>
              <a:rPr lang="en-US" i="0" dirty="0">
                <a:latin typeface="Segoe UI" panose="020B0502040204020203" pitchFamily="34" charset="0"/>
                <a:cs typeface="Segoe UI" panose="020B0502040204020203" pitchFamily="34" charset="0"/>
              </a:rPr>
              <a:t>Insert </a:t>
            </a:r>
            <a:r>
              <a:rPr lang="en-US" b="1" i="0" dirty="0">
                <a:latin typeface="Segoe UI" panose="020B0502040204020203" pitchFamily="34" charset="0"/>
                <a:cs typeface="Segoe UI" panose="020B0502040204020203" pitchFamily="34" charset="0"/>
              </a:rPr>
              <a:t>pictures</a:t>
            </a:r>
            <a:r>
              <a:rPr lang="en-US" i="0" dirty="0">
                <a:latin typeface="Segoe UI" panose="020B0502040204020203" pitchFamily="34" charset="0"/>
                <a:cs typeface="Segoe UI" panose="020B0502040204020203" pitchFamily="34" charset="0"/>
              </a:rPr>
              <a:t> from your computer or </a:t>
            </a:r>
            <a:r>
              <a:rPr lang="en-US" b="1" i="0" dirty="0">
                <a:latin typeface="Segoe UI" panose="020B0502040204020203" pitchFamily="34" charset="0"/>
                <a:cs typeface="Segoe UI" panose="020B0502040204020203" pitchFamily="34" charset="0"/>
              </a:rPr>
              <a:t>online</a:t>
            </a:r>
            <a:r>
              <a:rPr lang="en-US" i="0" dirty="0">
                <a:latin typeface="Segoe UI" panose="020B0502040204020203" pitchFamily="34" charset="0"/>
                <a:cs typeface="Segoe UI" panose="020B0502040204020203" pitchFamily="34" charset="0"/>
              </a:rPr>
              <a:t>.</a:t>
            </a:r>
          </a:p>
          <a:p>
            <a:pPr marL="171450" indent="-171450">
              <a:buFont typeface="Arial" panose="020B0604020202020204" pitchFamily="34" charset="0"/>
              <a:buChar char="•"/>
            </a:pPr>
            <a:r>
              <a:rPr lang="en-US" i="0" dirty="0">
                <a:latin typeface="Segoe UI" panose="020B0502040204020203" pitchFamily="34" charset="0"/>
                <a:cs typeface="Segoe UI" panose="020B0502040204020203" pitchFamily="34" charset="0"/>
              </a:rPr>
              <a:t>Add a </a:t>
            </a:r>
            <a:r>
              <a:rPr lang="en-US" b="1" i="0" dirty="0">
                <a:latin typeface="Segoe UI" panose="020B0502040204020203" pitchFamily="34" charset="0"/>
                <a:cs typeface="Segoe UI" panose="020B0502040204020203" pitchFamily="34" charset="0"/>
              </a:rPr>
              <a:t>chart </a:t>
            </a:r>
          </a:p>
          <a:p>
            <a:pPr marL="171450" indent="-171450">
              <a:buFont typeface="Arial" panose="020B0604020202020204" pitchFamily="34" charset="0"/>
              <a:buChar char="•"/>
            </a:pPr>
            <a:r>
              <a:rPr lang="en-US" i="0" dirty="0">
                <a:latin typeface="Segoe UI" panose="020B0502040204020203" pitchFamily="34" charset="0"/>
                <a:cs typeface="Segoe UI" panose="020B0502040204020203" pitchFamily="34" charset="0"/>
              </a:rPr>
              <a:t>Create some </a:t>
            </a:r>
            <a:r>
              <a:rPr lang="en-US" b="1" i="0" dirty="0">
                <a:latin typeface="Segoe UI" panose="020B0502040204020203" pitchFamily="34" charset="0"/>
                <a:cs typeface="Segoe UI" panose="020B0502040204020203" pitchFamily="34" charset="0"/>
              </a:rPr>
              <a:t>SmartArt</a:t>
            </a:r>
          </a:p>
          <a:p>
            <a:pPr marL="171450" indent="-171450">
              <a:buFont typeface="Arial" panose="020B0604020202020204" pitchFamily="34" charset="0"/>
              <a:buChar char="•"/>
            </a:pPr>
            <a:r>
              <a:rPr lang="en-US" i="0" dirty="0">
                <a:latin typeface="Segoe UI" panose="020B0502040204020203" pitchFamily="34" charset="0"/>
                <a:cs typeface="Segoe UI" panose="020B0502040204020203" pitchFamily="34" charset="0"/>
              </a:rPr>
              <a:t>Insert a variety of icons to help your facts come to life.  Note: You can change the color of the icons by selecting the icon and then click on the </a:t>
            </a:r>
            <a:r>
              <a:rPr lang="en-US" b="1" i="0" dirty="0">
                <a:latin typeface="Segoe UI" panose="020B0502040204020203" pitchFamily="34" charset="0"/>
                <a:cs typeface="Segoe UI" panose="020B0502040204020203" pitchFamily="34" charset="0"/>
              </a:rPr>
              <a:t>Format</a:t>
            </a:r>
            <a:r>
              <a:rPr lang="en-US" i="0" dirty="0">
                <a:latin typeface="Segoe UI" panose="020B0502040204020203" pitchFamily="34" charset="0"/>
                <a:cs typeface="Segoe UI" panose="020B0502040204020203" pitchFamily="34" charset="0"/>
              </a:rPr>
              <a:t> tab and then </a:t>
            </a:r>
            <a:r>
              <a:rPr lang="en-US" b="1" i="0" dirty="0">
                <a:latin typeface="Segoe UI" panose="020B0502040204020203" pitchFamily="34" charset="0"/>
                <a:cs typeface="Segoe UI" panose="020B0502040204020203" pitchFamily="34" charset="0"/>
              </a:rPr>
              <a:t>Graphics Fill</a:t>
            </a:r>
            <a:r>
              <a:rPr lang="en-US" i="0" dirty="0">
                <a:latin typeface="Segoe UI" panose="020B0502040204020203" pitchFamily="34" charset="0"/>
                <a:cs typeface="Segoe UI" panose="020B0502040204020203" pitchFamily="34" charset="0"/>
              </a:rPr>
              <a:t>.  From there, you will choose a color from the list or choose </a:t>
            </a:r>
            <a:r>
              <a:rPr lang="en-US" b="1" i="0" dirty="0">
                <a:latin typeface="Segoe UI" panose="020B0502040204020203" pitchFamily="34" charset="0"/>
                <a:cs typeface="Segoe UI" panose="020B0502040204020203" pitchFamily="34" charset="0"/>
              </a:rPr>
              <a:t>More Fill Colors </a:t>
            </a:r>
            <a:r>
              <a:rPr lang="en-US" i="0" dirty="0">
                <a:latin typeface="Segoe UI" panose="020B0502040204020203" pitchFamily="34" charset="0"/>
                <a:cs typeface="Segoe UI" panose="020B0502040204020203" pitchFamily="34" charset="0"/>
              </a:rPr>
              <a:t>to give you more options.</a:t>
            </a:r>
          </a:p>
          <a:p>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Since this research presentation is a result of your hard work and searching, you want to make sure you support the claims or points in your presentation with facts from your research findings.  Make sure you give the author proper credit for helping you share your ideas.  If one of your sources has a video that is relevant to your topic, you can add the video as added support.  Keep in mind the length of the video and the amount of time you have for your presentation.  For a 5 minute speech, the video should be no longer than 30 seconds.  </a:t>
            </a:r>
          </a:p>
          <a:p>
            <a:endParaRPr lang="en-US" dirty="0">
              <a:latin typeface="Segoe UI" panose="020B0502040204020203" pitchFamily="34" charset="0"/>
              <a:cs typeface="Segoe UI" panose="020B0502040204020203" pitchFamily="34" charset="0"/>
            </a:endParaRPr>
          </a:p>
          <a:p>
            <a:r>
              <a:rPr lang="en-US" b="1" i="1" dirty="0">
                <a:latin typeface="Segoe UI" panose="020B0502040204020203" pitchFamily="34" charset="0"/>
                <a:cs typeface="Segoe UI" panose="020B0502040204020203" pitchFamily="34" charset="0"/>
              </a:rPr>
              <a:t>Questions to consider: </a:t>
            </a:r>
          </a:p>
          <a:p>
            <a:pPr marL="228600" indent="-228600">
              <a:buAutoNum type="arabicPeriod"/>
            </a:pPr>
            <a:r>
              <a:rPr lang="en-US" dirty="0">
                <a:latin typeface="Segoe UI" panose="020B0502040204020203" pitchFamily="34" charset="0"/>
                <a:cs typeface="Segoe UI" panose="020B0502040204020203" pitchFamily="34" charset="0"/>
              </a:rPr>
              <a:t>How will you state the author of the source?</a:t>
            </a:r>
          </a:p>
          <a:p>
            <a:pPr marL="228600" indent="-228600">
              <a:buAutoNum type="arabicPeriod"/>
            </a:pPr>
            <a:r>
              <a:rPr lang="en-US" dirty="0">
                <a:latin typeface="Segoe UI" panose="020B0502040204020203" pitchFamily="34" charset="0"/>
                <a:cs typeface="Segoe UI" panose="020B0502040204020203" pitchFamily="34" charset="0"/>
              </a:rPr>
              <a:t>Will you need to cite the source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What are some ways you can engage your audience so they feel like they are a part of the presentation?  Some ideas to consider is by taking a quick poll like: by a show of hands, how many of you think school uniforms are a way to cut down on bullying?  Another suggestion is to have them hold up a certain number of fingers to see if they agree or disagree.  Finally, you can share a story that the audience can relate to that makes them laugh.</a:t>
            </a:r>
          </a:p>
          <a:p>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After all the applause, your audience may have some questions.  Be prepared to answer some of their questions by making a list of questions you think they might ask. You may also want to share the presentation with them by providing the link to your presentation, if they want more information.</a:t>
            </a:r>
          </a:p>
        </p:txBody>
      </p:sp>
      <p:sp>
        <p:nvSpPr>
          <p:cNvPr id="4" name="Slide Number Placeholder 3"/>
          <p:cNvSpPr>
            <a:spLocks noGrp="1"/>
          </p:cNvSpPr>
          <p:nvPr>
            <p:ph type="sldNum" sz="quarter" idx="10"/>
          </p:nvPr>
        </p:nvSpPr>
        <p:spPr/>
        <p:txBody>
          <a:bodyPr/>
          <a:lstStyle/>
          <a:p>
            <a:fld id="{BC849E9A-41F7-4779-A581-48A7C374A227}" type="slidenum">
              <a:rPr lang="en-US" smtClean="0"/>
              <a:t>4</a:t>
            </a:fld>
            <a:endParaRPr lang="en-US" dirty="0"/>
          </a:p>
        </p:txBody>
      </p:sp>
    </p:spTree>
    <p:extLst>
      <p:ext uri="{BB962C8B-B14F-4D97-AF65-F5344CB8AC3E}">
        <p14:creationId xmlns:p14="http://schemas.microsoft.com/office/powerpoint/2010/main" val="1335805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panose="020B0502040204020203" pitchFamily="34" charset="0"/>
                <a:cs typeface="Segoe UI" panose="020B0502040204020203" pitchFamily="34" charset="0"/>
              </a:rPr>
              <a:t>When conducting research, it is easy to go to one source: Wikipedia.  However, you need to include a variety of sources in your research. Consider the following sources: </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Who can I interview to get more information on the topic?</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Is the topic current and will it be relevant to my audience?</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What articles, blogs, and magazines may have something related to my topic?</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Is there a YouTube video on the topic? If so, what is it about?</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What images can I find related to the topic?</a:t>
            </a:r>
          </a:p>
        </p:txBody>
      </p:sp>
      <p:sp>
        <p:nvSpPr>
          <p:cNvPr id="4" name="Slide Number Placeholder 3"/>
          <p:cNvSpPr>
            <a:spLocks noGrp="1"/>
          </p:cNvSpPr>
          <p:nvPr>
            <p:ph type="sldNum" sz="quarter" idx="10"/>
          </p:nvPr>
        </p:nvSpPr>
        <p:spPr/>
        <p:txBody>
          <a:bodyPr/>
          <a:lstStyle/>
          <a:p>
            <a:fld id="{BC849E9A-41F7-4779-A581-48A7C374A227}" type="slidenum">
              <a:rPr lang="en-US" smtClean="0"/>
              <a:t>5</a:t>
            </a:fld>
            <a:endParaRPr lang="en-US" dirty="0"/>
          </a:p>
        </p:txBody>
      </p:sp>
    </p:spTree>
    <p:extLst>
      <p:ext uri="{BB962C8B-B14F-4D97-AF65-F5344CB8AC3E}">
        <p14:creationId xmlns:p14="http://schemas.microsoft.com/office/powerpoint/2010/main" val="2295961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 18 (today) . . . . . Discipline Plans: Today     IMPORTANT</a:t>
            </a:r>
            <a:r>
              <a:rPr lang="en-US" baseline="0" dirty="0" smtClean="0"/>
              <a:t> TO ATTEND YOUR DEPARTMENTAL MEETINGS!</a:t>
            </a:r>
            <a:endParaRPr lang="en-US" dirty="0" smtClean="0"/>
          </a:p>
          <a:p>
            <a:r>
              <a:rPr lang="en-US" dirty="0" smtClean="0"/>
              <a:t>Jan 21 (Monday) . . . Martin Luther King Day (Holiday) PERMISSION</a:t>
            </a:r>
            <a:r>
              <a:rPr lang="en-US" baseline="0" dirty="0" smtClean="0"/>
              <a:t> MUST BE OBTAINED TO ENTER CAMPUS BUILDINGS</a:t>
            </a:r>
            <a:endParaRPr lang="en-US" dirty="0" smtClean="0"/>
          </a:p>
          <a:p>
            <a:r>
              <a:rPr lang="en-US" dirty="0" smtClean="0"/>
              <a:t>Jan 22 (Tuesday) . . . First Day of Classes	GET CUSTODIANS</a:t>
            </a:r>
            <a:r>
              <a:rPr lang="en-US" baseline="0" dirty="0" smtClean="0"/>
              <a:t> AND COLLEAGUES TO HELP YOU GAIN ACCESS TO CLASSROOMS</a:t>
            </a:r>
            <a:endParaRPr lang="en-US" dirty="0" smtClean="0"/>
          </a:p>
          <a:p>
            <a:r>
              <a:rPr lang="en-US" dirty="0" smtClean="0"/>
              <a:t>Jan 26 . . . . . . . . . . . . Last day students can self-enroll	THEY</a:t>
            </a:r>
            <a:r>
              <a:rPr lang="en-US" baseline="0" dirty="0" smtClean="0"/>
              <a:t> HAVE TO GET A PERMISSION NUMBER FROM YOU</a:t>
            </a:r>
            <a:endParaRPr lang="en-US" dirty="0" smtClean="0"/>
          </a:p>
          <a:p>
            <a:r>
              <a:rPr lang="en-US" dirty="0" smtClean="0"/>
              <a:t>Jan 28 . . . . . . . . . . . . Summer and Fall Class Schedules	ANOTHER</a:t>
            </a:r>
            <a:r>
              <a:rPr lang="en-US" baseline="0" dirty="0" smtClean="0"/>
              <a:t> REASON TO ATTEND DEPARTMENTAL MEETINGS</a:t>
            </a:r>
            <a:endParaRPr lang="en-US" dirty="0" smtClean="0"/>
          </a:p>
          <a:p>
            <a:r>
              <a:rPr lang="en-US" dirty="0" smtClean="0"/>
              <a:t>Feb 1 . . . . . . . . . . . . . Annual Program Updates    USE THE SHORT</a:t>
            </a:r>
            <a:r>
              <a:rPr lang="en-US" baseline="0" dirty="0" smtClean="0"/>
              <a:t> VERSION&lt; SEE VPI MILLER’S EMAIL</a:t>
            </a:r>
            <a:endParaRPr lang="en-US" dirty="0" smtClean="0"/>
          </a:p>
          <a:p>
            <a:r>
              <a:rPr lang="en-US" dirty="0" smtClean="0"/>
              <a:t>Feb 3 . . . . . . . . . . . . . Last Day to enroll with Permission Number  DEANS WILL</a:t>
            </a:r>
            <a:r>
              <a:rPr lang="en-US" baseline="0" dirty="0" smtClean="0"/>
              <a:t> SIGN VERY </a:t>
            </a:r>
            <a:r>
              <a:rPr lang="en-US" baseline="0" dirty="0" err="1" smtClean="0"/>
              <a:t>VERY</a:t>
            </a:r>
            <a:r>
              <a:rPr lang="en-US" baseline="0" dirty="0" smtClean="0"/>
              <a:t> FEW ADD SLIPS AFTER THIS DATE</a:t>
            </a:r>
            <a:endParaRPr lang="en-US" dirty="0" smtClean="0"/>
          </a:p>
          <a:p>
            <a:r>
              <a:rPr lang="en-US" dirty="0" smtClean="0"/>
              <a:t>Feb 3 . . . . . . . . . . . . . Census Rosters due by midnight    SUBMIT</a:t>
            </a:r>
            <a:r>
              <a:rPr lang="en-US" baseline="0" dirty="0" smtClean="0"/>
              <a:t> THEM EARLY TO AVOID LAST MINUTE PANIC</a:t>
            </a:r>
            <a:endParaRPr lang="en-US" dirty="0" smtClean="0"/>
          </a:p>
          <a:p>
            <a:r>
              <a:rPr lang="en-US" dirty="0" smtClean="0"/>
              <a:t>Feb 15-18 . . . . . . . . . President’s Birthday (Holiday)   A</a:t>
            </a:r>
            <a:r>
              <a:rPr lang="en-US" baseline="0" dirty="0" smtClean="0"/>
              <a:t> CHANGE TO BREATHE! NO ONLINE OR WEEKEND CLASSES</a:t>
            </a:r>
            <a:endParaRPr lang="en-US" dirty="0" smtClean="0"/>
          </a:p>
          <a:p>
            <a:endParaRPr lang="en-US" b="1"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BC849E9A-41F7-4779-A581-48A7C374A227}" type="slidenum">
              <a:rPr lang="en-US" smtClean="0"/>
              <a:t>11</a:t>
            </a:fld>
            <a:endParaRPr lang="en-US" dirty="0"/>
          </a:p>
        </p:txBody>
      </p:sp>
    </p:spTree>
    <p:extLst>
      <p:ext uri="{BB962C8B-B14F-4D97-AF65-F5344CB8AC3E}">
        <p14:creationId xmlns:p14="http://schemas.microsoft.com/office/powerpoint/2010/main" val="644202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panose="020B0502040204020203" pitchFamily="34" charset="0"/>
                <a:cs typeface="Segoe UI" panose="020B0502040204020203" pitchFamily="34" charset="0"/>
              </a:rPr>
              <a:t>You can use this slide as your opening or closing slide.  Should you choose to use it as a closing, make sure you review the main points of your presentation.  One creative way to do that is by adding animations to the various graphics on a slide.  This slide has 4 different graphics, and, when you view the slideshow, you will see that you can click to reveal the next graphic.  Similarly, as you review the main topics in your presentation, you may want each point to show up when you are addressing that topic. </a:t>
            </a:r>
          </a:p>
          <a:p>
            <a:endParaRPr lang="en-US" dirty="0">
              <a:latin typeface="Segoe UI" panose="020B0502040204020203" pitchFamily="34" charset="0"/>
              <a:cs typeface="Segoe UI" panose="020B0502040204020203" pitchFamily="34" charset="0"/>
            </a:endParaRPr>
          </a:p>
          <a:p>
            <a:r>
              <a:rPr lang="en-US" b="1" dirty="0">
                <a:latin typeface="Segoe UI" panose="020B0502040204020203" pitchFamily="34" charset="0"/>
                <a:cs typeface="Segoe UI" panose="020B0502040204020203" pitchFamily="34" charset="0"/>
              </a:rPr>
              <a:t>Add animation to images and graphics: </a:t>
            </a:r>
          </a:p>
          <a:p>
            <a:pPr marL="228600" indent="-228600">
              <a:buAutoNum type="arabicPeriod"/>
            </a:pPr>
            <a:r>
              <a:rPr lang="en-US" dirty="0">
                <a:latin typeface="Segoe UI" panose="020B0502040204020203" pitchFamily="34" charset="0"/>
                <a:cs typeface="Segoe UI" panose="020B0502040204020203" pitchFamily="34" charset="0"/>
              </a:rPr>
              <a:t>Select your image or graphic.</a:t>
            </a:r>
          </a:p>
          <a:p>
            <a:pPr marL="228600" indent="-228600">
              <a:buAutoNum type="arabicPeriod"/>
            </a:pPr>
            <a:r>
              <a:rPr lang="en-US" dirty="0">
                <a:latin typeface="Segoe UI" panose="020B0502040204020203" pitchFamily="34" charset="0"/>
                <a:cs typeface="Segoe UI" panose="020B0502040204020203" pitchFamily="34" charset="0"/>
              </a:rPr>
              <a:t>Click on the Animations tab.</a:t>
            </a:r>
          </a:p>
          <a:p>
            <a:pPr marL="228600" indent="-228600">
              <a:buAutoNum type="arabicPeriod"/>
            </a:pPr>
            <a:r>
              <a:rPr lang="en-US" dirty="0">
                <a:latin typeface="Segoe UI" panose="020B0502040204020203" pitchFamily="34" charset="0"/>
                <a:cs typeface="Segoe UI" panose="020B0502040204020203" pitchFamily="34" charset="0"/>
              </a:rPr>
              <a:t>Choose from the options.  The animation for this slide is “Split”.  The drop-down menu in the Animation section gives even more animations you can use.</a:t>
            </a:r>
          </a:p>
          <a:p>
            <a:pPr marL="228600" indent="-228600">
              <a:buAutoNum type="arabicPeriod"/>
            </a:pPr>
            <a:r>
              <a:rPr lang="en-US" dirty="0">
                <a:latin typeface="Segoe UI" panose="020B0502040204020203" pitchFamily="34" charset="0"/>
                <a:cs typeface="Segoe UI" panose="020B0502040204020203" pitchFamily="34" charset="0"/>
              </a:rPr>
              <a:t>If you have multiple graphics or images, you will see a number appear next to it that notes the order of the animations.</a:t>
            </a:r>
          </a:p>
          <a:p>
            <a:pPr marL="228600" indent="-228600">
              <a:buAutoNum type="arabicPeriod"/>
            </a:pPr>
            <a:endParaRPr lang="en-US" b="1" dirty="0">
              <a:latin typeface="Segoe UI" panose="020B0502040204020203" pitchFamily="34" charset="0"/>
              <a:cs typeface="Segoe UI" panose="020B0502040204020203" pitchFamily="34" charset="0"/>
            </a:endParaRPr>
          </a:p>
          <a:p>
            <a:pPr marL="0" indent="0">
              <a:buNone/>
            </a:pPr>
            <a:r>
              <a:rPr lang="en-US" b="1" dirty="0">
                <a:latin typeface="Segoe UI" panose="020B0502040204020203" pitchFamily="34" charset="0"/>
                <a:cs typeface="Segoe UI" panose="020B0502040204020203" pitchFamily="34" charset="0"/>
              </a:rPr>
              <a:t>Note: You will want to choose the animations carefully.  You do not want to make your audience dizzy from your presentation.</a:t>
            </a:r>
          </a:p>
        </p:txBody>
      </p:sp>
      <p:sp>
        <p:nvSpPr>
          <p:cNvPr id="4" name="Slide Number Placeholder 3"/>
          <p:cNvSpPr>
            <a:spLocks noGrp="1"/>
          </p:cNvSpPr>
          <p:nvPr>
            <p:ph type="sldNum" sz="quarter" idx="10"/>
          </p:nvPr>
        </p:nvSpPr>
        <p:spPr/>
        <p:txBody>
          <a:bodyPr/>
          <a:lstStyle/>
          <a:p>
            <a:fld id="{BC849E9A-41F7-4779-A581-48A7C374A227}" type="slidenum">
              <a:rPr lang="en-US" smtClean="0"/>
              <a:t>13</a:t>
            </a:fld>
            <a:endParaRPr lang="en-US" dirty="0"/>
          </a:p>
        </p:txBody>
      </p:sp>
    </p:spTree>
    <p:extLst>
      <p:ext uri="{BB962C8B-B14F-4D97-AF65-F5344CB8AC3E}">
        <p14:creationId xmlns:p14="http://schemas.microsoft.com/office/powerpoint/2010/main" val="762854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718B7-7F68-4CC9-8291-332587FA31D3}"/>
              </a:ext>
            </a:extLst>
          </p:cNvPr>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a:extLst>
              <a:ext uri="{FF2B5EF4-FFF2-40B4-BE49-F238E27FC236}">
                <a16:creationId xmlns:a16="http://schemas.microsoft.com/office/drawing/2014/main" id="{A181D6BB-0446-49E8-8677-EADF274E95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a:extLst>
              <a:ext uri="{FF2B5EF4-FFF2-40B4-BE49-F238E27FC236}">
                <a16:creationId xmlns:a16="http://schemas.microsoft.com/office/drawing/2014/main" id="{535AEE24-534A-40F1-99E4-00B7D5FD9124}"/>
              </a:ext>
            </a:extLst>
          </p:cNvPr>
          <p:cNvSpPr>
            <a:spLocks noGrp="1"/>
          </p:cNvSpPr>
          <p:nvPr>
            <p:ph type="dt" sz="half" idx="10"/>
          </p:nvPr>
        </p:nvSpPr>
        <p:spPr/>
        <p:txBody>
          <a:bodyPr/>
          <a:lstStyle/>
          <a:p>
            <a:fld id="{DECF21A4-E71B-4D3A-AF45-E989C23A7BB1}" type="datetimeFigureOut">
              <a:rPr lang="en-US" smtClean="0"/>
              <a:t>3/19/2019</a:t>
            </a:fld>
            <a:endParaRPr lang="en-US" dirty="0"/>
          </a:p>
        </p:txBody>
      </p:sp>
      <p:sp>
        <p:nvSpPr>
          <p:cNvPr id="5" name="Footer Placeholder 4">
            <a:extLst>
              <a:ext uri="{FF2B5EF4-FFF2-40B4-BE49-F238E27FC236}">
                <a16:creationId xmlns:a16="http://schemas.microsoft.com/office/drawing/2014/main" id="{CD594011-48FF-493D-8286-F62D345525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80EFCD-7E72-4882-86DC-2F371D7D9516}"/>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11528132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47D73-EDDA-49A6-BA12-1CA980DA9BC0}"/>
              </a:ext>
            </a:extLst>
          </p:cNvPr>
          <p:cNvSpPr>
            <a:spLocks noGrp="1"/>
          </p:cNvSpPr>
          <p:nvPr>
            <p:ph type="title"/>
          </p:nvPr>
        </p:nvSpPr>
        <p:spPr/>
        <p:txBody>
          <a:bodyPr/>
          <a:lstStyle/>
          <a:p>
            <a:r>
              <a:rPr lang="en-US" smtClean="0"/>
              <a:t>Click to edit Master title style</a:t>
            </a:r>
            <a:endParaRPr lang="en-US"/>
          </a:p>
        </p:txBody>
      </p:sp>
      <p:sp>
        <p:nvSpPr>
          <p:cNvPr id="3" name="Vertical Text Placeholder 2">
            <a:extLst>
              <a:ext uri="{FF2B5EF4-FFF2-40B4-BE49-F238E27FC236}">
                <a16:creationId xmlns:a16="http://schemas.microsoft.com/office/drawing/2014/main" id="{2189B82E-4CA1-47A5-B133-FBD4D8A83983}"/>
              </a:ext>
            </a:extLst>
          </p:cNvPr>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id="{938A267F-D142-4D04-9F03-6CB099E6FA32}"/>
              </a:ext>
            </a:extLst>
          </p:cNvPr>
          <p:cNvSpPr>
            <a:spLocks noGrp="1"/>
          </p:cNvSpPr>
          <p:nvPr>
            <p:ph type="dt" sz="half" idx="10"/>
          </p:nvPr>
        </p:nvSpPr>
        <p:spPr/>
        <p:txBody>
          <a:bodyPr/>
          <a:lstStyle/>
          <a:p>
            <a:fld id="{DECF21A4-E71B-4D3A-AF45-E989C23A7BB1}" type="datetimeFigureOut">
              <a:rPr lang="en-US" smtClean="0"/>
              <a:t>3/19/2019</a:t>
            </a:fld>
            <a:endParaRPr lang="en-US" dirty="0"/>
          </a:p>
        </p:txBody>
      </p:sp>
      <p:sp>
        <p:nvSpPr>
          <p:cNvPr id="5" name="Footer Placeholder 4">
            <a:extLst>
              <a:ext uri="{FF2B5EF4-FFF2-40B4-BE49-F238E27FC236}">
                <a16:creationId xmlns:a16="http://schemas.microsoft.com/office/drawing/2014/main" id="{705127CA-154D-4E90-B776-A2EE71F78D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5F0BA5-F4EE-4282-B111-76B869BE267D}"/>
              </a:ext>
            </a:extLst>
          </p:cNvPr>
          <p:cNvSpPr>
            <a:spLocks noGrp="1"/>
          </p:cNvSpPr>
          <p:nvPr>
            <p:ph type="sldNum" sz="quarter" idx="12"/>
          </p:nvPr>
        </p:nvSpPr>
        <p:spPr/>
        <p:txBody>
          <a:bodyPr/>
          <a:lstStyle/>
          <a:p>
            <a:fld id="{A6AF1B4E-90EC-4A51-B6E5-B702C054ECB0}" type="slidenum">
              <a:rPr lang="en-US" smtClean="0"/>
              <a:t>‹#›</a:t>
            </a:fld>
            <a:endParaRPr lang="en-US" dirty="0"/>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423488" y="6055890"/>
            <a:ext cx="463160" cy="600920"/>
          </a:xfrm>
          <a:prstGeom prst="rect">
            <a:avLst/>
          </a:prstGeom>
        </p:spPr>
      </p:pic>
    </p:spTree>
    <p:extLst>
      <p:ext uri="{BB962C8B-B14F-4D97-AF65-F5344CB8AC3E}">
        <p14:creationId xmlns:p14="http://schemas.microsoft.com/office/powerpoint/2010/main" val="306740876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56E92A-52E0-4710-BDEF-0A1534685403}"/>
              </a:ext>
            </a:extLst>
          </p:cNvPr>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a:extLst>
              <a:ext uri="{FF2B5EF4-FFF2-40B4-BE49-F238E27FC236}">
                <a16:creationId xmlns:a16="http://schemas.microsoft.com/office/drawing/2014/main" id="{B7A240E1-5EB0-47FD-AA37-BF945D136CC3}"/>
              </a:ext>
            </a:extLst>
          </p:cNvPr>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id="{A1A14243-F1E4-487A-ABEC-30516A01DF2B}"/>
              </a:ext>
            </a:extLst>
          </p:cNvPr>
          <p:cNvSpPr>
            <a:spLocks noGrp="1"/>
          </p:cNvSpPr>
          <p:nvPr>
            <p:ph type="dt" sz="half" idx="10"/>
          </p:nvPr>
        </p:nvSpPr>
        <p:spPr/>
        <p:txBody>
          <a:bodyPr/>
          <a:lstStyle/>
          <a:p>
            <a:fld id="{DECF21A4-E71B-4D3A-AF45-E989C23A7BB1}" type="datetimeFigureOut">
              <a:rPr lang="en-US" smtClean="0"/>
              <a:t>3/19/2019</a:t>
            </a:fld>
            <a:endParaRPr lang="en-US" dirty="0"/>
          </a:p>
        </p:txBody>
      </p:sp>
      <p:sp>
        <p:nvSpPr>
          <p:cNvPr id="5" name="Footer Placeholder 4">
            <a:extLst>
              <a:ext uri="{FF2B5EF4-FFF2-40B4-BE49-F238E27FC236}">
                <a16:creationId xmlns:a16="http://schemas.microsoft.com/office/drawing/2014/main" id="{AC358244-98FD-472D-AB8C-075F71C10B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998D5A-820D-4519-967F-33320971CBAB}"/>
              </a:ext>
            </a:extLst>
          </p:cNvPr>
          <p:cNvSpPr>
            <a:spLocks noGrp="1"/>
          </p:cNvSpPr>
          <p:nvPr>
            <p:ph type="sldNum" sz="quarter" idx="12"/>
          </p:nvPr>
        </p:nvSpPr>
        <p:spPr/>
        <p:txBody>
          <a:bodyPr/>
          <a:lstStyle/>
          <a:p>
            <a:fld id="{A6AF1B4E-90EC-4A51-B6E5-B702C054ECB0}" type="slidenum">
              <a:rPr lang="en-US" smtClean="0"/>
              <a:t>‹#›</a:t>
            </a:fld>
            <a:endParaRPr lang="en-US" dirty="0"/>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423488" y="6055890"/>
            <a:ext cx="463160" cy="600920"/>
          </a:xfrm>
          <a:prstGeom prst="rect">
            <a:avLst/>
          </a:prstGeom>
        </p:spPr>
      </p:pic>
    </p:spTree>
    <p:extLst>
      <p:ext uri="{BB962C8B-B14F-4D97-AF65-F5344CB8AC3E}">
        <p14:creationId xmlns:p14="http://schemas.microsoft.com/office/powerpoint/2010/main" val="14024379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334F3-0709-471B-A734-C4B404F55B8E}"/>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AF795016-AF78-4708-9C5F-21110C197B03}"/>
              </a:ext>
            </a:extLst>
          </p:cNvPr>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id="{2AAEA2D1-B124-4454-AFDC-EA60A14BA121}"/>
              </a:ext>
            </a:extLst>
          </p:cNvPr>
          <p:cNvSpPr>
            <a:spLocks noGrp="1"/>
          </p:cNvSpPr>
          <p:nvPr>
            <p:ph type="dt" sz="half" idx="10"/>
          </p:nvPr>
        </p:nvSpPr>
        <p:spPr/>
        <p:txBody>
          <a:bodyPr/>
          <a:lstStyle/>
          <a:p>
            <a:fld id="{DECF21A4-E71B-4D3A-AF45-E989C23A7BB1}" type="datetimeFigureOut">
              <a:rPr lang="en-US" smtClean="0"/>
              <a:t>3/19/2019</a:t>
            </a:fld>
            <a:endParaRPr lang="en-US" dirty="0"/>
          </a:p>
        </p:txBody>
      </p:sp>
      <p:sp>
        <p:nvSpPr>
          <p:cNvPr id="5" name="Footer Placeholder 4">
            <a:extLst>
              <a:ext uri="{FF2B5EF4-FFF2-40B4-BE49-F238E27FC236}">
                <a16:creationId xmlns:a16="http://schemas.microsoft.com/office/drawing/2014/main" id="{B4F58000-F9D7-4A53-A6C5-E5E8154226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D22AAD-0D08-4F47-8D5A-EFE29017E8DD}"/>
              </a:ext>
            </a:extLst>
          </p:cNvPr>
          <p:cNvSpPr>
            <a:spLocks noGrp="1"/>
          </p:cNvSpPr>
          <p:nvPr>
            <p:ph type="sldNum" sz="quarter" idx="12"/>
          </p:nvPr>
        </p:nvSpPr>
        <p:spPr/>
        <p:txBody>
          <a:bodyPr/>
          <a:lstStyle/>
          <a:p>
            <a:fld id="{A6AF1B4E-90EC-4A51-B6E5-B702C054ECB0}" type="slidenum">
              <a:rPr lang="en-US" smtClean="0"/>
              <a:t>‹#›</a:t>
            </a:fld>
            <a:endParaRPr lang="en-US" dirty="0"/>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423488" y="6055890"/>
            <a:ext cx="463160" cy="600920"/>
          </a:xfrm>
          <a:prstGeom prst="rect">
            <a:avLst/>
          </a:prstGeom>
        </p:spPr>
      </p:pic>
    </p:spTree>
    <p:extLst>
      <p:ext uri="{BB962C8B-B14F-4D97-AF65-F5344CB8AC3E}">
        <p14:creationId xmlns:p14="http://schemas.microsoft.com/office/powerpoint/2010/main" val="42130462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6159-1280-4EE9-96D3-A56BD5826612}"/>
              </a:ext>
            </a:extLst>
          </p:cNvPr>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3BA27A78-1874-488A-B215-7D763D3381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a:extLst>
              <a:ext uri="{FF2B5EF4-FFF2-40B4-BE49-F238E27FC236}">
                <a16:creationId xmlns:a16="http://schemas.microsoft.com/office/drawing/2014/main" id="{084BB3D1-3138-4B69-BF5D-4B1A213451CA}"/>
              </a:ext>
            </a:extLst>
          </p:cNvPr>
          <p:cNvSpPr>
            <a:spLocks noGrp="1"/>
          </p:cNvSpPr>
          <p:nvPr>
            <p:ph type="dt" sz="half" idx="10"/>
          </p:nvPr>
        </p:nvSpPr>
        <p:spPr/>
        <p:txBody>
          <a:bodyPr/>
          <a:lstStyle/>
          <a:p>
            <a:fld id="{DECF21A4-E71B-4D3A-AF45-E989C23A7BB1}" type="datetimeFigureOut">
              <a:rPr lang="en-US" smtClean="0"/>
              <a:t>3/19/2019</a:t>
            </a:fld>
            <a:endParaRPr lang="en-US" dirty="0"/>
          </a:p>
        </p:txBody>
      </p:sp>
      <p:sp>
        <p:nvSpPr>
          <p:cNvPr id="5" name="Footer Placeholder 4">
            <a:extLst>
              <a:ext uri="{FF2B5EF4-FFF2-40B4-BE49-F238E27FC236}">
                <a16:creationId xmlns:a16="http://schemas.microsoft.com/office/drawing/2014/main" id="{0EFF90C5-31F4-4A22-AC00-3FB5ED291B2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1F787E-B946-4091-ABC6-F9DB06BBEE34}"/>
              </a:ext>
            </a:extLst>
          </p:cNvPr>
          <p:cNvSpPr>
            <a:spLocks noGrp="1"/>
          </p:cNvSpPr>
          <p:nvPr>
            <p:ph type="sldNum" sz="quarter" idx="12"/>
          </p:nvPr>
        </p:nvSpPr>
        <p:spPr/>
        <p:txBody>
          <a:bodyPr/>
          <a:lstStyle/>
          <a:p>
            <a:fld id="{A6AF1B4E-90EC-4A51-B6E5-B702C054ECB0}" type="slidenum">
              <a:rPr lang="en-US" smtClean="0"/>
              <a:t>‹#›</a:t>
            </a:fld>
            <a:endParaRPr lang="en-US" dirty="0"/>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423488" y="6055890"/>
            <a:ext cx="463160" cy="600920"/>
          </a:xfrm>
          <a:prstGeom prst="rect">
            <a:avLst/>
          </a:prstGeom>
        </p:spPr>
      </p:pic>
    </p:spTree>
    <p:extLst>
      <p:ext uri="{BB962C8B-B14F-4D97-AF65-F5344CB8AC3E}">
        <p14:creationId xmlns:p14="http://schemas.microsoft.com/office/powerpoint/2010/main" val="108927298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CAA11-CC97-44E5-AE4D-808FD741A066}"/>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683AB6CB-9460-4BCA-86C5-5F26357AB80F}"/>
              </a:ext>
            </a:extLst>
          </p:cNvPr>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a:extLst>
              <a:ext uri="{FF2B5EF4-FFF2-40B4-BE49-F238E27FC236}">
                <a16:creationId xmlns:a16="http://schemas.microsoft.com/office/drawing/2014/main" id="{69FAB0F6-401D-4BAF-A300-65AD684DF961}"/>
              </a:ext>
            </a:extLst>
          </p:cNvPr>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a:extLst>
              <a:ext uri="{FF2B5EF4-FFF2-40B4-BE49-F238E27FC236}">
                <a16:creationId xmlns:a16="http://schemas.microsoft.com/office/drawing/2014/main" id="{C4561BBA-B185-4B45-B152-3D320E15F550}"/>
              </a:ext>
            </a:extLst>
          </p:cNvPr>
          <p:cNvSpPr>
            <a:spLocks noGrp="1"/>
          </p:cNvSpPr>
          <p:nvPr>
            <p:ph type="dt" sz="half" idx="10"/>
          </p:nvPr>
        </p:nvSpPr>
        <p:spPr/>
        <p:txBody>
          <a:bodyPr/>
          <a:lstStyle/>
          <a:p>
            <a:fld id="{DECF21A4-E71B-4D3A-AF45-E989C23A7BB1}" type="datetimeFigureOut">
              <a:rPr lang="en-US" smtClean="0"/>
              <a:t>3/19/2019</a:t>
            </a:fld>
            <a:endParaRPr lang="en-US" dirty="0"/>
          </a:p>
        </p:txBody>
      </p:sp>
      <p:sp>
        <p:nvSpPr>
          <p:cNvPr id="6" name="Footer Placeholder 5">
            <a:extLst>
              <a:ext uri="{FF2B5EF4-FFF2-40B4-BE49-F238E27FC236}">
                <a16:creationId xmlns:a16="http://schemas.microsoft.com/office/drawing/2014/main" id="{D61CD760-96AC-4821-A56B-0B805F2FAD4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F750665-D5B5-4D0B-B2F0-CB6B027CDEC7}"/>
              </a:ext>
            </a:extLst>
          </p:cNvPr>
          <p:cNvSpPr>
            <a:spLocks noGrp="1"/>
          </p:cNvSpPr>
          <p:nvPr>
            <p:ph type="sldNum" sz="quarter" idx="12"/>
          </p:nvPr>
        </p:nvSpPr>
        <p:spPr/>
        <p:txBody>
          <a:bodyPr/>
          <a:lstStyle/>
          <a:p>
            <a:fld id="{A6AF1B4E-90EC-4A51-B6E5-B702C054ECB0}" type="slidenum">
              <a:rPr lang="en-US" smtClean="0"/>
              <a:t>‹#›</a:t>
            </a:fld>
            <a:endParaRPr lang="en-US" dirty="0"/>
          </a:p>
        </p:txBody>
      </p:sp>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423488" y="6055890"/>
            <a:ext cx="463160" cy="600920"/>
          </a:xfrm>
          <a:prstGeom prst="rect">
            <a:avLst/>
          </a:prstGeom>
        </p:spPr>
      </p:pic>
    </p:spTree>
    <p:extLst>
      <p:ext uri="{BB962C8B-B14F-4D97-AF65-F5344CB8AC3E}">
        <p14:creationId xmlns:p14="http://schemas.microsoft.com/office/powerpoint/2010/main" val="313806153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A47C3-C498-415A-A057-E19BCEB5F28D}"/>
              </a:ext>
            </a:extLst>
          </p:cNvPr>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7BF6677F-2712-4810-A3AA-56FA75386D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a:extLst>
              <a:ext uri="{FF2B5EF4-FFF2-40B4-BE49-F238E27FC236}">
                <a16:creationId xmlns:a16="http://schemas.microsoft.com/office/drawing/2014/main" id="{F871B54A-6775-4978-8E19-32694C9B5E38}"/>
              </a:ext>
            </a:extLst>
          </p:cNvPr>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a:extLst>
              <a:ext uri="{FF2B5EF4-FFF2-40B4-BE49-F238E27FC236}">
                <a16:creationId xmlns:a16="http://schemas.microsoft.com/office/drawing/2014/main" id="{DDBA1303-B245-476D-BD02-A4E4A359F6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a:extLst>
              <a:ext uri="{FF2B5EF4-FFF2-40B4-BE49-F238E27FC236}">
                <a16:creationId xmlns:a16="http://schemas.microsoft.com/office/drawing/2014/main" id="{BE8E898F-5B79-46F1-89C1-F827997CC485}"/>
              </a:ext>
            </a:extLst>
          </p:cNvPr>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a:extLst>
              <a:ext uri="{FF2B5EF4-FFF2-40B4-BE49-F238E27FC236}">
                <a16:creationId xmlns:a16="http://schemas.microsoft.com/office/drawing/2014/main" id="{6B417A4D-2EC9-4294-BFF4-EAE22EE1099A}"/>
              </a:ext>
            </a:extLst>
          </p:cNvPr>
          <p:cNvSpPr>
            <a:spLocks noGrp="1"/>
          </p:cNvSpPr>
          <p:nvPr>
            <p:ph type="dt" sz="half" idx="10"/>
          </p:nvPr>
        </p:nvSpPr>
        <p:spPr/>
        <p:txBody>
          <a:bodyPr/>
          <a:lstStyle/>
          <a:p>
            <a:fld id="{DECF21A4-E71B-4D3A-AF45-E989C23A7BB1}" type="datetimeFigureOut">
              <a:rPr lang="en-US" smtClean="0"/>
              <a:t>3/19/2019</a:t>
            </a:fld>
            <a:endParaRPr lang="en-US" dirty="0"/>
          </a:p>
        </p:txBody>
      </p:sp>
      <p:sp>
        <p:nvSpPr>
          <p:cNvPr id="8" name="Footer Placeholder 7">
            <a:extLst>
              <a:ext uri="{FF2B5EF4-FFF2-40B4-BE49-F238E27FC236}">
                <a16:creationId xmlns:a16="http://schemas.microsoft.com/office/drawing/2014/main" id="{6150E317-3602-42A1-BB7F-0184072E8D5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0CE2C97-E26C-4A8B-93A0-B01E2C7F4522}"/>
              </a:ext>
            </a:extLst>
          </p:cNvPr>
          <p:cNvSpPr>
            <a:spLocks noGrp="1"/>
          </p:cNvSpPr>
          <p:nvPr>
            <p:ph type="sldNum" sz="quarter" idx="12"/>
          </p:nvPr>
        </p:nvSpPr>
        <p:spPr/>
        <p:txBody>
          <a:bodyPr/>
          <a:lstStyle/>
          <a:p>
            <a:fld id="{A6AF1B4E-90EC-4A51-B6E5-B702C054ECB0}" type="slidenum">
              <a:rPr lang="en-US" smtClean="0"/>
              <a:t>‹#›</a:t>
            </a:fld>
            <a:endParaRPr lang="en-US" dirty="0"/>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423488" y="6055890"/>
            <a:ext cx="463160" cy="600920"/>
          </a:xfrm>
          <a:prstGeom prst="rect">
            <a:avLst/>
          </a:prstGeom>
        </p:spPr>
      </p:pic>
    </p:spTree>
    <p:extLst>
      <p:ext uri="{BB962C8B-B14F-4D97-AF65-F5344CB8AC3E}">
        <p14:creationId xmlns:p14="http://schemas.microsoft.com/office/powerpoint/2010/main" val="225869849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F68FC-5755-447A-8D7F-9ADED3E994A3}"/>
              </a:ext>
            </a:extLst>
          </p:cNvPr>
          <p:cNvSpPr>
            <a:spLocks noGrp="1"/>
          </p:cNvSpPr>
          <p:nvPr>
            <p:ph type="title"/>
          </p:nvPr>
        </p:nvSpPr>
        <p:spPr/>
        <p:txBody>
          <a:bodyPr/>
          <a:lstStyle/>
          <a:p>
            <a:r>
              <a:rPr lang="en-US" smtClean="0"/>
              <a:t>Click to edit Master title style</a:t>
            </a:r>
            <a:endParaRPr lang="en-US"/>
          </a:p>
        </p:txBody>
      </p:sp>
      <p:sp>
        <p:nvSpPr>
          <p:cNvPr id="3" name="Date Placeholder 2">
            <a:extLst>
              <a:ext uri="{FF2B5EF4-FFF2-40B4-BE49-F238E27FC236}">
                <a16:creationId xmlns:a16="http://schemas.microsoft.com/office/drawing/2014/main" id="{8AB50287-81AA-46CA-8CB3-53A7F8313741}"/>
              </a:ext>
            </a:extLst>
          </p:cNvPr>
          <p:cNvSpPr>
            <a:spLocks noGrp="1"/>
          </p:cNvSpPr>
          <p:nvPr>
            <p:ph type="dt" sz="half" idx="10"/>
          </p:nvPr>
        </p:nvSpPr>
        <p:spPr/>
        <p:txBody>
          <a:bodyPr/>
          <a:lstStyle/>
          <a:p>
            <a:fld id="{DECF21A4-E71B-4D3A-AF45-E989C23A7BB1}" type="datetimeFigureOut">
              <a:rPr lang="en-US" smtClean="0"/>
              <a:t>3/19/2019</a:t>
            </a:fld>
            <a:endParaRPr lang="en-US" dirty="0"/>
          </a:p>
        </p:txBody>
      </p:sp>
      <p:sp>
        <p:nvSpPr>
          <p:cNvPr id="4" name="Footer Placeholder 3">
            <a:extLst>
              <a:ext uri="{FF2B5EF4-FFF2-40B4-BE49-F238E27FC236}">
                <a16:creationId xmlns:a16="http://schemas.microsoft.com/office/drawing/2014/main" id="{2F1BA4AA-02C9-459E-9362-3DA60E3B597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B2A2C8F-DBB4-4235-A67E-FB4039D9AA24}"/>
              </a:ext>
            </a:extLst>
          </p:cNvPr>
          <p:cNvSpPr>
            <a:spLocks noGrp="1"/>
          </p:cNvSpPr>
          <p:nvPr>
            <p:ph type="sldNum" sz="quarter" idx="12"/>
          </p:nvPr>
        </p:nvSpPr>
        <p:spPr/>
        <p:txBody>
          <a:bodyPr/>
          <a:lstStyle/>
          <a:p>
            <a:fld id="{A6AF1B4E-90EC-4A51-B6E5-B702C054ECB0}" type="slidenum">
              <a:rPr lang="en-US" smtClean="0"/>
              <a:t>‹#›</a:t>
            </a:fld>
            <a:endParaRPr lang="en-US" dirty="0"/>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423488" y="6055890"/>
            <a:ext cx="463160" cy="600920"/>
          </a:xfrm>
          <a:prstGeom prst="rect">
            <a:avLst/>
          </a:prstGeom>
        </p:spPr>
      </p:pic>
    </p:spTree>
    <p:extLst>
      <p:ext uri="{BB962C8B-B14F-4D97-AF65-F5344CB8AC3E}">
        <p14:creationId xmlns:p14="http://schemas.microsoft.com/office/powerpoint/2010/main" val="406839546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6ACAA5-F8E7-46E9-8BA7-A510948B62CC}"/>
              </a:ext>
            </a:extLst>
          </p:cNvPr>
          <p:cNvSpPr>
            <a:spLocks noGrp="1"/>
          </p:cNvSpPr>
          <p:nvPr>
            <p:ph type="dt" sz="half" idx="10"/>
          </p:nvPr>
        </p:nvSpPr>
        <p:spPr/>
        <p:txBody>
          <a:bodyPr/>
          <a:lstStyle/>
          <a:p>
            <a:fld id="{DECF21A4-E71B-4D3A-AF45-E989C23A7BB1}" type="datetimeFigureOut">
              <a:rPr lang="en-US" smtClean="0"/>
              <a:t>3/19/2019</a:t>
            </a:fld>
            <a:endParaRPr lang="en-US" dirty="0"/>
          </a:p>
        </p:txBody>
      </p:sp>
      <p:sp>
        <p:nvSpPr>
          <p:cNvPr id="3" name="Footer Placeholder 2">
            <a:extLst>
              <a:ext uri="{FF2B5EF4-FFF2-40B4-BE49-F238E27FC236}">
                <a16:creationId xmlns:a16="http://schemas.microsoft.com/office/drawing/2014/main" id="{D1F2DEE8-5654-4DCA-A8D0-D883E52B6FB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0B179A5-4329-4057-9DEB-5B6E3AD1183F}"/>
              </a:ext>
            </a:extLst>
          </p:cNvPr>
          <p:cNvSpPr>
            <a:spLocks noGrp="1"/>
          </p:cNvSpPr>
          <p:nvPr>
            <p:ph type="sldNum" sz="quarter" idx="12"/>
          </p:nvPr>
        </p:nvSpPr>
        <p:spPr/>
        <p:txBody>
          <a:bodyPr/>
          <a:lstStyle/>
          <a:p>
            <a:fld id="{A6AF1B4E-90EC-4A51-B6E5-B702C054ECB0}" type="slidenum">
              <a:rPr lang="en-US" smtClean="0"/>
              <a:t>‹#›</a:t>
            </a:fld>
            <a:endParaRPr lang="en-US" dirty="0"/>
          </a:p>
        </p:txBody>
      </p:sp>
      <p:pic>
        <p:nvPicPr>
          <p:cNvPr id="5" name="Picture 4"/>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423488" y="6055890"/>
            <a:ext cx="463160" cy="600920"/>
          </a:xfrm>
          <a:prstGeom prst="rect">
            <a:avLst/>
          </a:prstGeom>
        </p:spPr>
      </p:pic>
    </p:spTree>
    <p:extLst>
      <p:ext uri="{BB962C8B-B14F-4D97-AF65-F5344CB8AC3E}">
        <p14:creationId xmlns:p14="http://schemas.microsoft.com/office/powerpoint/2010/main" val="62179044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DA80-336B-4DBB-91A1-6E3E4B3C20AA}"/>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3840D456-F0A3-4789-A310-A23F01B2EC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a:extLst>
              <a:ext uri="{FF2B5EF4-FFF2-40B4-BE49-F238E27FC236}">
                <a16:creationId xmlns:a16="http://schemas.microsoft.com/office/drawing/2014/main" id="{CB8A8B05-7071-44D4-80F7-3E8191C9A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a:extLst>
              <a:ext uri="{FF2B5EF4-FFF2-40B4-BE49-F238E27FC236}">
                <a16:creationId xmlns:a16="http://schemas.microsoft.com/office/drawing/2014/main" id="{E5D8562E-E6F1-449B-909C-98426BA86B36}"/>
              </a:ext>
            </a:extLst>
          </p:cNvPr>
          <p:cNvSpPr>
            <a:spLocks noGrp="1"/>
          </p:cNvSpPr>
          <p:nvPr>
            <p:ph type="dt" sz="half" idx="10"/>
          </p:nvPr>
        </p:nvSpPr>
        <p:spPr/>
        <p:txBody>
          <a:bodyPr/>
          <a:lstStyle/>
          <a:p>
            <a:fld id="{DECF21A4-E71B-4D3A-AF45-E989C23A7BB1}" type="datetimeFigureOut">
              <a:rPr lang="en-US" smtClean="0"/>
              <a:t>3/19/2019</a:t>
            </a:fld>
            <a:endParaRPr lang="en-US" dirty="0"/>
          </a:p>
        </p:txBody>
      </p:sp>
      <p:sp>
        <p:nvSpPr>
          <p:cNvPr id="6" name="Footer Placeholder 5">
            <a:extLst>
              <a:ext uri="{FF2B5EF4-FFF2-40B4-BE49-F238E27FC236}">
                <a16:creationId xmlns:a16="http://schemas.microsoft.com/office/drawing/2014/main" id="{7EB47A9A-FB08-407B-A73A-0AC513F0FD5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FF841F-796A-4FE6-B5E0-C8A4986793EE}"/>
              </a:ext>
            </a:extLst>
          </p:cNvPr>
          <p:cNvSpPr>
            <a:spLocks noGrp="1"/>
          </p:cNvSpPr>
          <p:nvPr>
            <p:ph type="sldNum" sz="quarter" idx="12"/>
          </p:nvPr>
        </p:nvSpPr>
        <p:spPr/>
        <p:txBody>
          <a:bodyPr/>
          <a:lstStyle/>
          <a:p>
            <a:fld id="{A6AF1B4E-90EC-4A51-B6E5-B702C054ECB0}" type="slidenum">
              <a:rPr lang="en-US" smtClean="0"/>
              <a:t>‹#›</a:t>
            </a:fld>
            <a:endParaRPr lang="en-US" dirty="0"/>
          </a:p>
        </p:txBody>
      </p:sp>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423488" y="6055890"/>
            <a:ext cx="463160" cy="600920"/>
          </a:xfrm>
          <a:prstGeom prst="rect">
            <a:avLst/>
          </a:prstGeom>
        </p:spPr>
      </p:pic>
    </p:spTree>
    <p:extLst>
      <p:ext uri="{BB962C8B-B14F-4D97-AF65-F5344CB8AC3E}">
        <p14:creationId xmlns:p14="http://schemas.microsoft.com/office/powerpoint/2010/main" val="10898496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D474D-6779-4C23-BD3C-82F5DC3E3E2F}"/>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a:extLst>
              <a:ext uri="{FF2B5EF4-FFF2-40B4-BE49-F238E27FC236}">
                <a16:creationId xmlns:a16="http://schemas.microsoft.com/office/drawing/2014/main" id="{0A21096C-E430-49C7-A801-21C0BD95DC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a16="http://schemas.microsoft.com/office/drawing/2014/main" id="{0024828F-334F-4A50-850D-10684F245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a:extLst>
              <a:ext uri="{FF2B5EF4-FFF2-40B4-BE49-F238E27FC236}">
                <a16:creationId xmlns:a16="http://schemas.microsoft.com/office/drawing/2014/main" id="{533293F4-2B70-4BB5-A982-219E4133E251}"/>
              </a:ext>
            </a:extLst>
          </p:cNvPr>
          <p:cNvSpPr>
            <a:spLocks noGrp="1"/>
          </p:cNvSpPr>
          <p:nvPr>
            <p:ph type="dt" sz="half" idx="10"/>
          </p:nvPr>
        </p:nvSpPr>
        <p:spPr/>
        <p:txBody>
          <a:bodyPr/>
          <a:lstStyle/>
          <a:p>
            <a:fld id="{DECF21A4-E71B-4D3A-AF45-E989C23A7BB1}" type="datetimeFigureOut">
              <a:rPr lang="en-US" smtClean="0"/>
              <a:t>3/19/2019</a:t>
            </a:fld>
            <a:endParaRPr lang="en-US" dirty="0"/>
          </a:p>
        </p:txBody>
      </p:sp>
      <p:sp>
        <p:nvSpPr>
          <p:cNvPr id="6" name="Footer Placeholder 5">
            <a:extLst>
              <a:ext uri="{FF2B5EF4-FFF2-40B4-BE49-F238E27FC236}">
                <a16:creationId xmlns:a16="http://schemas.microsoft.com/office/drawing/2014/main" id="{C4F9A86F-B378-4759-B50E-2E0BFAE624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0A95BDC-FC58-4638-AA59-A3DA9931FD3D}"/>
              </a:ext>
            </a:extLst>
          </p:cNvPr>
          <p:cNvSpPr>
            <a:spLocks noGrp="1"/>
          </p:cNvSpPr>
          <p:nvPr>
            <p:ph type="sldNum" sz="quarter" idx="12"/>
          </p:nvPr>
        </p:nvSpPr>
        <p:spPr/>
        <p:txBody>
          <a:bodyPr/>
          <a:lstStyle/>
          <a:p>
            <a:fld id="{A6AF1B4E-90EC-4A51-B6E5-B702C054ECB0}" type="slidenum">
              <a:rPr lang="en-US" smtClean="0"/>
              <a:t>‹#›</a:t>
            </a:fld>
            <a:endParaRPr lang="en-US" dirty="0"/>
          </a:p>
        </p:txBody>
      </p:sp>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423488" y="6055890"/>
            <a:ext cx="463160" cy="600920"/>
          </a:xfrm>
          <a:prstGeom prst="rect">
            <a:avLst/>
          </a:prstGeom>
        </p:spPr>
      </p:pic>
    </p:spTree>
    <p:extLst>
      <p:ext uri="{BB962C8B-B14F-4D97-AF65-F5344CB8AC3E}">
        <p14:creationId xmlns:p14="http://schemas.microsoft.com/office/powerpoint/2010/main" val="179083316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80BC3B-525F-4038-9330-0729879F91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99629186-93D7-46FA-AE02-36D9426043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BF1CEB-0530-4996-BAEF-2E6A04DAD6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CF21A4-E71B-4D3A-AF45-E989C23A7BB1}" type="datetimeFigureOut">
              <a:rPr lang="en-US" smtClean="0"/>
              <a:t>3/19/2019</a:t>
            </a:fld>
            <a:endParaRPr lang="en-US" dirty="0"/>
          </a:p>
        </p:txBody>
      </p:sp>
      <p:sp>
        <p:nvSpPr>
          <p:cNvPr id="5" name="Footer Placeholder 4">
            <a:extLst>
              <a:ext uri="{FF2B5EF4-FFF2-40B4-BE49-F238E27FC236}">
                <a16:creationId xmlns:a16="http://schemas.microsoft.com/office/drawing/2014/main" id="{C8DCFF3D-7353-4B4D-9E75-FA835E06E7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382C8D6-8B0B-4982-9EE4-AA823C69C3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AF1B4E-90EC-4A51-B6E5-B702C054ECB0}" type="slidenum">
              <a:rPr lang="en-US" smtClean="0"/>
              <a:t>‹#›</a:t>
            </a:fld>
            <a:endParaRPr lang="en-US" dirty="0"/>
          </a:p>
        </p:txBody>
      </p:sp>
    </p:spTree>
    <p:extLst>
      <p:ext uri="{BB962C8B-B14F-4D97-AF65-F5344CB8AC3E}">
        <p14:creationId xmlns:p14="http://schemas.microsoft.com/office/powerpoint/2010/main" val="4010604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svg"/><Relationship Id="rId10" Type="http://schemas.openxmlformats.org/officeDocument/2006/relationships/image" Target="../media/image1.jp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5.png"/><Relationship Id="rId10" Type="http://schemas.openxmlformats.org/officeDocument/2006/relationships/image" Target="../media/image2.svg"/><Relationship Id="rId4" Type="http://schemas.openxmlformats.org/officeDocument/2006/relationships/image" Target="../media/image6.sv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hyperlink" Target="http://alameda.peralta.edu/office-of-instruction/liberal-studies-language-art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2.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eb.peralta.edu/porta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Ghana%20Study%20Abroad%202018.mp4" TargetMode="Externa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1AC0E-7195-4ACF-AA0A-5E2923A987F7}"/>
              </a:ext>
            </a:extLst>
          </p:cNvPr>
          <p:cNvSpPr>
            <a:spLocks noGrp="1"/>
          </p:cNvSpPr>
          <p:nvPr>
            <p:ph type="ctrTitle"/>
          </p:nvPr>
        </p:nvSpPr>
        <p:spPr>
          <a:xfrm>
            <a:off x="3746607" y="3742938"/>
            <a:ext cx="8445392" cy="1760087"/>
          </a:xfrm>
        </p:spPr>
        <p:txBody>
          <a:bodyPr anchor="t">
            <a:normAutofit fontScale="90000"/>
          </a:bodyPr>
          <a:lstStyle/>
          <a:p>
            <a:pPr algn="l">
              <a:spcBef>
                <a:spcPts val="0"/>
              </a:spcBef>
              <a:spcAft>
                <a:spcPts val="600"/>
              </a:spcAft>
            </a:pPr>
            <a:r>
              <a:rPr lang="en-US" sz="4000" dirty="0" smtClean="0">
                <a:latin typeface="Franklin Gothic Book" panose="020B0503020102020204" pitchFamily="34" charset="0"/>
                <a:cs typeface="Segoe UI" panose="020B0502040204020203" pitchFamily="34" charset="0"/>
              </a:rPr>
              <a:t>JOINT DIVISION MEETING</a:t>
            </a:r>
            <a:br>
              <a:rPr lang="en-US" sz="4000" dirty="0" smtClean="0">
                <a:latin typeface="Franklin Gothic Book" panose="020B0503020102020204" pitchFamily="34" charset="0"/>
                <a:cs typeface="Segoe UI" panose="020B0502040204020203" pitchFamily="34" charset="0"/>
              </a:rPr>
            </a:br>
            <a:r>
              <a:rPr lang="en-US" sz="2700" dirty="0" smtClean="0">
                <a:latin typeface="Franklin Gothic Book" panose="020B0503020102020204" pitchFamily="34" charset="0"/>
                <a:cs typeface="Segoe UI" panose="020B0502040204020203" pitchFamily="34" charset="0"/>
              </a:rPr>
              <a:t>- Career Education </a:t>
            </a:r>
            <a:r>
              <a:rPr lang="en-US" sz="2700" dirty="0" smtClean="0">
                <a:solidFill>
                  <a:srgbClr val="FFC000"/>
                </a:solidFill>
                <a:latin typeface="Franklin Gothic Book" panose="020B0503020102020204" pitchFamily="34" charset="0"/>
                <a:cs typeface="Segoe UI" panose="020B0502040204020203" pitchFamily="34" charset="0"/>
              </a:rPr>
              <a:t>(CE)</a:t>
            </a:r>
            <a:r>
              <a:rPr lang="en-US" sz="2700" dirty="0" smtClean="0">
                <a:latin typeface="Franklin Gothic Book" panose="020B0503020102020204" pitchFamily="34" charset="0"/>
                <a:cs typeface="Segoe UI" panose="020B0502040204020203" pitchFamily="34" charset="0"/>
              </a:rPr>
              <a:t/>
            </a:r>
            <a:br>
              <a:rPr lang="en-US" sz="2700" dirty="0" smtClean="0">
                <a:latin typeface="Franklin Gothic Book" panose="020B0503020102020204" pitchFamily="34" charset="0"/>
                <a:cs typeface="Segoe UI" panose="020B0502040204020203" pitchFamily="34" charset="0"/>
              </a:rPr>
            </a:br>
            <a:r>
              <a:rPr lang="en-US" sz="2700" dirty="0" smtClean="0">
                <a:latin typeface="Franklin Gothic Book" panose="020B0503020102020204" pitchFamily="34" charset="0"/>
                <a:cs typeface="Segoe UI" panose="020B0502040204020203" pitchFamily="34" charset="0"/>
              </a:rPr>
              <a:t>- Liberal </a:t>
            </a:r>
            <a:r>
              <a:rPr lang="en-US" sz="2700" dirty="0" smtClean="0">
                <a:latin typeface="Franklin Gothic Book" panose="020B0503020102020204" pitchFamily="34" charset="0"/>
                <a:cs typeface="Segoe UI" panose="020B0502040204020203" pitchFamily="34" charset="0"/>
              </a:rPr>
              <a:t>Studies and Language </a:t>
            </a:r>
            <a:r>
              <a:rPr lang="en-US" sz="2700" dirty="0" smtClean="0">
                <a:latin typeface="Franklin Gothic Book" panose="020B0503020102020204" pitchFamily="34" charset="0"/>
                <a:cs typeface="Segoe UI" panose="020B0502040204020203" pitchFamily="34" charset="0"/>
              </a:rPr>
              <a:t>Arts </a:t>
            </a:r>
            <a:r>
              <a:rPr lang="en-US" sz="2700" dirty="0" smtClean="0">
                <a:solidFill>
                  <a:srgbClr val="FFC000"/>
                </a:solidFill>
                <a:latin typeface="Franklin Gothic Book" panose="020B0503020102020204" pitchFamily="34" charset="0"/>
                <a:cs typeface="Segoe UI" panose="020B0502040204020203" pitchFamily="34" charset="0"/>
              </a:rPr>
              <a:t>(LSLA)</a:t>
            </a:r>
            <a:r>
              <a:rPr lang="en-US" sz="2700" dirty="0" smtClean="0">
                <a:latin typeface="Franklin Gothic Book" panose="020B0503020102020204" pitchFamily="34" charset="0"/>
                <a:cs typeface="Segoe UI" panose="020B0502040204020203" pitchFamily="34" charset="0"/>
              </a:rPr>
              <a:t/>
            </a:r>
            <a:br>
              <a:rPr lang="en-US" sz="2700" dirty="0" smtClean="0">
                <a:latin typeface="Franklin Gothic Book" panose="020B0503020102020204" pitchFamily="34" charset="0"/>
                <a:cs typeface="Segoe UI" panose="020B0502040204020203" pitchFamily="34" charset="0"/>
              </a:rPr>
            </a:br>
            <a:r>
              <a:rPr lang="en-US" sz="2700" dirty="0" smtClean="0">
                <a:latin typeface="Franklin Gothic Book" panose="020B0503020102020204" pitchFamily="34" charset="0"/>
                <a:cs typeface="Segoe UI" panose="020B0502040204020203" pitchFamily="34" charset="0"/>
              </a:rPr>
              <a:t>- Science, Technology, Engineering, Arts and Math </a:t>
            </a:r>
            <a:r>
              <a:rPr lang="en-US" sz="2700" dirty="0" smtClean="0">
                <a:solidFill>
                  <a:srgbClr val="FFC000"/>
                </a:solidFill>
                <a:latin typeface="Franklin Gothic Book" panose="020B0503020102020204" pitchFamily="34" charset="0"/>
                <a:cs typeface="Segoe UI" panose="020B0502040204020203" pitchFamily="34" charset="0"/>
              </a:rPr>
              <a:t>(STEAM)</a:t>
            </a:r>
            <a:endParaRPr lang="en-US" sz="2700" dirty="0">
              <a:solidFill>
                <a:srgbClr val="FFC000"/>
              </a:solidFill>
              <a:latin typeface="Franklin Gothic Book" panose="020B0503020102020204" pitchFamily="34" charset="0"/>
              <a:cs typeface="Segoe UI" panose="020B0502040204020203" pitchFamily="34" charset="0"/>
            </a:endParaRPr>
          </a:p>
        </p:txBody>
      </p:sp>
      <p:sp>
        <p:nvSpPr>
          <p:cNvPr id="3" name="Subtitle 2">
            <a:extLst>
              <a:ext uri="{FF2B5EF4-FFF2-40B4-BE49-F238E27FC236}">
                <a16:creationId xmlns:a16="http://schemas.microsoft.com/office/drawing/2014/main" id="{814253EE-4FA2-4843-BE27-C7D5B08FFB81}"/>
              </a:ext>
            </a:extLst>
          </p:cNvPr>
          <p:cNvSpPr>
            <a:spLocks noGrp="1"/>
          </p:cNvSpPr>
          <p:nvPr>
            <p:ph type="subTitle" idx="1"/>
          </p:nvPr>
        </p:nvSpPr>
        <p:spPr>
          <a:xfrm>
            <a:off x="4089563" y="5941595"/>
            <a:ext cx="6226532" cy="576738"/>
          </a:xfrm>
        </p:spPr>
        <p:txBody>
          <a:bodyPr anchor="b">
            <a:normAutofit fontScale="92500" lnSpcReduction="10000"/>
          </a:bodyPr>
          <a:lstStyle/>
          <a:p>
            <a:pPr algn="l"/>
            <a:r>
              <a:rPr lang="en-US" sz="2000" dirty="0" smtClean="0">
                <a:latin typeface="Franklin Gothic Book" panose="020B0503020102020204" pitchFamily="34" charset="0"/>
              </a:rPr>
              <a:t>Presented by Deans </a:t>
            </a:r>
            <a:r>
              <a:rPr lang="en-US" sz="2000" dirty="0" smtClean="0">
                <a:latin typeface="Franklin Gothic Book" panose="020B0503020102020204" pitchFamily="34" charset="0"/>
              </a:rPr>
              <a:t>Celhay, Jennings </a:t>
            </a:r>
            <a:r>
              <a:rPr lang="en-US" sz="2000" dirty="0" smtClean="0">
                <a:latin typeface="Franklin Gothic Book" panose="020B0503020102020204" pitchFamily="34" charset="0"/>
              </a:rPr>
              <a:t>and McClanahan </a:t>
            </a:r>
            <a:r>
              <a:rPr lang="en-US" sz="2000" dirty="0" smtClean="0">
                <a:latin typeface="Franklin Gothic Book" panose="020B0503020102020204" pitchFamily="34" charset="0"/>
              </a:rPr>
              <a:t>March 21, </a:t>
            </a:r>
            <a:r>
              <a:rPr lang="en-US" sz="2000" dirty="0" smtClean="0">
                <a:latin typeface="Franklin Gothic Book" panose="020B0503020102020204" pitchFamily="34" charset="0"/>
              </a:rPr>
              <a:t>2019</a:t>
            </a:r>
            <a:endParaRPr lang="en-US" sz="2000" dirty="0">
              <a:latin typeface="Franklin Gothic Book" panose="020B0503020102020204" pitchFamily="34" charset="0"/>
            </a:endParaRPr>
          </a:p>
        </p:txBody>
      </p:sp>
      <p:sp>
        <p:nvSpPr>
          <p:cNvPr id="29" name="Freeform: Shape 28">
            <a:extLst>
              <a:ext uri="{FF2B5EF4-FFF2-40B4-BE49-F238E27FC236}">
                <a16:creationId xmlns:a16="http://schemas.microsoft.com/office/drawing/2014/main" id="{F6E384F5-137A-40B1-97F0-694CC6ECD5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BA87361-6D30-46E4-834B-719CF59055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2"/>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9DBC4630-03DA-474F-BBCB-BA3AE6B317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89DB1C0-FEEC-4CB6-88B2-F9C5562E09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4"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Graphic 8" descr="Open Book">
            <a:extLst>
              <a:ext uri="{FF2B5EF4-FFF2-40B4-BE49-F238E27FC236}">
                <a16:creationId xmlns:a16="http://schemas.microsoft.com/office/drawing/2014/main" id="{93E427C7-0218-4592-82DA-2431E4BF87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385250" y="164573"/>
            <a:ext cx="1636279" cy="1636279"/>
          </a:xfrm>
          <a:prstGeom prst="rect">
            <a:avLst/>
          </a:prstGeom>
        </p:spPr>
      </p:pic>
      <p:sp>
        <p:nvSpPr>
          <p:cNvPr id="37" name="Oval 36">
            <a:extLst>
              <a:ext uri="{FF2B5EF4-FFF2-40B4-BE49-F238E27FC236}">
                <a16:creationId xmlns:a16="http://schemas.microsoft.com/office/drawing/2014/main" id="{78418A25-6EAC-4140-BFE6-284E1925B5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117" y="6159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08163D1C-ED91-4D5F-A33B-CF1256B270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67709" y="780500"/>
            <a:ext cx="2852928" cy="285292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Graphic 4" descr="Chat">
            <a:extLst>
              <a:ext uri="{FF2B5EF4-FFF2-40B4-BE49-F238E27FC236}">
                <a16:creationId xmlns:a16="http://schemas.microsoft.com/office/drawing/2014/main" id="{EB71843F-0A0B-4317-B205-4B0A0B97C0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980302" y="1293093"/>
            <a:ext cx="1827742" cy="1827742"/>
          </a:xfrm>
          <a:prstGeom prst="rect">
            <a:avLst/>
          </a:prstGeom>
        </p:spPr>
      </p:pic>
      <p:pic>
        <p:nvPicPr>
          <p:cNvPr id="7" name="Graphic 6" descr="Blackboard">
            <a:extLst>
              <a:ext uri="{FF2B5EF4-FFF2-40B4-BE49-F238E27FC236}">
                <a16:creationId xmlns:a16="http://schemas.microsoft.com/office/drawing/2014/main" id="{2696A1A4-8E43-47F6-A6DC-A9ADAB053D8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25778" y="3192665"/>
            <a:ext cx="3037299" cy="3037299"/>
          </a:xfrm>
          <a:prstGeom prst="rect">
            <a:avLst/>
          </a:prstGeom>
        </p:spPr>
      </p:pic>
      <p:sp>
        <p:nvSpPr>
          <p:cNvPr id="41" name="Freeform: Shape 40">
            <a:extLst>
              <a:ext uri="{FF2B5EF4-FFF2-40B4-BE49-F238E27FC236}">
                <a16:creationId xmlns:a16="http://schemas.microsoft.com/office/drawing/2014/main" id="{31103AB2-C090-458F-B752-294F23AFA8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1"/>
            <a:ext cx="3439432" cy="3785157"/>
          </a:xfrm>
          <a:custGeom>
            <a:avLst/>
            <a:gdLst>
              <a:gd name="connsiteX0" fmla="*/ 198262 w 3439432"/>
              <a:gd name="connsiteY0" fmla="*/ 0 h 3785157"/>
              <a:gd name="connsiteX1" fmla="*/ 3439432 w 3439432"/>
              <a:gd name="connsiteY1" fmla="*/ 0 h 3785157"/>
              <a:gd name="connsiteX2" fmla="*/ 3439432 w 3439432"/>
              <a:gd name="connsiteY2" fmla="*/ 3697836 h 3785157"/>
              <a:gd name="connsiteX3" fmla="*/ 3318024 w 3439432"/>
              <a:gd name="connsiteY3" fmla="*/ 3729054 h 3785157"/>
              <a:gd name="connsiteX4" fmla="*/ 2761488 w 3439432"/>
              <a:gd name="connsiteY4" fmla="*/ 3785157 h 3785157"/>
              <a:gd name="connsiteX5" fmla="*/ 0 w 3439432"/>
              <a:gd name="connsiteY5" fmla="*/ 1023669 h 3785157"/>
              <a:gd name="connsiteX6" fmla="*/ 124151 w 3439432"/>
              <a:gd name="connsiteY6" fmla="*/ 202487 h 378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785157">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83D471F3-782A-4BA1-9CAB-FF5CDF0A75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2"/>
            <a:ext cx="3273238" cy="3618965"/>
          </a:xfrm>
          <a:custGeom>
            <a:avLst/>
            <a:gdLst>
              <a:gd name="connsiteX0" fmla="*/ 210437 w 3273238"/>
              <a:gd name="connsiteY0" fmla="*/ 0 h 3618965"/>
              <a:gd name="connsiteX1" fmla="*/ 3273238 w 3273238"/>
              <a:gd name="connsiteY1" fmla="*/ 0 h 3618965"/>
              <a:gd name="connsiteX2" fmla="*/ 3273238 w 3273238"/>
              <a:gd name="connsiteY2" fmla="*/ 3526409 h 3618965"/>
              <a:gd name="connsiteX3" fmla="*/ 3118338 w 3273238"/>
              <a:gd name="connsiteY3" fmla="*/ 3566238 h 3618965"/>
              <a:gd name="connsiteX4" fmla="*/ 2595295 w 3273238"/>
              <a:gd name="connsiteY4" fmla="*/ 3618965 h 3618965"/>
              <a:gd name="connsiteX5" fmla="*/ 0 w 3273238"/>
              <a:gd name="connsiteY5" fmla="*/ 1023670 h 3618965"/>
              <a:gd name="connsiteX6" fmla="*/ 203951 w 3273238"/>
              <a:gd name="connsiteY6" fmla="*/ 13464 h 361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Graphic 10" descr="Books on Shelf">
            <a:extLst>
              <a:ext uri="{FF2B5EF4-FFF2-40B4-BE49-F238E27FC236}">
                <a16:creationId xmlns:a16="http://schemas.microsoft.com/office/drawing/2014/main" id="{18A239E6-97C0-4A74-8E7A-C9FD39A8C9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725024" y="327889"/>
            <a:ext cx="2260711" cy="2260711"/>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362" y="5863512"/>
            <a:ext cx="614004" cy="796630"/>
          </a:xfrm>
          <a:prstGeom prst="rect">
            <a:avLst/>
          </a:prstGeom>
        </p:spPr>
      </p:pic>
    </p:spTree>
    <p:extLst>
      <p:ext uri="{BB962C8B-B14F-4D97-AF65-F5344CB8AC3E}">
        <p14:creationId xmlns:p14="http://schemas.microsoft.com/office/powerpoint/2010/main" val="3223989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26" presetClass="emph" presetSubtype="0" fill="hold" nodeType="with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1" presetClass="entr" presetSubtype="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715" y="75616"/>
            <a:ext cx="10515600" cy="1325563"/>
          </a:xfrm>
        </p:spPr>
        <p:txBody>
          <a:bodyPr/>
          <a:lstStyle/>
          <a:p>
            <a:r>
              <a:rPr lang="en-US" b="1" dirty="0" smtClean="0"/>
              <a:t>STEAM Division services at Science Annex</a:t>
            </a:r>
            <a:endParaRPr lang="en-US" b="1" dirty="0"/>
          </a:p>
        </p:txBody>
      </p:sp>
      <p:sp>
        <p:nvSpPr>
          <p:cNvPr id="12" name="Rectangle 11"/>
          <p:cNvSpPr/>
          <p:nvPr/>
        </p:nvSpPr>
        <p:spPr>
          <a:xfrm>
            <a:off x="979715" y="1329665"/>
            <a:ext cx="9630238" cy="534062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CCFF"/>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731568118"/>
              </p:ext>
            </p:extLst>
          </p:nvPr>
        </p:nvGraphicFramePr>
        <p:xfrm>
          <a:off x="2154018" y="1472694"/>
          <a:ext cx="7887139" cy="4976191"/>
        </p:xfrm>
        <a:graphic>
          <a:graphicData uri="http://schemas.openxmlformats.org/presentationml/2006/ole">
            <mc:AlternateContent xmlns:mc="http://schemas.openxmlformats.org/markup-compatibility/2006">
              <mc:Choice xmlns:v="urn:schemas-microsoft-com:vml" Requires="v">
                <p:oleObj spid="_x0000_s2063" name="Document" r:id="rId3" imgW="9579763" imgH="6043345" progId="Word.Document.12">
                  <p:embed/>
                </p:oleObj>
              </mc:Choice>
              <mc:Fallback>
                <p:oleObj name="Document" r:id="rId3" imgW="9579763" imgH="6043345" progId="Word.Document.12">
                  <p:embed/>
                  <p:pic>
                    <p:nvPicPr>
                      <p:cNvPr id="0" name=""/>
                      <p:cNvPicPr/>
                      <p:nvPr/>
                    </p:nvPicPr>
                    <p:blipFill>
                      <a:blip r:embed="rId4"/>
                      <a:stretch>
                        <a:fillRect/>
                      </a:stretch>
                    </p:blipFill>
                    <p:spPr>
                      <a:xfrm>
                        <a:off x="2154018" y="1472694"/>
                        <a:ext cx="7887139" cy="4976191"/>
                      </a:xfrm>
                      <a:prstGeom prst="rect">
                        <a:avLst/>
                      </a:prstGeom>
                    </p:spPr>
                  </p:pic>
                </p:oleObj>
              </mc:Fallback>
            </mc:AlternateContent>
          </a:graphicData>
        </a:graphic>
      </p:graphicFrame>
    </p:spTree>
    <p:extLst>
      <p:ext uri="{BB962C8B-B14F-4D97-AF65-F5344CB8AC3E}">
        <p14:creationId xmlns:p14="http://schemas.microsoft.com/office/powerpoint/2010/main" val="13392149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14253EE-4FA2-4843-BE27-C7D5B08FFB81}"/>
              </a:ext>
            </a:extLst>
          </p:cNvPr>
          <p:cNvSpPr>
            <a:spLocks noGrp="1"/>
          </p:cNvSpPr>
          <p:nvPr>
            <p:ph type="subTitle" idx="1"/>
          </p:nvPr>
        </p:nvSpPr>
        <p:spPr>
          <a:xfrm>
            <a:off x="1" y="0"/>
            <a:ext cx="12191999" cy="1498600"/>
          </a:xfrm>
          <a:solidFill>
            <a:schemeClr val="accent1"/>
          </a:solidFill>
        </p:spPr>
        <p:txBody>
          <a:bodyPr/>
          <a:lstStyle/>
          <a:p>
            <a:endParaRPr lang="en-US" dirty="0" smtClean="0"/>
          </a:p>
          <a:p>
            <a:r>
              <a:rPr lang="en-US" sz="4000" b="1" dirty="0" smtClean="0">
                <a:solidFill>
                  <a:schemeClr val="bg1"/>
                </a:solidFill>
              </a:rPr>
              <a:t>IMPORTANT DATES</a:t>
            </a:r>
            <a:endParaRPr lang="en-US" sz="4000" b="1" dirty="0">
              <a:solidFill>
                <a:schemeClr val="bg1"/>
              </a:solidFill>
            </a:endParaRPr>
          </a:p>
        </p:txBody>
      </p:sp>
      <p:pic>
        <p:nvPicPr>
          <p:cNvPr id="1026" name="Picture 2" descr="Image result for animation of calen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0" y="1498600"/>
            <a:ext cx="4049560" cy="5041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95700" y="2006600"/>
            <a:ext cx="8661400" cy="4154984"/>
          </a:xfrm>
          <a:prstGeom prst="rect">
            <a:avLst/>
          </a:prstGeom>
          <a:noFill/>
        </p:spPr>
        <p:txBody>
          <a:bodyPr wrap="square" rtlCol="0">
            <a:spAutoFit/>
          </a:bodyPr>
          <a:lstStyle/>
          <a:p>
            <a:pPr marL="91440"/>
            <a:r>
              <a:rPr lang="en-US" sz="2400" b="1" dirty="0"/>
              <a:t>April 1: </a:t>
            </a:r>
            <a:r>
              <a:rPr lang="en-US" sz="2400" b="1" dirty="0" smtClean="0"/>
              <a:t>	</a:t>
            </a:r>
            <a:r>
              <a:rPr lang="en-US" sz="2400" dirty="0" smtClean="0"/>
              <a:t>Cesar </a:t>
            </a:r>
            <a:r>
              <a:rPr lang="en-US" sz="2400" dirty="0"/>
              <a:t>Chavez – Holiday </a:t>
            </a:r>
            <a:r>
              <a:rPr lang="en-US" sz="2400" dirty="0" smtClean="0"/>
              <a:t>Observance</a:t>
            </a:r>
            <a:r>
              <a:rPr lang="en-US" sz="2400" dirty="0"/>
              <a:t/>
            </a:r>
            <a:br>
              <a:rPr lang="en-US" sz="2400" dirty="0"/>
            </a:br>
            <a:r>
              <a:rPr lang="en-US" sz="2400" b="1" dirty="0"/>
              <a:t>April 2-7: </a:t>
            </a:r>
            <a:r>
              <a:rPr lang="en-US" sz="2400" b="1" dirty="0" smtClean="0"/>
              <a:t>	</a:t>
            </a:r>
            <a:r>
              <a:rPr lang="en-US" sz="2400" dirty="0" smtClean="0"/>
              <a:t>Spring </a:t>
            </a:r>
            <a:r>
              <a:rPr lang="en-US" sz="2400" dirty="0"/>
              <a:t>Recess</a:t>
            </a:r>
            <a:r>
              <a:rPr lang="en-US" sz="2400" dirty="0"/>
              <a:t/>
            </a:r>
            <a:br>
              <a:rPr lang="en-US" sz="2400" dirty="0"/>
            </a:br>
            <a:r>
              <a:rPr lang="en-US" sz="2400" b="1" dirty="0"/>
              <a:t>April 26: </a:t>
            </a:r>
            <a:r>
              <a:rPr lang="en-US" sz="2400" b="1" dirty="0" smtClean="0"/>
              <a:t>	</a:t>
            </a:r>
            <a:r>
              <a:rPr lang="en-US" sz="2400" dirty="0" smtClean="0"/>
              <a:t>Last </a:t>
            </a:r>
            <a:r>
              <a:rPr lang="en-US" sz="2400" dirty="0"/>
              <a:t>Day to Withdraw from Regular Session Classes </a:t>
            </a:r>
            <a:r>
              <a:rPr lang="en-US" sz="2400" dirty="0" smtClean="0"/>
              <a:t>			with </a:t>
            </a:r>
            <a:r>
              <a:rPr lang="en-US" sz="2400" dirty="0"/>
              <a:t>a grade of “W”. All outstanding fees are due </a:t>
            </a:r>
            <a:r>
              <a:rPr lang="en-US" sz="2400" dirty="0" smtClean="0"/>
              <a:t>			even </a:t>
            </a:r>
            <a:r>
              <a:rPr lang="en-US" sz="2400" dirty="0"/>
              <a:t>if </a:t>
            </a:r>
            <a:r>
              <a:rPr lang="en-US" sz="2400" dirty="0" smtClean="0"/>
              <a:t>	classes </a:t>
            </a:r>
            <a:r>
              <a:rPr lang="en-US" sz="2400" dirty="0"/>
              <a:t>are dropped on this day.</a:t>
            </a:r>
            <a:r>
              <a:rPr lang="en-US" sz="2400" dirty="0"/>
              <a:t/>
            </a:r>
            <a:br>
              <a:rPr lang="en-US" sz="2400" dirty="0"/>
            </a:br>
            <a:r>
              <a:rPr lang="en-US" sz="2400" b="1" dirty="0"/>
              <a:t>April 26: </a:t>
            </a:r>
            <a:r>
              <a:rPr lang="en-US" sz="2400" b="1" dirty="0" smtClean="0"/>
              <a:t>	</a:t>
            </a:r>
            <a:r>
              <a:rPr lang="en-US" sz="2400" dirty="0" smtClean="0"/>
              <a:t>Attendance </a:t>
            </a:r>
            <a:r>
              <a:rPr lang="en-US" sz="2400" dirty="0"/>
              <a:t>Verification Day – Instructors Verify </a:t>
            </a:r>
            <a:r>
              <a:rPr lang="en-US" sz="2400" dirty="0" smtClean="0"/>
              <a:t>			Enrollment</a:t>
            </a:r>
            <a:r>
              <a:rPr lang="en-US" sz="2400" dirty="0"/>
              <a:t/>
            </a:r>
            <a:br>
              <a:rPr lang="en-US" sz="2400" dirty="0"/>
            </a:br>
            <a:r>
              <a:rPr lang="en-US" sz="2400" b="1" dirty="0"/>
              <a:t>May 17: </a:t>
            </a:r>
            <a:r>
              <a:rPr lang="en-US" sz="2400" b="1" dirty="0" smtClean="0"/>
              <a:t>	</a:t>
            </a:r>
            <a:r>
              <a:rPr lang="en-US" sz="2400" dirty="0" smtClean="0"/>
              <a:t>Malcolm </a:t>
            </a:r>
            <a:r>
              <a:rPr lang="en-US" sz="2400" dirty="0"/>
              <a:t>X’s Birthday – Holiday Observance</a:t>
            </a:r>
            <a:r>
              <a:rPr lang="en-US" sz="2400" dirty="0"/>
              <a:t/>
            </a:r>
            <a:br>
              <a:rPr lang="en-US" sz="2400" dirty="0"/>
            </a:br>
            <a:r>
              <a:rPr lang="en-US" sz="2400" b="1" dirty="0"/>
              <a:t>May 18: </a:t>
            </a:r>
            <a:r>
              <a:rPr lang="en-US" sz="2400" b="1" dirty="0" smtClean="0"/>
              <a:t>	</a:t>
            </a:r>
            <a:r>
              <a:rPr lang="en-US" sz="2400" dirty="0" smtClean="0"/>
              <a:t>Saturday </a:t>
            </a:r>
            <a:r>
              <a:rPr lang="en-US" sz="2400" dirty="0"/>
              <a:t>Instruction Ends</a:t>
            </a:r>
            <a:r>
              <a:rPr lang="en-US" sz="2400" dirty="0"/>
              <a:t/>
            </a:r>
            <a:br>
              <a:rPr lang="en-US" sz="2400" dirty="0"/>
            </a:br>
            <a:r>
              <a:rPr lang="en-US" sz="2400" b="1" dirty="0"/>
              <a:t>May 20-24: </a:t>
            </a:r>
            <a:r>
              <a:rPr lang="en-US" sz="2400" b="1" dirty="0" smtClean="0"/>
              <a:t>	</a:t>
            </a:r>
            <a:r>
              <a:rPr lang="en-US" sz="2400" dirty="0" smtClean="0"/>
              <a:t>Final </a:t>
            </a:r>
            <a:r>
              <a:rPr lang="en-US" sz="2400" dirty="0"/>
              <a:t>Examinations</a:t>
            </a:r>
            <a:r>
              <a:rPr lang="en-US" sz="2400" dirty="0"/>
              <a:t/>
            </a:r>
            <a:br>
              <a:rPr lang="en-US" sz="2400" dirty="0"/>
            </a:br>
            <a:r>
              <a:rPr lang="en-US" sz="2400" b="1" dirty="0"/>
              <a:t>May 24: </a:t>
            </a:r>
            <a:r>
              <a:rPr lang="en-US" sz="2400" b="1" dirty="0" smtClean="0"/>
              <a:t>	</a:t>
            </a:r>
            <a:r>
              <a:rPr lang="en-US" sz="2400" dirty="0" smtClean="0"/>
              <a:t>Spring </a:t>
            </a:r>
            <a:r>
              <a:rPr lang="en-US" sz="2400" dirty="0"/>
              <a:t>Semester Ends</a:t>
            </a:r>
            <a:endParaRPr lang="en-US" sz="2400" dirty="0"/>
          </a:p>
        </p:txBody>
      </p:sp>
      <p:sp>
        <p:nvSpPr>
          <p:cNvPr id="4" name="Rectangle 3"/>
          <p:cNvSpPr/>
          <p:nvPr/>
        </p:nvSpPr>
        <p:spPr>
          <a:xfrm>
            <a:off x="787400" y="4787900"/>
            <a:ext cx="457200" cy="596900"/>
          </a:xfrm>
          <a:prstGeom prst="rect">
            <a:avLst/>
          </a:prstGeom>
          <a:solidFill>
            <a:srgbClr val="FF000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9688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lstStyle/>
          <a:p>
            <a:pPr algn="ctr"/>
            <a:r>
              <a:rPr lang="en-US" b="1" dirty="0" smtClean="0">
                <a:solidFill>
                  <a:schemeClr val="bg1"/>
                </a:solidFill>
              </a:rPr>
              <a:t>TRAVELLING FOLDERS</a:t>
            </a:r>
            <a:br>
              <a:rPr lang="en-US" b="1" dirty="0" smtClean="0">
                <a:solidFill>
                  <a:schemeClr val="bg1"/>
                </a:solidFill>
              </a:rPr>
            </a:br>
            <a:r>
              <a:rPr lang="en-US" b="1" dirty="0" smtClean="0">
                <a:solidFill>
                  <a:schemeClr val="bg1"/>
                </a:solidFill>
              </a:rPr>
              <a:t>TOPICS</a:t>
            </a:r>
            <a:r>
              <a:rPr lang="en-US" b="1" dirty="0" smtClean="0"/>
              <a:t/>
            </a:r>
            <a:br>
              <a:rPr lang="en-US" b="1" dirty="0" smtClean="0"/>
            </a:br>
            <a:endParaRPr lang="en-US" b="1" dirty="0"/>
          </a:p>
        </p:txBody>
      </p:sp>
      <p:sp>
        <p:nvSpPr>
          <p:cNvPr id="9" name="Content Placeholder 8"/>
          <p:cNvSpPr>
            <a:spLocks noGrp="1"/>
          </p:cNvSpPr>
          <p:nvPr>
            <p:ph idx="1"/>
          </p:nvPr>
        </p:nvSpPr>
        <p:spPr>
          <a:solidFill>
            <a:schemeClr val="accent1">
              <a:lumMod val="20000"/>
              <a:lumOff val="80000"/>
            </a:schemeClr>
          </a:solidFill>
        </p:spPr>
        <p:txBody>
          <a:bodyPr>
            <a:normAutofit fontScale="92500" lnSpcReduction="20000"/>
          </a:bodyPr>
          <a:lstStyle/>
          <a:p>
            <a:pPr marL="0" indent="0">
              <a:buNone/>
            </a:pPr>
            <a:r>
              <a:rPr lang="en-US" dirty="0" smtClean="0"/>
              <a:t>DIRECTIONS</a:t>
            </a:r>
            <a:r>
              <a:rPr lang="en-US" dirty="0"/>
              <a:t>:</a:t>
            </a:r>
          </a:p>
          <a:p>
            <a:endParaRPr lang="en-US" dirty="0"/>
          </a:p>
          <a:p>
            <a:pPr marL="342900" indent="-342900">
              <a:buFont typeface="+mj-lt"/>
              <a:buAutoNum type="arabicPeriod"/>
            </a:pPr>
            <a:r>
              <a:rPr lang="en-US" dirty="0" smtClean="0"/>
              <a:t>Break into groups</a:t>
            </a:r>
          </a:p>
          <a:p>
            <a:pPr marL="342900" indent="-342900">
              <a:buFont typeface="+mj-lt"/>
              <a:buAutoNum type="arabicPeriod"/>
            </a:pPr>
            <a:r>
              <a:rPr lang="en-US" dirty="0" smtClean="0"/>
              <a:t>Pick </a:t>
            </a:r>
            <a:r>
              <a:rPr lang="en-US" dirty="0"/>
              <a:t>a scribe to take notes</a:t>
            </a:r>
          </a:p>
          <a:p>
            <a:pPr marL="342900" indent="-342900">
              <a:buFont typeface="+mj-lt"/>
              <a:buAutoNum type="arabicPeriod"/>
            </a:pPr>
            <a:r>
              <a:rPr lang="en-US" dirty="0"/>
              <a:t>Everyone’s comments are recorded</a:t>
            </a:r>
          </a:p>
          <a:p>
            <a:pPr marL="342900" indent="-342900">
              <a:buFont typeface="+mj-lt"/>
              <a:buAutoNum type="arabicPeriod"/>
            </a:pPr>
            <a:r>
              <a:rPr lang="en-US" dirty="0"/>
              <a:t>Folders are passed when the alarm </a:t>
            </a:r>
            <a:r>
              <a:rPr lang="en-US" dirty="0" smtClean="0"/>
              <a:t>sounds</a:t>
            </a:r>
          </a:p>
          <a:p>
            <a:pPr marL="342900" indent="-342900">
              <a:buFont typeface="+mj-lt"/>
              <a:buAutoNum type="arabicPeriod"/>
            </a:pPr>
            <a:r>
              <a:rPr lang="en-US" dirty="0" smtClean="0"/>
              <a:t>Groups share best practices</a:t>
            </a:r>
            <a:endParaRPr lang="en-US" dirty="0"/>
          </a:p>
          <a:p>
            <a:pPr marL="342900" indent="-342900">
              <a:buFont typeface="+mj-lt"/>
              <a:buAutoNum type="arabicPeriod"/>
            </a:pPr>
            <a:r>
              <a:rPr lang="en-US" dirty="0"/>
              <a:t>Notes will be collected at the end</a:t>
            </a:r>
          </a:p>
          <a:p>
            <a:pPr marL="342900" indent="-342900">
              <a:buFont typeface="+mj-lt"/>
              <a:buAutoNum type="arabicPeriod"/>
            </a:pPr>
            <a:r>
              <a:rPr lang="en-US" dirty="0"/>
              <a:t>Notes will compiled and shared via email</a:t>
            </a:r>
          </a:p>
          <a:p>
            <a:pPr marL="0" indent="0">
              <a:buNone/>
            </a:pPr>
            <a:endParaRPr lang="en-US" dirty="0"/>
          </a:p>
        </p:txBody>
      </p:sp>
      <p:sp>
        <p:nvSpPr>
          <p:cNvPr id="10" name="Text Placeholder 9"/>
          <p:cNvSpPr>
            <a:spLocks noGrp="1"/>
          </p:cNvSpPr>
          <p:nvPr>
            <p:ph type="body" sz="half" idx="2"/>
          </p:nvPr>
        </p:nvSpPr>
        <p:spPr>
          <a:solidFill>
            <a:schemeClr val="bg1"/>
          </a:solidFill>
          <a:ln w="38100">
            <a:solidFill>
              <a:schemeClr val="accent1">
                <a:lumMod val="75000"/>
              </a:schemeClr>
            </a:solidFill>
          </a:ln>
        </p:spPr>
        <p:txBody>
          <a:bodyPr/>
          <a:lstStyle/>
          <a:p>
            <a:pPr marL="285750" indent="-285750">
              <a:buFont typeface="Arial" panose="020B0604020202020204" pitchFamily="34" charset="0"/>
              <a:buChar char="•"/>
            </a:pPr>
            <a:r>
              <a:rPr lang="en-US" sz="3600" dirty="0" smtClean="0"/>
              <a:t>Late </a:t>
            </a:r>
            <a:r>
              <a:rPr lang="en-US" sz="3600" dirty="0"/>
              <a:t>Adds</a:t>
            </a:r>
          </a:p>
          <a:p>
            <a:pPr marL="285750" indent="-285750">
              <a:buFont typeface="Arial" panose="020B0604020202020204" pitchFamily="34" charset="0"/>
              <a:buChar char="•"/>
            </a:pPr>
            <a:r>
              <a:rPr lang="en-US" sz="3600" dirty="0"/>
              <a:t>Promoting courses/programs</a:t>
            </a:r>
          </a:p>
          <a:p>
            <a:pPr marL="285750" indent="-285750">
              <a:buFont typeface="Arial" panose="020B0604020202020204" pitchFamily="34" charset="0"/>
              <a:buChar char="•"/>
            </a:pPr>
            <a:r>
              <a:rPr lang="en-US" sz="3600" dirty="0"/>
              <a:t>Contact hours</a:t>
            </a:r>
          </a:p>
          <a:p>
            <a:pPr marL="742950" lvl="1" indent="-285750">
              <a:buFont typeface="Arial" panose="020B0604020202020204" pitchFamily="34" charset="0"/>
              <a:buChar char="•"/>
            </a:pPr>
            <a:r>
              <a:rPr lang="en-US" sz="3600" dirty="0"/>
              <a:t>Absences</a:t>
            </a:r>
          </a:p>
          <a:p>
            <a:pPr marL="742950" lvl="1" indent="-285750">
              <a:buFont typeface="Arial" panose="020B0604020202020204" pitchFamily="34" charset="0"/>
              <a:buChar char="•"/>
            </a:pPr>
            <a:r>
              <a:rPr lang="en-US" sz="3600" dirty="0"/>
              <a:t>Finals</a:t>
            </a:r>
          </a:p>
          <a:p>
            <a:pPr marL="342900" indent="-342900">
              <a:buFont typeface="+mj-lt"/>
              <a:buAutoNum type="arabicPeriod"/>
            </a:pP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224133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phic 6" descr="Blackboard">
            <a:extLst>
              <a:ext uri="{FF2B5EF4-FFF2-40B4-BE49-F238E27FC236}">
                <a16:creationId xmlns:a16="http://schemas.microsoft.com/office/drawing/2014/main" id="{2696A1A4-8E43-47F6-A6DC-A9ADAB053D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47510" y="849361"/>
            <a:ext cx="2648371" cy="2648371"/>
          </a:xfrm>
          <a:prstGeom prst="rect">
            <a:avLst/>
          </a:prstGeom>
        </p:spPr>
      </p:pic>
      <p:sp>
        <p:nvSpPr>
          <p:cNvPr id="3" name="Subtitle 2">
            <a:extLst>
              <a:ext uri="{FF2B5EF4-FFF2-40B4-BE49-F238E27FC236}">
                <a16:creationId xmlns:a16="http://schemas.microsoft.com/office/drawing/2014/main" id="{814253EE-4FA2-4843-BE27-C7D5B08FFB81}"/>
              </a:ext>
            </a:extLst>
          </p:cNvPr>
          <p:cNvSpPr>
            <a:spLocks noGrp="1"/>
          </p:cNvSpPr>
          <p:nvPr>
            <p:ph type="subTitle" idx="1"/>
          </p:nvPr>
        </p:nvSpPr>
        <p:spPr>
          <a:xfrm>
            <a:off x="0" y="4423132"/>
            <a:ext cx="12191999" cy="2434868"/>
          </a:xfrm>
          <a:solidFill>
            <a:schemeClr val="accent1"/>
          </a:solidFill>
        </p:spPr>
        <p:txBody>
          <a:bodyPr/>
          <a:lstStyle/>
          <a:p>
            <a:endParaRPr lang="en-US" dirty="0" smtClean="0"/>
          </a:p>
          <a:p>
            <a:r>
              <a:rPr lang="en-US" sz="4000" dirty="0" smtClean="0">
                <a:solidFill>
                  <a:schemeClr val="bg1"/>
                </a:solidFill>
              </a:rPr>
              <a:t>QUESTIONS?</a:t>
            </a:r>
          </a:p>
          <a:p>
            <a:r>
              <a:rPr lang="en-US" sz="4000" dirty="0" smtClean="0">
                <a:solidFill>
                  <a:schemeClr val="bg1"/>
                </a:solidFill>
              </a:rPr>
              <a:t>Thank you!</a:t>
            </a:r>
            <a:endParaRPr lang="en-US" sz="4000" dirty="0">
              <a:solidFill>
                <a:schemeClr val="bg1"/>
              </a:solidFill>
            </a:endParaRPr>
          </a:p>
        </p:txBody>
      </p:sp>
      <p:pic>
        <p:nvPicPr>
          <p:cNvPr id="11" name="Graphic 10" descr="Books on Shelf">
            <a:extLst>
              <a:ext uri="{FF2B5EF4-FFF2-40B4-BE49-F238E27FC236}">
                <a16:creationId xmlns:a16="http://schemas.microsoft.com/office/drawing/2014/main" id="{18A239E6-97C0-4A74-8E7A-C9FD39A8C9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090941" y="1079968"/>
            <a:ext cx="2659472" cy="2659472"/>
          </a:xfrm>
          <a:prstGeom prst="rect">
            <a:avLst/>
          </a:prstGeom>
        </p:spPr>
      </p:pic>
      <p:pic>
        <p:nvPicPr>
          <p:cNvPr id="5" name="Graphic 4" descr="Chat">
            <a:extLst>
              <a:ext uri="{FF2B5EF4-FFF2-40B4-BE49-F238E27FC236}">
                <a16:creationId xmlns:a16="http://schemas.microsoft.com/office/drawing/2014/main" id="{EB71843F-0A0B-4317-B205-4B0A0B97C0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252156" y="1092763"/>
            <a:ext cx="2646677" cy="2646677"/>
          </a:xfrm>
          <a:prstGeom prst="rect">
            <a:avLst/>
          </a:prstGeom>
        </p:spPr>
      </p:pic>
      <p:pic>
        <p:nvPicPr>
          <p:cNvPr id="9" name="Graphic 8" descr="Open Book">
            <a:extLst>
              <a:ext uri="{FF2B5EF4-FFF2-40B4-BE49-F238E27FC236}">
                <a16:creationId xmlns:a16="http://schemas.microsoft.com/office/drawing/2014/main" id="{93E427C7-0218-4592-82DA-2431E4BF87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263218" y="982363"/>
            <a:ext cx="2648372" cy="2648372"/>
          </a:xfrm>
          <a:prstGeom prst="rect">
            <a:avLst/>
          </a:prstGeom>
        </p:spPr>
      </p:pic>
    </p:spTree>
    <p:extLst>
      <p:ext uri="{BB962C8B-B14F-4D97-AF65-F5344CB8AC3E}">
        <p14:creationId xmlns:p14="http://schemas.microsoft.com/office/powerpoint/2010/main" val="208059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5"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000"/>
                                        <p:tgtEl>
                                          <p:spTgt spid="11"/>
                                        </p:tgtEl>
                                      </p:cBhvr>
                                    </p:animEffect>
                                    <p:anim calcmode="lin" valueType="num">
                                      <p:cBhvr>
                                        <p:cTn id="21" dur="2000" fill="hold"/>
                                        <p:tgtEl>
                                          <p:spTgt spid="11"/>
                                        </p:tgtEl>
                                        <p:attrNameLst>
                                          <p:attrName>ppt_w</p:attrName>
                                        </p:attrNameLst>
                                      </p:cBhvr>
                                      <p:tavLst>
                                        <p:tav tm="0" fmla="#ppt_w*sin(2.5*pi*$)">
                                          <p:val>
                                            <p:fltVal val="0"/>
                                          </p:val>
                                        </p:tav>
                                        <p:tav tm="100000">
                                          <p:val>
                                            <p:fltVal val="1"/>
                                          </p:val>
                                        </p:tav>
                                      </p:tavLst>
                                    </p:anim>
                                    <p:anim calcmode="lin" valueType="num">
                                      <p:cBhvr>
                                        <p:cTn id="22"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5" presetClass="exit" presetSubtype="0" fill="hold" grpId="0" nodeType="clickEffect">
                                  <p:stCondLst>
                                    <p:cond delay="0"/>
                                  </p:stCondLst>
                                  <p:childTnLst>
                                    <p:animEffect transition="out" filter="fade">
                                      <p:cBhvr>
                                        <p:cTn id="26" dur="2000"/>
                                        <p:tgtEl>
                                          <p:spTgt spid="3">
                                            <p:txEl>
                                              <p:pRg st="1" end="1"/>
                                            </p:txEl>
                                          </p:spTgt>
                                        </p:tgtEl>
                                      </p:cBhvr>
                                    </p:animEffect>
                                    <p:anim calcmode="lin" valueType="num">
                                      <p:cBhvr>
                                        <p:cTn id="27" dur="2000"/>
                                        <p:tgtEl>
                                          <p:spTgt spid="3">
                                            <p:txEl>
                                              <p:pRg st="1" end="1"/>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8" dur="2000"/>
                                        <p:tgtEl>
                                          <p:spTgt spid="3">
                                            <p:txEl>
                                              <p:pRg st="1" end="1"/>
                                            </p:txEl>
                                          </p:spTgt>
                                        </p:tgtEl>
                                        <p:attrNameLst>
                                          <p:attrName>ppt_h</p:attrName>
                                        </p:attrNameLst>
                                      </p:cBhvr>
                                      <p:tavLst>
                                        <p:tav tm="0">
                                          <p:val>
                                            <p:strVal val="ppt_h"/>
                                          </p:val>
                                        </p:tav>
                                        <p:tav tm="100000">
                                          <p:val>
                                            <p:strVal val="ppt_h"/>
                                          </p:val>
                                        </p:tav>
                                      </p:tavLst>
                                    </p:anim>
                                    <p:set>
                                      <p:cBhvr>
                                        <p:cTn id="29" dur="1" fill="hold">
                                          <p:stCondLst>
                                            <p:cond delay="1999"/>
                                          </p:stCondLst>
                                        </p:cTn>
                                        <p:tgtEl>
                                          <p:spTgt spid="3">
                                            <p:txEl>
                                              <p:pRg st="1" end="1"/>
                                            </p:txEl>
                                          </p:spTgt>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5" presetClass="exit" presetSubtype="0" fill="hold" grpId="0" nodeType="clickEffect">
                                  <p:stCondLst>
                                    <p:cond delay="0"/>
                                  </p:stCondLst>
                                  <p:childTnLst>
                                    <p:animEffect transition="out" filter="fade">
                                      <p:cBhvr>
                                        <p:cTn id="33" dur="2000"/>
                                        <p:tgtEl>
                                          <p:spTgt spid="3">
                                            <p:txEl>
                                              <p:pRg st="2" end="2"/>
                                            </p:txEl>
                                          </p:spTgt>
                                        </p:tgtEl>
                                      </p:cBhvr>
                                    </p:animEffect>
                                    <p:anim calcmode="lin" valueType="num">
                                      <p:cBhvr>
                                        <p:cTn id="34" dur="2000"/>
                                        <p:tgtEl>
                                          <p:spTgt spid="3">
                                            <p:txEl>
                                              <p:pRg st="2" end="2"/>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5" dur="2000"/>
                                        <p:tgtEl>
                                          <p:spTgt spid="3">
                                            <p:txEl>
                                              <p:pRg st="2" end="2"/>
                                            </p:txEl>
                                          </p:spTgt>
                                        </p:tgtEl>
                                        <p:attrNameLst>
                                          <p:attrName>ppt_h</p:attrName>
                                        </p:attrNameLst>
                                      </p:cBhvr>
                                      <p:tavLst>
                                        <p:tav tm="0">
                                          <p:val>
                                            <p:strVal val="ppt_h"/>
                                          </p:val>
                                        </p:tav>
                                        <p:tav tm="100000">
                                          <p:val>
                                            <p:strVal val="ppt_h"/>
                                          </p:val>
                                        </p:tav>
                                      </p:tavLst>
                                    </p:anim>
                                    <p:set>
                                      <p:cBhvr>
                                        <p:cTn id="36" dur="1" fill="hold">
                                          <p:stCondLst>
                                            <p:cond delay="1999"/>
                                          </p:stCondLst>
                                        </p:cTn>
                                        <p:tgtEl>
                                          <p:spTgt spid="3">
                                            <p:txEl>
                                              <p:pRg st="2" end="2"/>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5" presetClass="exit" presetSubtype="0" fill="hold" grpId="0" nodeType="clickEffect">
                                  <p:stCondLst>
                                    <p:cond delay="0"/>
                                  </p:stCondLst>
                                  <p:childTnLst>
                                    <p:animEffect transition="out" filter="fade">
                                      <p:cBhvr>
                                        <p:cTn id="40" dur="2000"/>
                                        <p:tgtEl>
                                          <p:spTgt spid="3">
                                            <p:bg/>
                                          </p:spTgt>
                                        </p:tgtEl>
                                      </p:cBhvr>
                                    </p:animEffect>
                                    <p:anim calcmode="lin" valueType="num">
                                      <p:cBhvr>
                                        <p:cTn id="41" dur="2000"/>
                                        <p:tgtEl>
                                          <p:spTgt spid="3">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2" dur="2000"/>
                                        <p:tgtEl>
                                          <p:spTgt spid="3">
                                            <p:bg/>
                                          </p:spTgt>
                                        </p:tgtEl>
                                        <p:attrNameLst>
                                          <p:attrName>ppt_h</p:attrName>
                                        </p:attrNameLst>
                                      </p:cBhvr>
                                      <p:tavLst>
                                        <p:tav tm="0">
                                          <p:val>
                                            <p:strVal val="ppt_h"/>
                                          </p:val>
                                        </p:tav>
                                        <p:tav tm="100000">
                                          <p:val>
                                            <p:strVal val="ppt_h"/>
                                          </p:val>
                                        </p:tav>
                                      </p:tavLst>
                                    </p:anim>
                                    <p:set>
                                      <p:cBhvr>
                                        <p:cTn id="43" dur="1" fill="hold">
                                          <p:stCondLst>
                                            <p:cond delay="1999"/>
                                          </p:stCondLst>
                                        </p:cTn>
                                        <p:tgtEl>
                                          <p:spTgt spid="3">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48CF1-C72A-4313-8FC7-BF6DD4642AFE}"/>
              </a:ext>
            </a:extLst>
          </p:cNvPr>
          <p:cNvSpPr>
            <a:spLocks noGrp="1"/>
          </p:cNvSpPr>
          <p:nvPr>
            <p:ph type="title"/>
          </p:nvPr>
        </p:nvSpPr>
        <p:spPr>
          <a:xfrm>
            <a:off x="511300" y="117766"/>
            <a:ext cx="5406902" cy="1469965"/>
          </a:xfrm>
        </p:spPr>
        <p:txBody>
          <a:bodyPr anchor="ctr">
            <a:normAutofit/>
          </a:bodyPr>
          <a:lstStyle/>
          <a:p>
            <a:r>
              <a:rPr lang="en-US" b="1" dirty="0" smtClean="0">
                <a:latin typeface="Franklin Gothic Book" panose="020B0503020102020204" pitchFamily="34" charset="0"/>
                <a:cs typeface="Segoe UI" panose="020B0502040204020203" pitchFamily="34" charset="0"/>
              </a:rPr>
              <a:t>AGENDA</a:t>
            </a:r>
            <a:endParaRPr lang="en-US" b="1" dirty="0">
              <a:latin typeface="Franklin Gothic Book" panose="020B0503020102020204" pitchFamily="34" charset="0"/>
              <a:cs typeface="Segoe UI" panose="020B0502040204020203" pitchFamily="34" charset="0"/>
            </a:endParaRPr>
          </a:p>
        </p:txBody>
      </p:sp>
      <p:pic>
        <p:nvPicPr>
          <p:cNvPr id="4" name="Graphic 3" descr="Blackboard">
            <a:extLst>
              <a:ext uri="{FF2B5EF4-FFF2-40B4-BE49-F238E27FC236}">
                <a16:creationId xmlns:a16="http://schemas.microsoft.com/office/drawing/2014/main" id="{A4298283-DDB8-4365-95A1-90935E16BE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38200" y="2880360"/>
            <a:ext cx="1097280" cy="1097280"/>
          </a:xfrm>
          <a:prstGeom prst="rect">
            <a:avLst/>
          </a:prstGeom>
        </p:spPr>
      </p:pic>
      <p:pic>
        <p:nvPicPr>
          <p:cNvPr id="8" name="Graphic 7">
            <a:extLst>
              <a:ext uri="{FF2B5EF4-FFF2-40B4-BE49-F238E27FC236}">
                <a16:creationId xmlns:a16="http://schemas.microsoft.com/office/drawing/2014/main" id="{B6C7BDF7-D7AC-4209-A6A9-11B953F882E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5000"/>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641431" y="816337"/>
            <a:ext cx="5225327" cy="5225327"/>
          </a:xfrm>
          <a:prstGeom prst="rect">
            <a:avLst/>
          </a:prstGeom>
        </p:spPr>
      </p:pic>
      <p:sp>
        <p:nvSpPr>
          <p:cNvPr id="6" name="Content Placeholder 5">
            <a:extLst>
              <a:ext uri="{FF2B5EF4-FFF2-40B4-BE49-F238E27FC236}">
                <a16:creationId xmlns:a16="http://schemas.microsoft.com/office/drawing/2014/main" id="{C856D755-2374-40B4-B692-603C5E927388}"/>
              </a:ext>
            </a:extLst>
          </p:cNvPr>
          <p:cNvSpPr>
            <a:spLocks noGrp="1"/>
          </p:cNvSpPr>
          <p:nvPr>
            <p:ph idx="1"/>
          </p:nvPr>
        </p:nvSpPr>
        <p:spPr>
          <a:xfrm>
            <a:off x="2299073" y="1255220"/>
            <a:ext cx="9047800" cy="5835536"/>
          </a:xfrm>
        </p:spPr>
        <p:txBody>
          <a:bodyPr vert="horz" lIns="91440" tIns="45720" rIns="91440" bIns="45720" rtlCol="0" anchor="t">
            <a:normAutofit fontScale="62500" lnSpcReduction="20000"/>
          </a:bodyPr>
          <a:lstStyle/>
          <a:p>
            <a:pPr>
              <a:lnSpc>
                <a:spcPct val="150000"/>
              </a:lnSpc>
            </a:pPr>
            <a:r>
              <a:rPr lang="en-US" sz="3400" b="1" dirty="0" smtClean="0">
                <a:latin typeface="Segoe UI" panose="020B0502040204020203" pitchFamily="34" charset="0"/>
                <a:cs typeface="Segoe UI" panose="020B0502040204020203" pitchFamily="34" charset="0"/>
              </a:rPr>
              <a:t>Welcome - </a:t>
            </a:r>
            <a:r>
              <a:rPr lang="en-US" sz="2900" dirty="0" smtClean="0">
                <a:latin typeface="Segoe UI" panose="020B0502040204020203" pitchFamily="34" charset="0"/>
                <a:cs typeface="Segoe UI" panose="020B0502040204020203" pitchFamily="34" charset="0"/>
              </a:rPr>
              <a:t>Deans</a:t>
            </a:r>
            <a:r>
              <a:rPr lang="en-US" sz="2900" b="1" dirty="0" smtClean="0">
                <a:latin typeface="Segoe UI" panose="020B0502040204020203" pitchFamily="34" charset="0"/>
                <a:cs typeface="Segoe UI" panose="020B0502040204020203" pitchFamily="34" charset="0"/>
              </a:rPr>
              <a:t> </a:t>
            </a:r>
            <a:r>
              <a:rPr lang="en-US" sz="2900" dirty="0" smtClean="0">
                <a:latin typeface="Segoe UI" panose="020B0502040204020203" pitchFamily="34" charset="0"/>
                <a:cs typeface="Segoe UI" panose="020B0502040204020203" pitchFamily="34" charset="0"/>
              </a:rPr>
              <a:t>Celhay &amp; McClanahan</a:t>
            </a:r>
          </a:p>
          <a:p>
            <a:pPr>
              <a:lnSpc>
                <a:spcPct val="150000"/>
              </a:lnSpc>
            </a:pPr>
            <a:r>
              <a:rPr lang="en-US" sz="3400" b="1" dirty="0">
                <a:latin typeface="Segoe UI" panose="020B0502040204020203" pitchFamily="34" charset="0"/>
                <a:cs typeface="Segoe UI" panose="020B0502040204020203" pitchFamily="34" charset="0"/>
              </a:rPr>
              <a:t>Initiatives and Shared Governance </a:t>
            </a:r>
            <a:r>
              <a:rPr lang="en-US" dirty="0"/>
              <a:t>- </a:t>
            </a:r>
            <a:r>
              <a:rPr lang="en-US" dirty="0" smtClean="0"/>
              <a:t> </a:t>
            </a:r>
            <a:r>
              <a:rPr lang="en-US" sz="2900" dirty="0">
                <a:latin typeface="Segoe UI" panose="020B0502040204020203" pitchFamily="34" charset="0"/>
                <a:cs typeface="Segoe UI" panose="020B0502040204020203" pitchFamily="34" charset="0"/>
              </a:rPr>
              <a:t>Dean</a:t>
            </a:r>
            <a:r>
              <a:rPr lang="en-US" dirty="0">
                <a:latin typeface="Segoe UI" panose="020B0502040204020203" pitchFamily="34" charset="0"/>
                <a:cs typeface="Segoe UI" panose="020B0502040204020203" pitchFamily="34" charset="0"/>
              </a:rPr>
              <a:t> McClanahan</a:t>
            </a:r>
            <a:endParaRPr lang="en-US" dirty="0"/>
          </a:p>
          <a:p>
            <a:pPr>
              <a:lnSpc>
                <a:spcPct val="150000"/>
              </a:lnSpc>
            </a:pPr>
            <a:r>
              <a:rPr lang="en-US" sz="3400" b="1" dirty="0">
                <a:latin typeface="Segoe UI" panose="020B0502040204020203" pitchFamily="34" charset="0"/>
                <a:cs typeface="Segoe UI" panose="020B0502040204020203" pitchFamily="34" charset="0"/>
              </a:rPr>
              <a:t>Safety in the Classroom </a:t>
            </a:r>
            <a:r>
              <a:rPr lang="en-US" sz="2900" b="1" dirty="0" smtClean="0">
                <a:latin typeface="Segoe UI" panose="020B0502040204020203" pitchFamily="34" charset="0"/>
                <a:cs typeface="Segoe UI" panose="020B0502040204020203" pitchFamily="34" charset="0"/>
              </a:rPr>
              <a:t>- </a:t>
            </a:r>
            <a:r>
              <a:rPr lang="en-US" sz="2900" dirty="0" smtClean="0">
                <a:latin typeface="Segoe UI" panose="020B0502040204020203" pitchFamily="34" charset="0"/>
                <a:cs typeface="Segoe UI" panose="020B0502040204020203" pitchFamily="34" charset="0"/>
              </a:rPr>
              <a:t>Dean</a:t>
            </a:r>
            <a:r>
              <a:rPr lang="en-US" sz="2900" b="1" dirty="0" smtClean="0">
                <a:latin typeface="Segoe UI" panose="020B0502040204020203" pitchFamily="34" charset="0"/>
                <a:cs typeface="Segoe UI" panose="020B0502040204020203" pitchFamily="34" charset="0"/>
              </a:rPr>
              <a:t> </a:t>
            </a:r>
            <a:r>
              <a:rPr lang="en-US" sz="2900" dirty="0" smtClean="0">
                <a:latin typeface="Segoe UI" panose="020B0502040204020203" pitchFamily="34" charset="0"/>
                <a:cs typeface="Segoe UI" panose="020B0502040204020203" pitchFamily="34" charset="0"/>
              </a:rPr>
              <a:t>Celhay</a:t>
            </a:r>
          </a:p>
          <a:p>
            <a:pPr lvl="1">
              <a:lnSpc>
                <a:spcPct val="150000"/>
              </a:lnSpc>
            </a:pPr>
            <a:r>
              <a:rPr lang="en-US" sz="2500" dirty="0" smtClean="0">
                <a:latin typeface="Segoe UI" panose="020B0502040204020203" pitchFamily="34" charset="0"/>
                <a:cs typeface="Segoe UI" panose="020B0502040204020203" pitchFamily="34" charset="0"/>
              </a:rPr>
              <a:t>Campus Shield</a:t>
            </a:r>
          </a:p>
          <a:p>
            <a:pPr lvl="1">
              <a:lnSpc>
                <a:spcPct val="150000"/>
              </a:lnSpc>
            </a:pPr>
            <a:r>
              <a:rPr lang="en-US" sz="2500" dirty="0" smtClean="0">
                <a:latin typeface="Segoe UI" panose="020B0502040204020203" pitchFamily="34" charset="0"/>
                <a:cs typeface="Segoe UI" panose="020B0502040204020203" pitchFamily="34" charset="0"/>
              </a:rPr>
              <a:t>Signage</a:t>
            </a:r>
            <a:endParaRPr lang="en-US" sz="2500" dirty="0" smtClean="0">
              <a:latin typeface="Segoe UI" panose="020B0502040204020203" pitchFamily="34" charset="0"/>
              <a:cs typeface="Segoe UI" panose="020B0502040204020203" pitchFamily="34" charset="0"/>
            </a:endParaRPr>
          </a:p>
          <a:p>
            <a:pPr>
              <a:lnSpc>
                <a:spcPct val="150000"/>
              </a:lnSpc>
            </a:pPr>
            <a:r>
              <a:rPr lang="en-US" sz="3400" b="1" dirty="0" smtClean="0">
                <a:latin typeface="Segoe UI" panose="020B0502040204020203" pitchFamily="34" charset="0"/>
                <a:cs typeface="Segoe UI" panose="020B0502040204020203" pitchFamily="34" charset="0"/>
              </a:rPr>
              <a:t>Website Update – </a:t>
            </a:r>
            <a:r>
              <a:rPr lang="en-US" sz="3600" dirty="0">
                <a:latin typeface="Segoe UI" panose="020B0502040204020203" pitchFamily="34" charset="0"/>
                <a:cs typeface="Segoe UI" panose="020B0502040204020203" pitchFamily="34" charset="0"/>
              </a:rPr>
              <a:t>Dean</a:t>
            </a:r>
            <a:r>
              <a:rPr lang="en-US" sz="3200" dirty="0">
                <a:latin typeface="Segoe UI" panose="020B0502040204020203" pitchFamily="34" charset="0"/>
                <a:cs typeface="Segoe UI" panose="020B0502040204020203" pitchFamily="34" charset="0"/>
              </a:rPr>
              <a:t> McClanahan</a:t>
            </a:r>
            <a:endParaRPr lang="en-US" sz="3200" dirty="0"/>
          </a:p>
          <a:p>
            <a:pPr>
              <a:lnSpc>
                <a:spcPct val="150000"/>
              </a:lnSpc>
            </a:pPr>
            <a:r>
              <a:rPr lang="en-US" sz="3400" b="1" dirty="0" smtClean="0">
                <a:latin typeface="Segoe UI" panose="020B0502040204020203" pitchFamily="34" charset="0"/>
                <a:cs typeface="Segoe UI" panose="020B0502040204020203" pitchFamily="34" charset="0"/>
              </a:rPr>
              <a:t>Expanding the Use of Canvas </a:t>
            </a:r>
            <a:r>
              <a:rPr lang="en-US" sz="2900" b="1" dirty="0" smtClean="0">
                <a:latin typeface="Segoe UI" panose="020B0502040204020203" pitchFamily="34" charset="0"/>
                <a:cs typeface="Segoe UI" panose="020B0502040204020203" pitchFamily="34" charset="0"/>
              </a:rPr>
              <a:t>- </a:t>
            </a:r>
            <a:r>
              <a:rPr lang="en-US" sz="2900" dirty="0" smtClean="0">
                <a:latin typeface="Segoe UI" panose="020B0502040204020203" pitchFamily="34" charset="0"/>
                <a:cs typeface="Segoe UI" panose="020B0502040204020203" pitchFamily="34" charset="0"/>
              </a:rPr>
              <a:t>Deans</a:t>
            </a:r>
            <a:r>
              <a:rPr lang="en-US" sz="2900" b="1" dirty="0" smtClean="0">
                <a:latin typeface="Segoe UI" panose="020B0502040204020203" pitchFamily="34" charset="0"/>
                <a:cs typeface="Segoe UI" panose="020B0502040204020203" pitchFamily="34" charset="0"/>
              </a:rPr>
              <a:t> </a:t>
            </a:r>
            <a:r>
              <a:rPr lang="en-US" sz="2900" dirty="0" smtClean="0">
                <a:latin typeface="Segoe UI" panose="020B0502040204020203" pitchFamily="34" charset="0"/>
                <a:cs typeface="Segoe UI" panose="020B0502040204020203" pitchFamily="34" charset="0"/>
              </a:rPr>
              <a:t>Celhay &amp; </a:t>
            </a:r>
            <a:r>
              <a:rPr lang="en-US" sz="2900" dirty="0" smtClean="0">
                <a:latin typeface="Segoe UI" panose="020B0502040204020203" pitchFamily="34" charset="0"/>
                <a:cs typeface="Segoe UI" panose="020B0502040204020203" pitchFamily="34" charset="0"/>
              </a:rPr>
              <a:t>McClanahan</a:t>
            </a:r>
          </a:p>
          <a:p>
            <a:pPr>
              <a:lnSpc>
                <a:spcPct val="150000"/>
              </a:lnSpc>
            </a:pPr>
            <a:r>
              <a:rPr lang="en-US" sz="3400" b="1" dirty="0">
                <a:latin typeface="Segoe UI" panose="020B0502040204020203" pitchFamily="34" charset="0"/>
                <a:cs typeface="Segoe UI" panose="020B0502040204020203" pitchFamily="34" charset="0"/>
              </a:rPr>
              <a:t>SLO’S in </a:t>
            </a:r>
            <a:r>
              <a:rPr lang="en-US" sz="3400" b="1" dirty="0" smtClean="0">
                <a:latin typeface="Segoe UI" panose="020B0502040204020203" pitchFamily="34" charset="0"/>
                <a:cs typeface="Segoe UI" panose="020B0502040204020203" pitchFamily="34" charset="0"/>
              </a:rPr>
              <a:t>Syllabi – Dean Jennings</a:t>
            </a:r>
            <a:endParaRPr lang="en-US" sz="3400" b="1" dirty="0">
              <a:latin typeface="Segoe UI" panose="020B0502040204020203" pitchFamily="34" charset="0"/>
              <a:cs typeface="Segoe UI" panose="020B0502040204020203" pitchFamily="34" charset="0"/>
            </a:endParaRPr>
          </a:p>
          <a:p>
            <a:pPr>
              <a:lnSpc>
                <a:spcPct val="150000"/>
              </a:lnSpc>
            </a:pPr>
            <a:r>
              <a:rPr lang="en-US" sz="3400" b="1" dirty="0" smtClean="0">
                <a:latin typeface="Segoe UI" panose="020B0502040204020203" pitchFamily="34" charset="0"/>
                <a:cs typeface="Segoe UI" panose="020B0502040204020203" pitchFamily="34" charset="0"/>
              </a:rPr>
              <a:t>Division </a:t>
            </a:r>
            <a:r>
              <a:rPr lang="en-US" sz="3400" b="1" dirty="0" smtClean="0">
                <a:latin typeface="Segoe UI" panose="020B0502040204020203" pitchFamily="34" charset="0"/>
                <a:cs typeface="Segoe UI" panose="020B0502040204020203" pitchFamily="34" charset="0"/>
              </a:rPr>
              <a:t>Updates &amp; Important Dates </a:t>
            </a:r>
            <a:r>
              <a:rPr lang="en-US" sz="2900" b="1" dirty="0" smtClean="0">
                <a:latin typeface="Segoe UI" panose="020B0502040204020203" pitchFamily="34" charset="0"/>
                <a:cs typeface="Segoe UI" panose="020B0502040204020203" pitchFamily="34" charset="0"/>
              </a:rPr>
              <a:t>– </a:t>
            </a:r>
            <a:r>
              <a:rPr lang="en-US" sz="2900" dirty="0" smtClean="0">
                <a:latin typeface="Segoe UI" panose="020B0502040204020203" pitchFamily="34" charset="0"/>
                <a:cs typeface="Segoe UI" panose="020B0502040204020203" pitchFamily="34" charset="0"/>
              </a:rPr>
              <a:t>Dean Jennings</a:t>
            </a:r>
          </a:p>
          <a:p>
            <a:pPr>
              <a:lnSpc>
                <a:spcPct val="150000"/>
              </a:lnSpc>
            </a:pPr>
            <a:r>
              <a:rPr lang="en-US" sz="3400" b="1" dirty="0" smtClean="0">
                <a:latin typeface="Segoe UI" panose="020B0502040204020203" pitchFamily="34" charset="0"/>
                <a:cs typeface="Segoe UI" panose="020B0502040204020203" pitchFamily="34" charset="0"/>
              </a:rPr>
              <a:t>Travelling </a:t>
            </a:r>
            <a:r>
              <a:rPr lang="en-US" sz="3400" b="1" dirty="0" smtClean="0">
                <a:latin typeface="Segoe UI" panose="020B0502040204020203" pitchFamily="34" charset="0"/>
                <a:cs typeface="Segoe UI" panose="020B0502040204020203" pitchFamily="34" charset="0"/>
              </a:rPr>
              <a:t>Folders </a:t>
            </a:r>
            <a:r>
              <a:rPr lang="en-US" sz="2900" b="1" dirty="0" smtClean="0">
                <a:latin typeface="Segoe UI" panose="020B0502040204020203" pitchFamily="34" charset="0"/>
                <a:cs typeface="Segoe UI" panose="020B0502040204020203" pitchFamily="34" charset="0"/>
              </a:rPr>
              <a:t>- </a:t>
            </a:r>
            <a:r>
              <a:rPr lang="en-US" sz="2900" dirty="0" smtClean="0">
                <a:latin typeface="Segoe UI" panose="020B0502040204020203" pitchFamily="34" charset="0"/>
                <a:cs typeface="Segoe UI" panose="020B0502040204020203" pitchFamily="34" charset="0"/>
              </a:rPr>
              <a:t>Dean</a:t>
            </a:r>
            <a:r>
              <a:rPr lang="en-US" sz="2900" b="1" dirty="0" smtClean="0">
                <a:latin typeface="Segoe UI" panose="020B0502040204020203" pitchFamily="34" charset="0"/>
                <a:cs typeface="Segoe UI" panose="020B0502040204020203" pitchFamily="34" charset="0"/>
              </a:rPr>
              <a:t> </a:t>
            </a:r>
            <a:r>
              <a:rPr lang="en-US" sz="2900" dirty="0" smtClean="0">
                <a:latin typeface="Segoe UI" panose="020B0502040204020203" pitchFamily="34" charset="0"/>
                <a:cs typeface="Segoe UI" panose="020B0502040204020203" pitchFamily="34" charset="0"/>
              </a:rPr>
              <a:t>McClanahan</a:t>
            </a:r>
            <a:endParaRPr lang="en-US" sz="2900" b="1" dirty="0" smtClean="0">
              <a:latin typeface="Segoe UI" panose="020B0502040204020203" pitchFamily="34" charset="0"/>
              <a:cs typeface="Segoe UI" panose="020B0502040204020203" pitchFamily="34" charset="0"/>
            </a:endParaRPr>
          </a:p>
          <a:p>
            <a:pPr>
              <a:lnSpc>
                <a:spcPct val="150000"/>
              </a:lnSpc>
            </a:pPr>
            <a:r>
              <a:rPr lang="en-US" sz="3400" b="1" dirty="0" smtClean="0">
                <a:latin typeface="Segoe UI" panose="020B0502040204020203" pitchFamily="34" charset="0"/>
                <a:cs typeface="Segoe UI" panose="020B0502040204020203" pitchFamily="34" charset="0"/>
              </a:rPr>
              <a:t>Questions - </a:t>
            </a:r>
            <a:r>
              <a:rPr lang="en-US" sz="2900" dirty="0" smtClean="0">
                <a:latin typeface="Segoe UI" panose="020B0502040204020203" pitchFamily="34" charset="0"/>
                <a:cs typeface="Segoe UI" panose="020B0502040204020203" pitchFamily="34" charset="0"/>
              </a:rPr>
              <a:t>All</a:t>
            </a:r>
          </a:p>
        </p:txBody>
      </p:sp>
    </p:spTree>
    <p:extLst>
      <p:ext uri="{BB962C8B-B14F-4D97-AF65-F5344CB8AC3E}">
        <p14:creationId xmlns:p14="http://schemas.microsoft.com/office/powerpoint/2010/main" val="351489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48CF1-C72A-4313-8FC7-BF6DD4642AFE}"/>
              </a:ext>
            </a:extLst>
          </p:cNvPr>
          <p:cNvSpPr>
            <a:spLocks noGrp="1"/>
          </p:cNvSpPr>
          <p:nvPr>
            <p:ph type="title"/>
          </p:nvPr>
        </p:nvSpPr>
        <p:spPr>
          <a:xfrm>
            <a:off x="511300" y="117766"/>
            <a:ext cx="5406902" cy="1469965"/>
          </a:xfrm>
        </p:spPr>
        <p:txBody>
          <a:bodyPr anchor="ctr">
            <a:normAutofit/>
          </a:bodyPr>
          <a:lstStyle/>
          <a:p>
            <a:r>
              <a:rPr lang="en-US" b="1" dirty="0" smtClean="0">
                <a:latin typeface="Franklin Gothic Book" panose="020B0503020102020204" pitchFamily="34" charset="0"/>
                <a:cs typeface="Segoe UI" panose="020B0502040204020203" pitchFamily="34" charset="0"/>
              </a:rPr>
              <a:t>AGENDA</a:t>
            </a:r>
            <a:endParaRPr lang="en-US" b="1" dirty="0">
              <a:latin typeface="Franklin Gothic Book" panose="020B0503020102020204" pitchFamily="34" charset="0"/>
              <a:cs typeface="Segoe UI" panose="020B0502040204020203" pitchFamily="34" charset="0"/>
            </a:endParaRPr>
          </a:p>
        </p:txBody>
      </p:sp>
      <p:pic>
        <p:nvPicPr>
          <p:cNvPr id="4" name="Graphic 3" descr="Blackboard">
            <a:extLst>
              <a:ext uri="{FF2B5EF4-FFF2-40B4-BE49-F238E27FC236}">
                <a16:creationId xmlns:a16="http://schemas.microsoft.com/office/drawing/2014/main" id="{A4298283-DDB8-4365-95A1-90935E16BE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38200" y="2880360"/>
            <a:ext cx="1097280" cy="1097280"/>
          </a:xfrm>
          <a:prstGeom prst="rect">
            <a:avLst/>
          </a:prstGeom>
        </p:spPr>
      </p:pic>
      <p:sp>
        <p:nvSpPr>
          <p:cNvPr id="6" name="Content Placeholder 5">
            <a:extLst>
              <a:ext uri="{FF2B5EF4-FFF2-40B4-BE49-F238E27FC236}">
                <a16:creationId xmlns:a16="http://schemas.microsoft.com/office/drawing/2014/main" id="{C856D755-2374-40B4-B692-603C5E927388}"/>
              </a:ext>
            </a:extLst>
          </p:cNvPr>
          <p:cNvSpPr>
            <a:spLocks noGrp="1"/>
          </p:cNvSpPr>
          <p:nvPr>
            <p:ph idx="1"/>
          </p:nvPr>
        </p:nvSpPr>
        <p:spPr>
          <a:xfrm>
            <a:off x="2299073" y="1255220"/>
            <a:ext cx="9047800" cy="5835536"/>
          </a:xfrm>
        </p:spPr>
        <p:txBody>
          <a:bodyPr vert="horz" lIns="91440" tIns="45720" rIns="91440" bIns="45720" rtlCol="0" anchor="t">
            <a:normAutofit fontScale="62500" lnSpcReduction="20000"/>
          </a:bodyPr>
          <a:lstStyle/>
          <a:p>
            <a:pPr>
              <a:lnSpc>
                <a:spcPct val="150000"/>
              </a:lnSpc>
            </a:pPr>
            <a:r>
              <a:rPr lang="en-US" sz="3400" b="1" dirty="0" smtClean="0">
                <a:latin typeface="Segoe UI" panose="020B0502040204020203" pitchFamily="34" charset="0"/>
                <a:cs typeface="Segoe UI" panose="020B0502040204020203" pitchFamily="34" charset="0"/>
              </a:rPr>
              <a:t>Welcome - </a:t>
            </a:r>
            <a:r>
              <a:rPr lang="en-US" sz="2900" dirty="0" smtClean="0">
                <a:latin typeface="Segoe UI" panose="020B0502040204020203" pitchFamily="34" charset="0"/>
                <a:cs typeface="Segoe UI" panose="020B0502040204020203" pitchFamily="34" charset="0"/>
              </a:rPr>
              <a:t>Deans</a:t>
            </a:r>
            <a:r>
              <a:rPr lang="en-US" sz="2900" b="1" dirty="0" smtClean="0">
                <a:latin typeface="Segoe UI" panose="020B0502040204020203" pitchFamily="34" charset="0"/>
                <a:cs typeface="Segoe UI" panose="020B0502040204020203" pitchFamily="34" charset="0"/>
              </a:rPr>
              <a:t> </a:t>
            </a:r>
            <a:r>
              <a:rPr lang="en-US" sz="2900" dirty="0" smtClean="0">
                <a:latin typeface="Segoe UI" panose="020B0502040204020203" pitchFamily="34" charset="0"/>
                <a:cs typeface="Segoe UI" panose="020B0502040204020203" pitchFamily="34" charset="0"/>
              </a:rPr>
              <a:t>Celhay &amp; McClanahan</a:t>
            </a:r>
          </a:p>
          <a:p>
            <a:pPr>
              <a:lnSpc>
                <a:spcPct val="150000"/>
              </a:lnSpc>
            </a:pPr>
            <a:r>
              <a:rPr lang="en-US" sz="3400" b="1" dirty="0">
                <a:latin typeface="Segoe UI" panose="020B0502040204020203" pitchFamily="34" charset="0"/>
                <a:cs typeface="Segoe UI" panose="020B0502040204020203" pitchFamily="34" charset="0"/>
              </a:rPr>
              <a:t>Initiatives and Shared Governance </a:t>
            </a:r>
            <a:r>
              <a:rPr lang="en-US" dirty="0"/>
              <a:t>- </a:t>
            </a:r>
            <a:r>
              <a:rPr lang="en-US" dirty="0" smtClean="0"/>
              <a:t> </a:t>
            </a:r>
            <a:r>
              <a:rPr lang="en-US" sz="2900" dirty="0">
                <a:latin typeface="Segoe UI" panose="020B0502040204020203" pitchFamily="34" charset="0"/>
                <a:cs typeface="Segoe UI" panose="020B0502040204020203" pitchFamily="34" charset="0"/>
              </a:rPr>
              <a:t>Dean</a:t>
            </a:r>
            <a:r>
              <a:rPr lang="en-US" dirty="0">
                <a:latin typeface="Segoe UI" panose="020B0502040204020203" pitchFamily="34" charset="0"/>
                <a:cs typeface="Segoe UI" panose="020B0502040204020203" pitchFamily="34" charset="0"/>
              </a:rPr>
              <a:t> McClanahan</a:t>
            </a:r>
            <a:endParaRPr lang="en-US" dirty="0"/>
          </a:p>
          <a:p>
            <a:pPr>
              <a:lnSpc>
                <a:spcPct val="150000"/>
              </a:lnSpc>
            </a:pPr>
            <a:r>
              <a:rPr lang="en-US" sz="3400" b="1" dirty="0">
                <a:latin typeface="Segoe UI" panose="020B0502040204020203" pitchFamily="34" charset="0"/>
                <a:cs typeface="Segoe UI" panose="020B0502040204020203" pitchFamily="34" charset="0"/>
              </a:rPr>
              <a:t>Safety in the Classroom </a:t>
            </a:r>
            <a:r>
              <a:rPr lang="en-US" sz="2900" b="1" dirty="0" smtClean="0">
                <a:latin typeface="Segoe UI" panose="020B0502040204020203" pitchFamily="34" charset="0"/>
                <a:cs typeface="Segoe UI" panose="020B0502040204020203" pitchFamily="34" charset="0"/>
              </a:rPr>
              <a:t>- </a:t>
            </a:r>
            <a:r>
              <a:rPr lang="en-US" sz="2900" dirty="0" smtClean="0">
                <a:latin typeface="Segoe UI" panose="020B0502040204020203" pitchFamily="34" charset="0"/>
                <a:cs typeface="Segoe UI" panose="020B0502040204020203" pitchFamily="34" charset="0"/>
              </a:rPr>
              <a:t>Dean</a:t>
            </a:r>
            <a:r>
              <a:rPr lang="en-US" sz="2900" b="1" dirty="0" smtClean="0">
                <a:latin typeface="Segoe UI" panose="020B0502040204020203" pitchFamily="34" charset="0"/>
                <a:cs typeface="Segoe UI" panose="020B0502040204020203" pitchFamily="34" charset="0"/>
              </a:rPr>
              <a:t> </a:t>
            </a:r>
            <a:r>
              <a:rPr lang="en-US" sz="2900" dirty="0" smtClean="0">
                <a:latin typeface="Segoe UI" panose="020B0502040204020203" pitchFamily="34" charset="0"/>
                <a:cs typeface="Segoe UI" panose="020B0502040204020203" pitchFamily="34" charset="0"/>
              </a:rPr>
              <a:t>Celhay</a:t>
            </a:r>
          </a:p>
          <a:p>
            <a:pPr lvl="1">
              <a:lnSpc>
                <a:spcPct val="150000"/>
              </a:lnSpc>
            </a:pPr>
            <a:r>
              <a:rPr lang="en-US" sz="2500" dirty="0" smtClean="0">
                <a:latin typeface="Segoe UI" panose="020B0502040204020203" pitchFamily="34" charset="0"/>
                <a:cs typeface="Segoe UI" panose="020B0502040204020203" pitchFamily="34" charset="0"/>
              </a:rPr>
              <a:t>Campus Shield</a:t>
            </a:r>
          </a:p>
          <a:p>
            <a:pPr lvl="1">
              <a:lnSpc>
                <a:spcPct val="150000"/>
              </a:lnSpc>
            </a:pPr>
            <a:r>
              <a:rPr lang="en-US" sz="2500" dirty="0" smtClean="0">
                <a:latin typeface="Segoe UI" panose="020B0502040204020203" pitchFamily="34" charset="0"/>
                <a:cs typeface="Segoe UI" panose="020B0502040204020203" pitchFamily="34" charset="0"/>
              </a:rPr>
              <a:t>Signage</a:t>
            </a:r>
            <a:endParaRPr lang="en-US" sz="2500" dirty="0" smtClean="0">
              <a:latin typeface="Segoe UI" panose="020B0502040204020203" pitchFamily="34" charset="0"/>
              <a:cs typeface="Segoe UI" panose="020B0502040204020203" pitchFamily="34" charset="0"/>
            </a:endParaRPr>
          </a:p>
          <a:p>
            <a:pPr>
              <a:lnSpc>
                <a:spcPct val="150000"/>
              </a:lnSpc>
            </a:pPr>
            <a:r>
              <a:rPr lang="en-US" sz="3400" b="1" dirty="0" smtClean="0">
                <a:latin typeface="Segoe UI" panose="020B0502040204020203" pitchFamily="34" charset="0"/>
                <a:cs typeface="Segoe UI" panose="020B0502040204020203" pitchFamily="34" charset="0"/>
              </a:rPr>
              <a:t>Website Update – </a:t>
            </a:r>
            <a:r>
              <a:rPr lang="en-US" sz="3600" dirty="0">
                <a:latin typeface="Segoe UI" panose="020B0502040204020203" pitchFamily="34" charset="0"/>
                <a:cs typeface="Segoe UI" panose="020B0502040204020203" pitchFamily="34" charset="0"/>
              </a:rPr>
              <a:t>Dean</a:t>
            </a:r>
            <a:r>
              <a:rPr lang="en-US" sz="3200" dirty="0">
                <a:latin typeface="Segoe UI" panose="020B0502040204020203" pitchFamily="34" charset="0"/>
                <a:cs typeface="Segoe UI" panose="020B0502040204020203" pitchFamily="34" charset="0"/>
              </a:rPr>
              <a:t> McClanahan</a:t>
            </a:r>
            <a:endParaRPr lang="en-US" sz="3200" dirty="0"/>
          </a:p>
          <a:p>
            <a:pPr>
              <a:lnSpc>
                <a:spcPct val="150000"/>
              </a:lnSpc>
            </a:pPr>
            <a:r>
              <a:rPr lang="en-US" sz="3400" b="1" dirty="0" smtClean="0">
                <a:latin typeface="Segoe UI" panose="020B0502040204020203" pitchFamily="34" charset="0"/>
                <a:cs typeface="Segoe UI" panose="020B0502040204020203" pitchFamily="34" charset="0"/>
              </a:rPr>
              <a:t>Expanding the Use of Canvas </a:t>
            </a:r>
            <a:r>
              <a:rPr lang="en-US" sz="2900" b="1" dirty="0" smtClean="0">
                <a:latin typeface="Segoe UI" panose="020B0502040204020203" pitchFamily="34" charset="0"/>
                <a:cs typeface="Segoe UI" panose="020B0502040204020203" pitchFamily="34" charset="0"/>
              </a:rPr>
              <a:t>- </a:t>
            </a:r>
            <a:r>
              <a:rPr lang="en-US" sz="2900" dirty="0" smtClean="0">
                <a:latin typeface="Segoe UI" panose="020B0502040204020203" pitchFamily="34" charset="0"/>
                <a:cs typeface="Segoe UI" panose="020B0502040204020203" pitchFamily="34" charset="0"/>
              </a:rPr>
              <a:t>Deans</a:t>
            </a:r>
            <a:r>
              <a:rPr lang="en-US" sz="2900" b="1" dirty="0" smtClean="0">
                <a:latin typeface="Segoe UI" panose="020B0502040204020203" pitchFamily="34" charset="0"/>
                <a:cs typeface="Segoe UI" panose="020B0502040204020203" pitchFamily="34" charset="0"/>
              </a:rPr>
              <a:t> </a:t>
            </a:r>
            <a:r>
              <a:rPr lang="en-US" sz="2900" dirty="0" smtClean="0">
                <a:latin typeface="Segoe UI" panose="020B0502040204020203" pitchFamily="34" charset="0"/>
                <a:cs typeface="Segoe UI" panose="020B0502040204020203" pitchFamily="34" charset="0"/>
              </a:rPr>
              <a:t>Celhay &amp; </a:t>
            </a:r>
            <a:r>
              <a:rPr lang="en-US" sz="2900" dirty="0" smtClean="0">
                <a:latin typeface="Segoe UI" panose="020B0502040204020203" pitchFamily="34" charset="0"/>
                <a:cs typeface="Segoe UI" panose="020B0502040204020203" pitchFamily="34" charset="0"/>
              </a:rPr>
              <a:t>McClanahan</a:t>
            </a:r>
          </a:p>
          <a:p>
            <a:pPr>
              <a:lnSpc>
                <a:spcPct val="150000"/>
              </a:lnSpc>
            </a:pPr>
            <a:r>
              <a:rPr lang="en-US" sz="3400" b="1" dirty="0">
                <a:latin typeface="Segoe UI" panose="020B0502040204020203" pitchFamily="34" charset="0"/>
                <a:cs typeface="Segoe UI" panose="020B0502040204020203" pitchFamily="34" charset="0"/>
              </a:rPr>
              <a:t>SLO’S in </a:t>
            </a:r>
            <a:r>
              <a:rPr lang="en-US" sz="3400" b="1" dirty="0" smtClean="0">
                <a:latin typeface="Segoe UI" panose="020B0502040204020203" pitchFamily="34" charset="0"/>
                <a:cs typeface="Segoe UI" panose="020B0502040204020203" pitchFamily="34" charset="0"/>
              </a:rPr>
              <a:t>Syllabi – Dean Jennings</a:t>
            </a:r>
            <a:endParaRPr lang="en-US" sz="3400" b="1" dirty="0">
              <a:latin typeface="Segoe UI" panose="020B0502040204020203" pitchFamily="34" charset="0"/>
              <a:cs typeface="Segoe UI" panose="020B0502040204020203" pitchFamily="34" charset="0"/>
            </a:endParaRPr>
          </a:p>
          <a:p>
            <a:pPr>
              <a:lnSpc>
                <a:spcPct val="150000"/>
              </a:lnSpc>
            </a:pPr>
            <a:r>
              <a:rPr lang="en-US" sz="3400" b="1" dirty="0" smtClean="0">
                <a:latin typeface="Segoe UI" panose="020B0502040204020203" pitchFamily="34" charset="0"/>
                <a:cs typeface="Segoe UI" panose="020B0502040204020203" pitchFamily="34" charset="0"/>
              </a:rPr>
              <a:t>Division </a:t>
            </a:r>
            <a:r>
              <a:rPr lang="en-US" sz="3400" b="1" dirty="0" smtClean="0">
                <a:latin typeface="Segoe UI" panose="020B0502040204020203" pitchFamily="34" charset="0"/>
                <a:cs typeface="Segoe UI" panose="020B0502040204020203" pitchFamily="34" charset="0"/>
              </a:rPr>
              <a:t>Updates &amp; Important Dates </a:t>
            </a:r>
            <a:r>
              <a:rPr lang="en-US" sz="2900" b="1" dirty="0" smtClean="0">
                <a:latin typeface="Segoe UI" panose="020B0502040204020203" pitchFamily="34" charset="0"/>
                <a:cs typeface="Segoe UI" panose="020B0502040204020203" pitchFamily="34" charset="0"/>
              </a:rPr>
              <a:t>– </a:t>
            </a:r>
            <a:r>
              <a:rPr lang="en-US" sz="2900" dirty="0" smtClean="0">
                <a:latin typeface="Segoe UI" panose="020B0502040204020203" pitchFamily="34" charset="0"/>
                <a:cs typeface="Segoe UI" panose="020B0502040204020203" pitchFamily="34" charset="0"/>
              </a:rPr>
              <a:t>Dean Jennings</a:t>
            </a:r>
          </a:p>
          <a:p>
            <a:pPr>
              <a:lnSpc>
                <a:spcPct val="150000"/>
              </a:lnSpc>
            </a:pPr>
            <a:r>
              <a:rPr lang="en-US" sz="3400" b="1" dirty="0" smtClean="0">
                <a:latin typeface="Segoe UI" panose="020B0502040204020203" pitchFamily="34" charset="0"/>
                <a:cs typeface="Segoe UI" panose="020B0502040204020203" pitchFamily="34" charset="0"/>
              </a:rPr>
              <a:t>Travelling </a:t>
            </a:r>
            <a:r>
              <a:rPr lang="en-US" sz="3400" b="1" dirty="0" smtClean="0">
                <a:latin typeface="Segoe UI" panose="020B0502040204020203" pitchFamily="34" charset="0"/>
                <a:cs typeface="Segoe UI" panose="020B0502040204020203" pitchFamily="34" charset="0"/>
              </a:rPr>
              <a:t>Folders </a:t>
            </a:r>
            <a:r>
              <a:rPr lang="en-US" sz="2900" b="1" dirty="0" smtClean="0">
                <a:latin typeface="Segoe UI" panose="020B0502040204020203" pitchFamily="34" charset="0"/>
                <a:cs typeface="Segoe UI" panose="020B0502040204020203" pitchFamily="34" charset="0"/>
              </a:rPr>
              <a:t>- </a:t>
            </a:r>
            <a:r>
              <a:rPr lang="en-US" sz="2900" dirty="0" smtClean="0">
                <a:latin typeface="Segoe UI" panose="020B0502040204020203" pitchFamily="34" charset="0"/>
                <a:cs typeface="Segoe UI" panose="020B0502040204020203" pitchFamily="34" charset="0"/>
              </a:rPr>
              <a:t>Dean</a:t>
            </a:r>
            <a:r>
              <a:rPr lang="en-US" sz="2900" b="1" dirty="0" smtClean="0">
                <a:latin typeface="Segoe UI" panose="020B0502040204020203" pitchFamily="34" charset="0"/>
                <a:cs typeface="Segoe UI" panose="020B0502040204020203" pitchFamily="34" charset="0"/>
              </a:rPr>
              <a:t> </a:t>
            </a:r>
            <a:r>
              <a:rPr lang="en-US" sz="2900" dirty="0" smtClean="0">
                <a:latin typeface="Segoe UI" panose="020B0502040204020203" pitchFamily="34" charset="0"/>
                <a:cs typeface="Segoe UI" panose="020B0502040204020203" pitchFamily="34" charset="0"/>
              </a:rPr>
              <a:t>McClanahan</a:t>
            </a:r>
            <a:endParaRPr lang="en-US" sz="2900" b="1" dirty="0" smtClean="0">
              <a:latin typeface="Segoe UI" panose="020B0502040204020203" pitchFamily="34" charset="0"/>
              <a:cs typeface="Segoe UI" panose="020B0502040204020203" pitchFamily="34" charset="0"/>
            </a:endParaRPr>
          </a:p>
          <a:p>
            <a:pPr>
              <a:lnSpc>
                <a:spcPct val="150000"/>
              </a:lnSpc>
            </a:pPr>
            <a:r>
              <a:rPr lang="en-US" sz="3400" b="1" dirty="0" smtClean="0">
                <a:latin typeface="Segoe UI" panose="020B0502040204020203" pitchFamily="34" charset="0"/>
                <a:cs typeface="Segoe UI" panose="020B0502040204020203" pitchFamily="34" charset="0"/>
              </a:rPr>
              <a:t>Questions - </a:t>
            </a:r>
            <a:r>
              <a:rPr lang="en-US" sz="2900" dirty="0" smtClean="0">
                <a:latin typeface="Segoe UI" panose="020B0502040204020203" pitchFamily="34" charset="0"/>
                <a:cs typeface="Segoe UI" panose="020B0502040204020203" pitchFamily="34" charset="0"/>
              </a:rPr>
              <a:t>All</a:t>
            </a:r>
          </a:p>
        </p:txBody>
      </p:sp>
    </p:spTree>
    <p:extLst>
      <p:ext uri="{BB962C8B-B14F-4D97-AF65-F5344CB8AC3E}">
        <p14:creationId xmlns:p14="http://schemas.microsoft.com/office/powerpoint/2010/main" val="86299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F6D58-1A39-41ED-99F7-0CE9F03BD344}"/>
              </a:ext>
            </a:extLst>
          </p:cNvPr>
          <p:cNvSpPr>
            <a:spLocks noGrp="1"/>
          </p:cNvSpPr>
          <p:nvPr>
            <p:ph type="title"/>
          </p:nvPr>
        </p:nvSpPr>
        <p:spPr>
          <a:xfrm>
            <a:off x="777549" y="391393"/>
            <a:ext cx="5406902" cy="1469965"/>
          </a:xfrm>
        </p:spPr>
        <p:txBody>
          <a:bodyPr anchor="ctr">
            <a:normAutofit/>
          </a:bodyPr>
          <a:lstStyle/>
          <a:p>
            <a:r>
              <a:rPr lang="en-US" sz="4000" b="1" dirty="0" smtClean="0">
                <a:latin typeface="Franklin Gothic Book" panose="020B0503020102020204" pitchFamily="34" charset="0"/>
                <a:cs typeface="Segoe UI" panose="020B0502040204020203" pitchFamily="34" charset="0"/>
              </a:rPr>
              <a:t>VISION FOR DIVISIONS</a:t>
            </a:r>
            <a:endParaRPr lang="en-US" sz="4000" b="1" dirty="0">
              <a:latin typeface="Franklin Gothic Book" panose="020B0503020102020204"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3BF933A4-33C5-4102-BBB0-9B15EFF2F292}"/>
              </a:ext>
            </a:extLst>
          </p:cNvPr>
          <p:cNvSpPr>
            <a:spLocks noGrp="1"/>
          </p:cNvSpPr>
          <p:nvPr>
            <p:ph idx="1"/>
          </p:nvPr>
        </p:nvSpPr>
        <p:spPr>
          <a:xfrm>
            <a:off x="2049396" y="1778924"/>
            <a:ext cx="6063825" cy="4630189"/>
          </a:xfrm>
        </p:spPr>
        <p:txBody>
          <a:bodyPr vert="horz" lIns="91440" tIns="45720" rIns="91440" bIns="45720" rtlCol="0" anchor="t">
            <a:normAutofit lnSpcReduction="10000"/>
          </a:bodyPr>
          <a:lstStyle/>
          <a:p>
            <a:pPr>
              <a:lnSpc>
                <a:spcPct val="150000"/>
              </a:lnSpc>
            </a:pPr>
            <a:r>
              <a:rPr lang="en-US" sz="3600" dirty="0" smtClean="0">
                <a:latin typeface="Segoe UI" panose="020B0502040204020203" pitchFamily="34" charset="0"/>
                <a:cs typeface="Segoe UI" panose="020B0502040204020203" pitchFamily="34" charset="0"/>
              </a:rPr>
              <a:t>Communication</a:t>
            </a:r>
          </a:p>
          <a:p>
            <a:pPr>
              <a:lnSpc>
                <a:spcPct val="150000"/>
              </a:lnSpc>
            </a:pPr>
            <a:r>
              <a:rPr lang="en-US" sz="3600" dirty="0" smtClean="0">
                <a:latin typeface="Segoe UI" panose="020B0502040204020203" pitchFamily="34" charset="0"/>
                <a:cs typeface="Segoe UI" panose="020B0502040204020203" pitchFamily="34" charset="0"/>
              </a:rPr>
              <a:t>Collaboration</a:t>
            </a:r>
          </a:p>
          <a:p>
            <a:pPr>
              <a:lnSpc>
                <a:spcPct val="150000"/>
              </a:lnSpc>
            </a:pPr>
            <a:r>
              <a:rPr lang="en-US" sz="3600" dirty="0" smtClean="0">
                <a:latin typeface="Segoe UI" panose="020B0502040204020203" pitchFamily="34" charset="0"/>
                <a:cs typeface="Segoe UI" panose="020B0502040204020203" pitchFamily="34" charset="0"/>
              </a:rPr>
              <a:t>Collegiality</a:t>
            </a:r>
          </a:p>
          <a:p>
            <a:pPr>
              <a:lnSpc>
                <a:spcPct val="150000"/>
              </a:lnSpc>
            </a:pPr>
            <a:r>
              <a:rPr lang="en-US" sz="3600" dirty="0" smtClean="0">
                <a:latin typeface="Segoe UI" panose="020B0502040204020203" pitchFamily="34" charset="0"/>
                <a:cs typeface="Segoe UI" panose="020B0502040204020203" pitchFamily="34" charset="0"/>
              </a:rPr>
              <a:t>Professional Development</a:t>
            </a:r>
          </a:p>
          <a:p>
            <a:pPr>
              <a:lnSpc>
                <a:spcPct val="150000"/>
              </a:lnSpc>
            </a:pPr>
            <a:r>
              <a:rPr lang="en-US" sz="3600" dirty="0" smtClean="0">
                <a:latin typeface="Segoe UI" panose="020B0502040204020203" pitchFamily="34" charset="0"/>
                <a:cs typeface="Segoe UI" panose="020B0502040204020203" pitchFamily="34" charset="0"/>
              </a:rPr>
              <a:t>Use of technology</a:t>
            </a:r>
            <a:endParaRPr lang="en-US" sz="3600" dirty="0">
              <a:latin typeface="Segoe UI" panose="020B0502040204020203" pitchFamily="34" charset="0"/>
              <a:cs typeface="Segoe UI" panose="020B0502040204020203" pitchFamily="34" charset="0"/>
            </a:endParaRPr>
          </a:p>
          <a:p>
            <a:endParaRPr lang="en-US" sz="2000" dirty="0">
              <a:latin typeface="Franklin Gothic Book" panose="020B0503020102020204" pitchFamily="34" charset="0"/>
            </a:endParaRPr>
          </a:p>
        </p:txBody>
      </p:sp>
      <p:pic>
        <p:nvPicPr>
          <p:cNvPr id="4" name="Graphic 3" descr="Chat">
            <a:extLst>
              <a:ext uri="{FF2B5EF4-FFF2-40B4-BE49-F238E27FC236}">
                <a16:creationId xmlns:a16="http://schemas.microsoft.com/office/drawing/2014/main" id="{AEE98CC8-0F49-4433-9FD0-35E20C04B5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38200" y="2880360"/>
            <a:ext cx="1097280" cy="1097280"/>
          </a:xfrm>
          <a:prstGeom prst="rect">
            <a:avLst/>
          </a:prstGeom>
        </p:spPr>
      </p:pic>
      <p:pic>
        <p:nvPicPr>
          <p:cNvPr id="8" name="Graphic 7">
            <a:extLst>
              <a:ext uri="{FF2B5EF4-FFF2-40B4-BE49-F238E27FC236}">
                <a16:creationId xmlns:a16="http://schemas.microsoft.com/office/drawing/2014/main" id="{590430A8-7125-464C-98BA-3409573DB57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5000"/>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641431" y="816337"/>
            <a:ext cx="5225327" cy="5225327"/>
          </a:xfrm>
          <a:prstGeom prst="rect">
            <a:avLst/>
          </a:prstGeom>
        </p:spPr>
      </p:pic>
    </p:spTree>
    <p:extLst>
      <p:ext uri="{BB962C8B-B14F-4D97-AF65-F5344CB8AC3E}">
        <p14:creationId xmlns:p14="http://schemas.microsoft.com/office/powerpoint/2010/main" val="28809097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9B4E-C292-45AA-8116-562703040382}"/>
              </a:ext>
            </a:extLst>
          </p:cNvPr>
          <p:cNvSpPr>
            <a:spLocks noGrp="1"/>
          </p:cNvSpPr>
          <p:nvPr>
            <p:ph type="title"/>
          </p:nvPr>
        </p:nvSpPr>
        <p:spPr>
          <a:xfrm>
            <a:off x="472440" y="421332"/>
            <a:ext cx="5406902" cy="1469965"/>
          </a:xfrm>
        </p:spPr>
        <p:txBody>
          <a:bodyPr anchor="ctr">
            <a:normAutofit/>
          </a:bodyPr>
          <a:lstStyle/>
          <a:p>
            <a:r>
              <a:rPr lang="en-US" b="1" dirty="0" smtClean="0">
                <a:latin typeface="Franklin Gothic Book" panose="020B0503020102020204" pitchFamily="34" charset="0"/>
                <a:cs typeface="Segoe UI" panose="020B0502040204020203" pitchFamily="34" charset="0"/>
              </a:rPr>
              <a:t>DIVISION WEBSITES</a:t>
            </a:r>
            <a:endParaRPr lang="en-US" b="1" dirty="0">
              <a:latin typeface="Franklin Gothic Book" panose="020B0503020102020204"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81072FAC-EEE9-4F26-A784-BC07EACCBE9F}"/>
              </a:ext>
            </a:extLst>
          </p:cNvPr>
          <p:cNvSpPr>
            <a:spLocks noGrp="1"/>
          </p:cNvSpPr>
          <p:nvPr>
            <p:ph idx="1"/>
          </p:nvPr>
        </p:nvSpPr>
        <p:spPr>
          <a:xfrm>
            <a:off x="2061555" y="1891297"/>
            <a:ext cx="9152314" cy="4382438"/>
          </a:xfrm>
        </p:spPr>
        <p:txBody>
          <a:bodyPr vert="horz" lIns="91440" tIns="45720" rIns="91440" bIns="45720" rtlCol="0" anchor="t">
            <a:normAutofit/>
          </a:bodyPr>
          <a:lstStyle/>
          <a:p>
            <a:pPr marL="0" indent="0">
              <a:buNone/>
            </a:pPr>
            <a:r>
              <a:rPr lang="en-US" sz="3600" dirty="0" smtClean="0">
                <a:latin typeface="Segoe UI" panose="020B0502040204020203" pitchFamily="34" charset="0"/>
                <a:cs typeface="Segoe UI" panose="020B0502040204020203" pitchFamily="34" charset="0"/>
              </a:rPr>
              <a:t>The </a:t>
            </a:r>
            <a:r>
              <a:rPr lang="en-US" sz="3600" dirty="0" smtClean="0">
                <a:latin typeface="Segoe UI" panose="020B0502040204020203" pitchFamily="34" charset="0"/>
                <a:cs typeface="Segoe UI" panose="020B0502040204020203" pitchFamily="34" charset="0"/>
                <a:hlinkClick r:id="rId3"/>
              </a:rPr>
              <a:t>websites</a:t>
            </a:r>
            <a:r>
              <a:rPr lang="en-US" sz="3600" dirty="0" smtClean="0">
                <a:latin typeface="Segoe UI" panose="020B0502040204020203" pitchFamily="34" charset="0"/>
                <a:cs typeface="Segoe UI" panose="020B0502040204020203" pitchFamily="34" charset="0"/>
              </a:rPr>
              <a:t> have been updated to include:</a:t>
            </a:r>
          </a:p>
          <a:p>
            <a:pPr marL="0" indent="0">
              <a:buNone/>
            </a:pPr>
            <a:endParaRPr lang="en-US" sz="3600" dirty="0" smtClean="0">
              <a:latin typeface="Segoe UI" panose="020B0502040204020203" pitchFamily="34" charset="0"/>
              <a:cs typeface="Segoe UI" panose="020B0502040204020203" pitchFamily="34" charset="0"/>
            </a:endParaRPr>
          </a:p>
          <a:p>
            <a:pPr lvl="1"/>
            <a:r>
              <a:rPr lang="en-US" sz="3600" dirty="0" smtClean="0">
                <a:latin typeface="Segoe UI" panose="020B0502040204020203" pitchFamily="34" charset="0"/>
                <a:cs typeface="Segoe UI" panose="020B0502040204020203" pitchFamily="34" charset="0"/>
              </a:rPr>
              <a:t>Forms</a:t>
            </a:r>
          </a:p>
          <a:p>
            <a:pPr lvl="1"/>
            <a:r>
              <a:rPr lang="en-US" sz="3600" dirty="0" smtClean="0">
                <a:latin typeface="Segoe UI" panose="020B0502040204020203" pitchFamily="34" charset="0"/>
                <a:cs typeface="Segoe UI" panose="020B0502040204020203" pitchFamily="34" charset="0"/>
              </a:rPr>
              <a:t>How-to Instructions</a:t>
            </a:r>
          </a:p>
          <a:p>
            <a:pPr lvl="1"/>
            <a:r>
              <a:rPr lang="en-US" sz="3600" dirty="0" smtClean="0">
                <a:latin typeface="Segoe UI" panose="020B0502040204020203" pitchFamily="34" charset="0"/>
                <a:cs typeface="Segoe UI" panose="020B0502040204020203" pitchFamily="34" charset="0"/>
              </a:rPr>
              <a:t>Important Dates</a:t>
            </a:r>
          </a:p>
          <a:p>
            <a:pPr lvl="1"/>
            <a:r>
              <a:rPr lang="en-US" sz="3600" dirty="0" smtClean="0">
                <a:latin typeface="Segoe UI" panose="020B0502040204020203" pitchFamily="34" charset="0"/>
                <a:cs typeface="Segoe UI" panose="020B0502040204020203" pitchFamily="34" charset="0"/>
              </a:rPr>
              <a:t>Contact information</a:t>
            </a:r>
          </a:p>
          <a:p>
            <a:pPr lvl="1"/>
            <a:endParaRPr lang="en-US" sz="3600" dirty="0">
              <a:latin typeface="Segoe UI" panose="020B0502040204020203" pitchFamily="34" charset="0"/>
              <a:cs typeface="Segoe UI" panose="020B0502040204020203" pitchFamily="34" charset="0"/>
            </a:endParaRPr>
          </a:p>
          <a:p>
            <a:pPr marL="457200" lvl="1" indent="0">
              <a:buNone/>
            </a:pPr>
            <a:endParaRPr lang="en-US" sz="3600" dirty="0" smtClean="0">
              <a:latin typeface="Segoe UI" panose="020B0502040204020203" pitchFamily="34" charset="0"/>
              <a:cs typeface="Segoe UI" panose="020B0502040204020203" pitchFamily="34" charset="0"/>
            </a:endParaRPr>
          </a:p>
          <a:p>
            <a:pPr marL="1371600" lvl="3" indent="0">
              <a:buNone/>
            </a:pPr>
            <a:endParaRPr lang="en-US" sz="3000" dirty="0" smtClean="0">
              <a:latin typeface="Segoe UI" panose="020B0502040204020203" pitchFamily="34" charset="0"/>
              <a:cs typeface="Segoe UI" panose="020B0502040204020203" pitchFamily="34" charset="0"/>
            </a:endParaRPr>
          </a:p>
          <a:p>
            <a:pPr marL="1371600" lvl="3" indent="0">
              <a:buNone/>
            </a:pPr>
            <a:endParaRPr lang="en-US" sz="3000" dirty="0">
              <a:latin typeface="Segoe UI" panose="020B0502040204020203" pitchFamily="34" charset="0"/>
              <a:cs typeface="Segoe UI" panose="020B0502040204020203" pitchFamily="34" charset="0"/>
            </a:endParaRPr>
          </a:p>
          <a:p>
            <a:pPr marL="1371600" lvl="3" indent="0">
              <a:buNone/>
            </a:pPr>
            <a:endParaRPr lang="en-US" sz="3000" dirty="0">
              <a:latin typeface="Segoe UI" panose="020B0502040204020203" pitchFamily="34" charset="0"/>
              <a:cs typeface="Segoe UI" panose="020B0502040204020203" pitchFamily="34" charset="0"/>
            </a:endParaRPr>
          </a:p>
        </p:txBody>
      </p:sp>
      <p:pic>
        <p:nvPicPr>
          <p:cNvPr id="5" name="Graphic 4" descr="Open Book">
            <a:extLst>
              <a:ext uri="{FF2B5EF4-FFF2-40B4-BE49-F238E27FC236}">
                <a16:creationId xmlns:a16="http://schemas.microsoft.com/office/drawing/2014/main" id="{DEFE964D-9F1C-4F69-ADD3-0E1AB324E1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38200" y="2880360"/>
            <a:ext cx="1097280" cy="1097280"/>
          </a:xfrm>
          <a:prstGeom prst="rect">
            <a:avLst/>
          </a:prstGeom>
        </p:spPr>
      </p:pic>
      <p:pic>
        <p:nvPicPr>
          <p:cNvPr id="9" name="Graphic 8">
            <a:extLst>
              <a:ext uri="{FF2B5EF4-FFF2-40B4-BE49-F238E27FC236}">
                <a16:creationId xmlns:a16="http://schemas.microsoft.com/office/drawing/2014/main" id="{35127EDA-5861-47AB-8729-620CFC7DAC0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15000"/>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641431" y="816337"/>
            <a:ext cx="5225327" cy="5225327"/>
          </a:xfrm>
          <a:prstGeom prst="rect">
            <a:avLst/>
          </a:prstGeom>
        </p:spPr>
      </p:pic>
    </p:spTree>
    <p:extLst>
      <p:ext uri="{BB962C8B-B14F-4D97-AF65-F5344CB8AC3E}">
        <p14:creationId xmlns:p14="http://schemas.microsoft.com/office/powerpoint/2010/main" val="38165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Segoe UI" panose="020B0502040204020203" pitchFamily="34" charset="0"/>
                <a:cs typeface="Segoe UI" panose="020B0502040204020203" pitchFamily="34" charset="0"/>
              </a:rPr>
              <a:t>CANVAS SHELL PILOT FOR UPLOADING DOCUMENTS – </a:t>
            </a:r>
            <a:r>
              <a:rPr lang="en-US" sz="3100" b="1" dirty="0" smtClean="0">
                <a:latin typeface="Segoe UI" panose="020B0502040204020203" pitchFamily="34" charset="0"/>
                <a:cs typeface="Segoe UI" panose="020B0502040204020203" pitchFamily="34" charset="0"/>
                <a:hlinkClick r:id="rId2"/>
              </a:rPr>
              <a:t>Peralta Portal</a:t>
            </a:r>
            <a:r>
              <a:rPr lang="en-US" dirty="0" smtClean="0">
                <a:latin typeface="Segoe UI" panose="020B0502040204020203" pitchFamily="34" charset="0"/>
                <a:cs typeface="Segoe UI" panose="020B0502040204020203" pitchFamily="34" charset="0"/>
              </a:rPr>
              <a:t/>
            </a:r>
            <a:br>
              <a:rPr lang="en-US" dirty="0" smtClean="0">
                <a:latin typeface="Segoe UI" panose="020B0502040204020203" pitchFamily="34" charset="0"/>
                <a:cs typeface="Segoe UI" panose="020B0502040204020203" pitchFamily="34" charset="0"/>
              </a:rPr>
            </a:br>
            <a:r>
              <a:rPr lang="en-US" sz="3600" dirty="0" smtClean="0">
                <a:latin typeface="Segoe UI" panose="020B0502040204020203" pitchFamily="34" charset="0"/>
                <a:cs typeface="Segoe UI" panose="020B0502040204020203" pitchFamily="34" charset="0"/>
              </a:rPr>
              <a:t>Presented by Jennifer Fowler</a:t>
            </a:r>
            <a:r>
              <a:rPr lang="en-US" dirty="0" smtClean="0">
                <a:latin typeface="Segoe UI" panose="020B0502040204020203" pitchFamily="34" charset="0"/>
                <a:cs typeface="Segoe UI" panose="020B0502040204020203" pitchFamily="34" charset="0"/>
              </a:rPr>
              <a:t/>
            </a:r>
            <a:br>
              <a:rPr lang="en-US" dirty="0" smtClean="0">
                <a:latin typeface="Segoe UI" panose="020B0502040204020203" pitchFamily="34" charset="0"/>
                <a:cs typeface="Segoe UI" panose="020B0502040204020203" pitchFamily="34" charset="0"/>
              </a:rPr>
            </a:b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07162"/>
            <a:ext cx="10515600" cy="4188264"/>
          </a:xfrm>
        </p:spPr>
      </p:pic>
    </p:spTree>
    <p:extLst>
      <p:ext uri="{BB962C8B-B14F-4D97-AF65-F5344CB8AC3E}">
        <p14:creationId xmlns:p14="http://schemas.microsoft.com/office/powerpoint/2010/main" val="2728661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
            </a:r>
            <a:br>
              <a:rPr lang="en-US" b="1" dirty="0"/>
            </a:br>
            <a:r>
              <a:rPr lang="en-US" b="1" dirty="0" smtClean="0"/>
              <a:t>GHANA STUDY ABROAD PROGRAM</a:t>
            </a:r>
            <a:endParaRPr lang="en-US" sz="3600" b="1" dirty="0"/>
          </a:p>
        </p:txBody>
      </p:sp>
      <p:sp>
        <p:nvSpPr>
          <p:cNvPr id="3" name="Content Placeholder 2"/>
          <p:cNvSpPr>
            <a:spLocks noGrp="1"/>
          </p:cNvSpPr>
          <p:nvPr>
            <p:ph type="body" idx="1"/>
          </p:nvPr>
        </p:nvSpPr>
        <p:spPr>
          <a:xfrm>
            <a:off x="839788" y="1681163"/>
            <a:ext cx="6643641" cy="823912"/>
          </a:xfrm>
        </p:spPr>
        <p:txBody>
          <a:bodyPr>
            <a:normAutofit lnSpcReduction="10000"/>
          </a:bodyPr>
          <a:lstStyle/>
          <a:p>
            <a:pPr algn="ctr"/>
            <a:endParaRPr lang="en-US" dirty="0" smtClean="0">
              <a:hlinkClick r:id="rId2" action="ppaction://hlinkfile"/>
            </a:endParaRPr>
          </a:p>
          <a:p>
            <a:pPr algn="ctr"/>
            <a:r>
              <a:rPr lang="en-US" dirty="0" smtClean="0">
                <a:hlinkClick r:id="rId2" action="ppaction://hlinkfile"/>
              </a:rPr>
              <a:t>Ghana Study Abroad Program</a:t>
            </a:r>
            <a:endParaRPr lang="en-US" dirty="0" smtClean="0"/>
          </a:p>
          <a:p>
            <a:endParaRPr lang="en-US" dirty="0" smtClean="0"/>
          </a:p>
        </p:txBody>
      </p:sp>
      <p:sp>
        <p:nvSpPr>
          <p:cNvPr id="12" name="Content Placeholder 11"/>
          <p:cNvSpPr>
            <a:spLocks noGrp="1"/>
          </p:cNvSpPr>
          <p:nvPr>
            <p:ph sz="half" idx="2"/>
          </p:nvPr>
        </p:nvSpPr>
        <p:spPr/>
        <p:txBody>
          <a:bodyPr/>
          <a:lstStyle/>
          <a:p>
            <a:pPr marL="0" indent="0">
              <a:buNone/>
            </a:pPr>
            <a:endParaRPr lang="en-US" dirty="0"/>
          </a:p>
        </p:txBody>
      </p:sp>
      <p:sp>
        <p:nvSpPr>
          <p:cNvPr id="13" name="Text Placeholder 12"/>
          <p:cNvSpPr>
            <a:spLocks noGrp="1"/>
          </p:cNvSpPr>
          <p:nvPr>
            <p:ph type="body" sz="quarter" idx="3"/>
          </p:nvPr>
        </p:nvSpPr>
        <p:spPr>
          <a:xfrm>
            <a:off x="7658054" y="1681163"/>
            <a:ext cx="3871959" cy="823912"/>
          </a:xfrm>
        </p:spPr>
        <p:txBody>
          <a:bodyPr/>
          <a:lstStyle/>
          <a:p>
            <a:r>
              <a:rPr lang="en-US" dirty="0" smtClean="0"/>
              <a:t>Ghana School Supplies Drive</a:t>
            </a:r>
          </a:p>
          <a:p>
            <a:endParaRPr lang="en-US" dirty="0"/>
          </a:p>
        </p:txBody>
      </p:sp>
      <p:pic>
        <p:nvPicPr>
          <p:cNvPr id="4" name="Picture 3"/>
          <p:cNvPicPr>
            <a:picLocks noChangeAspect="1"/>
          </p:cNvPicPr>
          <p:nvPr/>
        </p:nvPicPr>
        <p:blipFill>
          <a:blip r:embed="rId3"/>
          <a:stretch>
            <a:fillRect/>
          </a:stretch>
        </p:blipFill>
        <p:spPr>
          <a:xfrm>
            <a:off x="8153883" y="2505075"/>
            <a:ext cx="2951020" cy="379885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788" y="2468651"/>
            <a:ext cx="6818267" cy="3835276"/>
          </a:xfrm>
          <a:prstGeom prst="rect">
            <a:avLst/>
          </a:prstGeom>
        </p:spPr>
      </p:pic>
    </p:spTree>
    <p:extLst>
      <p:ext uri="{BB962C8B-B14F-4D97-AF65-F5344CB8AC3E}">
        <p14:creationId xmlns:p14="http://schemas.microsoft.com/office/powerpoint/2010/main" val="14690501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stretch>
            <a:fillRect/>
          </a:stretch>
        </p:blipFill>
        <p:spPr>
          <a:xfrm>
            <a:off x="6747050" y="3598931"/>
            <a:ext cx="4114100" cy="2744105"/>
          </a:xfrm>
          <a:prstGeom prst="rect">
            <a:avLst/>
          </a:prstGeom>
        </p:spPr>
      </p:pic>
      <p:pic>
        <p:nvPicPr>
          <p:cNvPr id="33" name="Picture 32"/>
          <p:cNvPicPr>
            <a:picLocks noChangeAspect="1"/>
          </p:cNvPicPr>
          <p:nvPr/>
        </p:nvPicPr>
        <p:blipFill rotWithShape="1">
          <a:blip r:embed="rId3"/>
          <a:srcRect r="15033"/>
          <a:stretch/>
        </p:blipFill>
        <p:spPr>
          <a:xfrm>
            <a:off x="1662164" y="3602297"/>
            <a:ext cx="4114800" cy="2724067"/>
          </a:xfrm>
          <a:prstGeom prst="rect">
            <a:avLst/>
          </a:prstGeom>
        </p:spPr>
      </p:pic>
      <p:pic>
        <p:nvPicPr>
          <p:cNvPr id="29" name="Picture 28"/>
          <p:cNvPicPr>
            <a:picLocks noChangeAspect="1"/>
          </p:cNvPicPr>
          <p:nvPr/>
        </p:nvPicPr>
        <p:blipFill rotWithShape="1">
          <a:blip r:embed="rId4"/>
          <a:srcRect l="483" r="24515"/>
          <a:stretch/>
        </p:blipFill>
        <p:spPr>
          <a:xfrm>
            <a:off x="6746350" y="646766"/>
            <a:ext cx="4114800" cy="2716667"/>
          </a:xfrm>
          <a:prstGeom prst="rect">
            <a:avLst/>
          </a:prstGeom>
          <a:ln>
            <a:solidFill>
              <a:schemeClr val="accent1">
                <a:hueOff val="0"/>
                <a:satOff val="0"/>
                <a:lumOff val="0"/>
              </a:schemeClr>
            </a:solidFill>
          </a:ln>
        </p:spPr>
      </p:pic>
      <p:sp>
        <p:nvSpPr>
          <p:cNvPr id="2" name="Title 1"/>
          <p:cNvSpPr>
            <a:spLocks noGrp="1"/>
          </p:cNvSpPr>
          <p:nvPr>
            <p:ph type="title"/>
          </p:nvPr>
        </p:nvSpPr>
        <p:spPr>
          <a:xfrm rot="16200000">
            <a:off x="-2650813" y="2950028"/>
            <a:ext cx="6858002" cy="957943"/>
          </a:xfrm>
        </p:spPr>
        <p:txBody>
          <a:bodyPr>
            <a:normAutofit/>
          </a:bodyPr>
          <a:lstStyle/>
          <a:p>
            <a:pPr algn="ctr"/>
            <a:r>
              <a:rPr lang="en-US" b="1" dirty="0" smtClean="0"/>
              <a:t>Contact: Drew Gephart</a:t>
            </a:r>
            <a:endParaRPr lang="en-US" sz="3600" b="1" dirty="0"/>
          </a:p>
        </p:txBody>
      </p:sp>
      <p:sp>
        <p:nvSpPr>
          <p:cNvPr id="5" name="Text Placeholder 4"/>
          <p:cNvSpPr>
            <a:spLocks noGrp="1"/>
          </p:cNvSpPr>
          <p:nvPr>
            <p:ph type="body" idx="1"/>
          </p:nvPr>
        </p:nvSpPr>
        <p:spPr>
          <a:xfrm>
            <a:off x="1532928" y="140192"/>
            <a:ext cx="2415043" cy="664709"/>
          </a:xfrm>
        </p:spPr>
        <p:txBody>
          <a:bodyPr>
            <a:noAutofit/>
          </a:bodyPr>
          <a:lstStyle/>
          <a:p>
            <a:r>
              <a:rPr lang="en-US" sz="4800" dirty="0" smtClean="0">
                <a:solidFill>
                  <a:srgbClr val="0070C0"/>
                </a:solidFill>
              </a:rPr>
              <a:t>ICELAND</a:t>
            </a:r>
            <a:endParaRPr lang="en-US" sz="4800" dirty="0">
              <a:solidFill>
                <a:srgbClr val="0070C0"/>
              </a:solidFill>
            </a:endParaRPr>
          </a:p>
        </p:txBody>
      </p:sp>
      <p:pic>
        <p:nvPicPr>
          <p:cNvPr id="16" name="Picture 15"/>
          <p:cNvPicPr>
            <a:picLocks noChangeAspect="1"/>
          </p:cNvPicPr>
          <p:nvPr/>
        </p:nvPicPr>
        <p:blipFill>
          <a:blip r:embed="rId5"/>
          <a:stretch>
            <a:fillRect/>
          </a:stretch>
        </p:blipFill>
        <p:spPr>
          <a:xfrm>
            <a:off x="1662164" y="630376"/>
            <a:ext cx="4079601" cy="2733057"/>
          </a:xfrm>
          <a:prstGeom prst="rect">
            <a:avLst/>
          </a:prstGeom>
        </p:spPr>
      </p:pic>
      <p:sp>
        <p:nvSpPr>
          <p:cNvPr id="20" name="TextBox 19"/>
          <p:cNvSpPr txBox="1"/>
          <p:nvPr/>
        </p:nvSpPr>
        <p:spPr>
          <a:xfrm>
            <a:off x="1662164" y="2963665"/>
            <a:ext cx="1666482" cy="369332"/>
          </a:xfrm>
          <a:prstGeom prst="rect">
            <a:avLst/>
          </a:prstGeom>
          <a:noFill/>
        </p:spPr>
        <p:txBody>
          <a:bodyPr wrap="none" rtlCol="0">
            <a:spAutoFit/>
          </a:bodyPr>
          <a:lstStyle/>
          <a:p>
            <a:r>
              <a:rPr lang="en-US" b="1" dirty="0" smtClean="0">
                <a:solidFill>
                  <a:srgbClr val="FFFF00"/>
                </a:solidFill>
              </a:rPr>
              <a:t>Jayne Smithson</a:t>
            </a:r>
            <a:endParaRPr lang="en-US" b="1" dirty="0">
              <a:solidFill>
                <a:srgbClr val="FFFF00"/>
              </a:solidFill>
            </a:endParaRPr>
          </a:p>
        </p:txBody>
      </p:sp>
      <p:sp>
        <p:nvSpPr>
          <p:cNvPr id="21" name="Text Placeholder 4"/>
          <p:cNvSpPr>
            <a:spLocks noGrp="1"/>
          </p:cNvSpPr>
          <p:nvPr>
            <p:ph type="body" idx="1"/>
          </p:nvPr>
        </p:nvSpPr>
        <p:spPr>
          <a:xfrm>
            <a:off x="7857365" y="138870"/>
            <a:ext cx="3420232" cy="664709"/>
          </a:xfrm>
        </p:spPr>
        <p:txBody>
          <a:bodyPr>
            <a:noAutofit/>
          </a:bodyPr>
          <a:lstStyle/>
          <a:p>
            <a:r>
              <a:rPr lang="en-US" sz="4800" dirty="0" smtClean="0">
                <a:solidFill>
                  <a:srgbClr val="CC00FF"/>
                </a:solidFill>
              </a:rPr>
              <a:t>COSTA RICA</a:t>
            </a:r>
            <a:endParaRPr lang="en-US" sz="4800" dirty="0">
              <a:solidFill>
                <a:srgbClr val="CC00FF"/>
              </a:solidFill>
            </a:endParaRPr>
          </a:p>
        </p:txBody>
      </p:sp>
      <p:sp>
        <p:nvSpPr>
          <p:cNvPr id="24" name="TextBox 23"/>
          <p:cNvSpPr txBox="1"/>
          <p:nvPr/>
        </p:nvSpPr>
        <p:spPr>
          <a:xfrm>
            <a:off x="9107833" y="2887465"/>
            <a:ext cx="1697709" cy="369332"/>
          </a:xfrm>
          <a:prstGeom prst="rect">
            <a:avLst/>
          </a:prstGeom>
          <a:noFill/>
        </p:spPr>
        <p:txBody>
          <a:bodyPr wrap="none" rtlCol="0">
            <a:spAutoFit/>
          </a:bodyPr>
          <a:lstStyle/>
          <a:p>
            <a:r>
              <a:rPr lang="en-US" b="1" dirty="0" smtClean="0">
                <a:solidFill>
                  <a:srgbClr val="CCCCFF"/>
                </a:solidFill>
              </a:rPr>
              <a:t>Gary</a:t>
            </a:r>
            <a:r>
              <a:rPr lang="en-US" dirty="0" smtClean="0">
                <a:solidFill>
                  <a:srgbClr val="CCCCFF"/>
                </a:solidFill>
              </a:rPr>
              <a:t> </a:t>
            </a:r>
            <a:r>
              <a:rPr lang="en-US" b="1" dirty="0" smtClean="0">
                <a:solidFill>
                  <a:srgbClr val="CCCCFF"/>
                </a:solidFill>
              </a:rPr>
              <a:t>Hasbrouck</a:t>
            </a:r>
            <a:endParaRPr lang="en-US" b="1" dirty="0">
              <a:solidFill>
                <a:srgbClr val="CCCCFF"/>
              </a:solidFill>
            </a:endParaRPr>
          </a:p>
        </p:txBody>
      </p:sp>
      <p:sp>
        <p:nvSpPr>
          <p:cNvPr id="25" name="Text Placeholder 4"/>
          <p:cNvSpPr>
            <a:spLocks noGrp="1"/>
          </p:cNvSpPr>
          <p:nvPr>
            <p:ph type="body" idx="1"/>
          </p:nvPr>
        </p:nvSpPr>
        <p:spPr>
          <a:xfrm>
            <a:off x="1567542" y="6295928"/>
            <a:ext cx="4191000" cy="664709"/>
          </a:xfrm>
        </p:spPr>
        <p:txBody>
          <a:bodyPr>
            <a:noAutofit/>
          </a:bodyPr>
          <a:lstStyle/>
          <a:p>
            <a:r>
              <a:rPr lang="en-US" sz="4800" dirty="0" smtClean="0">
                <a:solidFill>
                  <a:schemeClr val="accent6">
                    <a:lumMod val="50000"/>
                  </a:schemeClr>
                </a:solidFill>
              </a:rPr>
              <a:t>NEW ZEALAND</a:t>
            </a:r>
            <a:endParaRPr lang="en-US" sz="4800" dirty="0">
              <a:solidFill>
                <a:schemeClr val="accent6">
                  <a:lumMod val="50000"/>
                </a:schemeClr>
              </a:solidFill>
            </a:endParaRPr>
          </a:p>
        </p:txBody>
      </p:sp>
      <p:sp>
        <p:nvSpPr>
          <p:cNvPr id="28" name="TextBox 27"/>
          <p:cNvSpPr txBox="1"/>
          <p:nvPr/>
        </p:nvSpPr>
        <p:spPr>
          <a:xfrm>
            <a:off x="1802961" y="5926596"/>
            <a:ext cx="1666482" cy="369332"/>
          </a:xfrm>
          <a:prstGeom prst="rect">
            <a:avLst/>
          </a:prstGeom>
          <a:noFill/>
        </p:spPr>
        <p:txBody>
          <a:bodyPr wrap="none" rtlCol="0">
            <a:spAutoFit/>
          </a:bodyPr>
          <a:lstStyle/>
          <a:p>
            <a:r>
              <a:rPr lang="en-US" b="1" dirty="0" smtClean="0">
                <a:solidFill>
                  <a:srgbClr val="FFFF00"/>
                </a:solidFill>
              </a:rPr>
              <a:t>Jayne Smithson</a:t>
            </a:r>
            <a:endParaRPr lang="en-US" b="1" dirty="0">
              <a:solidFill>
                <a:srgbClr val="FFFF00"/>
              </a:solidFill>
            </a:endParaRPr>
          </a:p>
        </p:txBody>
      </p:sp>
      <p:sp>
        <p:nvSpPr>
          <p:cNvPr id="10" name="TextBox 9"/>
          <p:cNvSpPr txBox="1"/>
          <p:nvPr/>
        </p:nvSpPr>
        <p:spPr>
          <a:xfrm>
            <a:off x="4055241" y="719886"/>
            <a:ext cx="1548694" cy="646331"/>
          </a:xfrm>
          <a:prstGeom prst="rect">
            <a:avLst/>
          </a:prstGeom>
          <a:noFill/>
        </p:spPr>
        <p:txBody>
          <a:bodyPr wrap="none" rtlCol="0">
            <a:spAutoFit/>
          </a:bodyPr>
          <a:lstStyle/>
          <a:p>
            <a:r>
              <a:rPr lang="en-US" b="1" dirty="0">
                <a:solidFill>
                  <a:srgbClr val="FFFF00"/>
                </a:solidFill>
              </a:rPr>
              <a:t>Anthropology </a:t>
            </a:r>
            <a:endParaRPr lang="en-US" b="1" dirty="0" smtClean="0">
              <a:solidFill>
                <a:srgbClr val="FFFF00"/>
              </a:solidFill>
            </a:endParaRPr>
          </a:p>
          <a:p>
            <a:r>
              <a:rPr lang="en-US" b="1" dirty="0" smtClean="0">
                <a:solidFill>
                  <a:srgbClr val="FFFF00"/>
                </a:solidFill>
              </a:rPr>
              <a:t>Field Studies</a:t>
            </a:r>
            <a:endParaRPr lang="en-US" b="1" dirty="0">
              <a:solidFill>
                <a:srgbClr val="FFFF00"/>
              </a:solidFill>
            </a:endParaRPr>
          </a:p>
        </p:txBody>
      </p:sp>
      <p:sp>
        <p:nvSpPr>
          <p:cNvPr id="31" name="TextBox 30"/>
          <p:cNvSpPr txBox="1"/>
          <p:nvPr/>
        </p:nvSpPr>
        <p:spPr>
          <a:xfrm>
            <a:off x="4120530" y="3652381"/>
            <a:ext cx="1548694" cy="646331"/>
          </a:xfrm>
          <a:prstGeom prst="rect">
            <a:avLst/>
          </a:prstGeom>
          <a:noFill/>
        </p:spPr>
        <p:txBody>
          <a:bodyPr wrap="none" rtlCol="0">
            <a:spAutoFit/>
          </a:bodyPr>
          <a:lstStyle/>
          <a:p>
            <a:r>
              <a:rPr lang="en-US" b="1" dirty="0">
                <a:solidFill>
                  <a:srgbClr val="FFFF00"/>
                </a:solidFill>
              </a:rPr>
              <a:t>Anthropology </a:t>
            </a:r>
            <a:endParaRPr lang="en-US" b="1" dirty="0" smtClean="0">
              <a:solidFill>
                <a:srgbClr val="FFFF00"/>
              </a:solidFill>
            </a:endParaRPr>
          </a:p>
          <a:p>
            <a:r>
              <a:rPr lang="en-US" b="1" dirty="0" smtClean="0">
                <a:solidFill>
                  <a:srgbClr val="FFFF00"/>
                </a:solidFill>
              </a:rPr>
              <a:t>Field Studies</a:t>
            </a:r>
            <a:endParaRPr lang="en-US" b="1" dirty="0">
              <a:solidFill>
                <a:srgbClr val="FFFF00"/>
              </a:solidFill>
            </a:endParaRPr>
          </a:p>
        </p:txBody>
      </p:sp>
      <p:sp>
        <p:nvSpPr>
          <p:cNvPr id="32" name="TextBox 31"/>
          <p:cNvSpPr txBox="1"/>
          <p:nvPr/>
        </p:nvSpPr>
        <p:spPr>
          <a:xfrm>
            <a:off x="6887147" y="719886"/>
            <a:ext cx="1275093" cy="646331"/>
          </a:xfrm>
          <a:prstGeom prst="rect">
            <a:avLst/>
          </a:prstGeom>
          <a:noFill/>
        </p:spPr>
        <p:txBody>
          <a:bodyPr wrap="none" rtlCol="0">
            <a:spAutoFit/>
          </a:bodyPr>
          <a:lstStyle/>
          <a:p>
            <a:r>
              <a:rPr lang="en-US" b="1" dirty="0">
                <a:solidFill>
                  <a:srgbClr val="CC00FF"/>
                </a:solidFill>
              </a:rPr>
              <a:t>Physical </a:t>
            </a:r>
          </a:p>
          <a:p>
            <a:r>
              <a:rPr lang="en-US" b="1" dirty="0">
                <a:solidFill>
                  <a:srgbClr val="CC00FF"/>
                </a:solidFill>
              </a:rPr>
              <a:t>Geography </a:t>
            </a:r>
          </a:p>
        </p:txBody>
      </p:sp>
      <p:sp>
        <p:nvSpPr>
          <p:cNvPr id="36" name="Text Placeholder 4"/>
          <p:cNvSpPr>
            <a:spLocks noGrp="1"/>
          </p:cNvSpPr>
          <p:nvPr>
            <p:ph type="body" idx="1"/>
          </p:nvPr>
        </p:nvSpPr>
        <p:spPr>
          <a:xfrm>
            <a:off x="8162240" y="6290093"/>
            <a:ext cx="4191000" cy="664709"/>
          </a:xfrm>
        </p:spPr>
        <p:txBody>
          <a:bodyPr>
            <a:noAutofit/>
          </a:bodyPr>
          <a:lstStyle/>
          <a:p>
            <a:r>
              <a:rPr lang="en-US" sz="4800" dirty="0" smtClean="0">
                <a:solidFill>
                  <a:srgbClr val="2243E6"/>
                </a:solidFill>
              </a:rPr>
              <a:t>GERMANY</a:t>
            </a:r>
            <a:endParaRPr lang="en-US" sz="4800" dirty="0">
              <a:solidFill>
                <a:srgbClr val="2243E6"/>
              </a:solidFill>
            </a:endParaRPr>
          </a:p>
        </p:txBody>
      </p:sp>
      <p:sp>
        <p:nvSpPr>
          <p:cNvPr id="37" name="TextBox 36"/>
          <p:cNvSpPr txBox="1"/>
          <p:nvPr/>
        </p:nvSpPr>
        <p:spPr>
          <a:xfrm>
            <a:off x="9211066" y="5872197"/>
            <a:ext cx="1580882" cy="369332"/>
          </a:xfrm>
          <a:prstGeom prst="rect">
            <a:avLst/>
          </a:prstGeom>
          <a:noFill/>
        </p:spPr>
        <p:txBody>
          <a:bodyPr wrap="none" rtlCol="0">
            <a:spAutoFit/>
          </a:bodyPr>
          <a:lstStyle/>
          <a:p>
            <a:r>
              <a:rPr lang="en-US" b="1" dirty="0" smtClean="0">
                <a:solidFill>
                  <a:srgbClr val="CCECFF"/>
                </a:solidFill>
              </a:rPr>
              <a:t>Maria Guzman</a:t>
            </a:r>
            <a:endParaRPr lang="en-US" b="1" dirty="0">
              <a:solidFill>
                <a:srgbClr val="CCECFF"/>
              </a:solidFill>
            </a:endParaRPr>
          </a:p>
        </p:txBody>
      </p:sp>
      <p:sp>
        <p:nvSpPr>
          <p:cNvPr id="38" name="TextBox 37"/>
          <p:cNvSpPr txBox="1"/>
          <p:nvPr/>
        </p:nvSpPr>
        <p:spPr>
          <a:xfrm>
            <a:off x="6746350" y="3646546"/>
            <a:ext cx="1638012" cy="646331"/>
          </a:xfrm>
          <a:prstGeom prst="rect">
            <a:avLst/>
          </a:prstGeom>
          <a:noFill/>
        </p:spPr>
        <p:txBody>
          <a:bodyPr wrap="square" rtlCol="0">
            <a:spAutoFit/>
          </a:bodyPr>
          <a:lstStyle/>
          <a:p>
            <a:r>
              <a:rPr lang="en-US" b="1" dirty="0" smtClean="0">
                <a:solidFill>
                  <a:srgbClr val="CCECFF"/>
                </a:solidFill>
              </a:rPr>
              <a:t>History of Western Art</a:t>
            </a:r>
            <a:endParaRPr lang="en-US" b="1" dirty="0">
              <a:solidFill>
                <a:srgbClr val="CCECFF"/>
              </a:solidFill>
            </a:endParaRPr>
          </a:p>
        </p:txBody>
      </p:sp>
    </p:spTree>
    <p:extLst>
      <p:ext uri="{BB962C8B-B14F-4D97-AF65-F5344CB8AC3E}">
        <p14:creationId xmlns:p14="http://schemas.microsoft.com/office/powerpoint/2010/main" val="11625094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LSLA Division Update</a:t>
            </a:r>
            <a:endParaRPr lang="en-US" dirty="0"/>
          </a:p>
        </p:txBody>
      </p:sp>
      <p:sp>
        <p:nvSpPr>
          <p:cNvPr id="3" name="Text Placeholder 2"/>
          <p:cNvSpPr>
            <a:spLocks noGrp="1"/>
          </p:cNvSpPr>
          <p:nvPr>
            <p:ph type="body" idx="1"/>
          </p:nvPr>
        </p:nvSpPr>
        <p:spPr>
          <a:solidFill>
            <a:schemeClr val="accent1"/>
          </a:solidFill>
        </p:spPr>
        <p:txBody>
          <a:bodyPr>
            <a:normAutofit fontScale="70000" lnSpcReduction="20000"/>
          </a:bodyPr>
          <a:lstStyle/>
          <a:p>
            <a:pPr algn="ctr"/>
            <a:r>
              <a:rPr lang="en-US" dirty="0" smtClean="0">
                <a:solidFill>
                  <a:schemeClr val="bg1"/>
                </a:solidFill>
              </a:rPr>
              <a:t>Valerie Hollins: Her assignment ended in December and due to the classified hiring  freeze, she will not be returning this spring. </a:t>
            </a:r>
            <a:r>
              <a:rPr lang="en-US" dirty="0" smtClean="0"/>
              <a:t>			</a:t>
            </a:r>
            <a:endParaRPr lang="en-US" dirty="0"/>
          </a:p>
        </p:txBody>
      </p:sp>
      <p:pic>
        <p:nvPicPr>
          <p:cNvPr id="7" name="Content Placeholder 6"/>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rot="5400000">
            <a:off x="1576388" y="2965649"/>
            <a:ext cx="3684587" cy="2763440"/>
          </a:xfrm>
        </p:spPr>
      </p:pic>
      <p:sp>
        <p:nvSpPr>
          <p:cNvPr id="5" name="Text Placeholder 4"/>
          <p:cNvSpPr>
            <a:spLocks noGrp="1"/>
          </p:cNvSpPr>
          <p:nvPr>
            <p:ph type="body" sz="quarter" idx="3"/>
          </p:nvPr>
        </p:nvSpPr>
        <p:spPr>
          <a:solidFill>
            <a:schemeClr val="accent1"/>
          </a:solidFill>
        </p:spPr>
        <p:txBody>
          <a:bodyPr>
            <a:normAutofit fontScale="85000" lnSpcReduction="10000"/>
          </a:bodyPr>
          <a:lstStyle/>
          <a:p>
            <a:pPr algn="ctr"/>
            <a:r>
              <a:rPr lang="en-US" dirty="0" smtClean="0">
                <a:solidFill>
                  <a:schemeClr val="bg1"/>
                </a:solidFill>
              </a:rPr>
              <a:t>Suggestion Box: A suggestion box has been installed in D203 to allow anyone to provide comments, suggestions and feedback.</a:t>
            </a:r>
            <a:endParaRPr lang="en-US" dirty="0">
              <a:solidFill>
                <a:schemeClr val="bg1"/>
              </a:solidFill>
            </a:endParaRPr>
          </a:p>
        </p:txBody>
      </p:sp>
      <p:pic>
        <p:nvPicPr>
          <p:cNvPr id="8" name="Content Placeholder 7"/>
          <p:cNvPicPr>
            <a:picLocks noGrp="1" noChangeAspect="1"/>
          </p:cNvPicPr>
          <p:nvPr>
            <p:ph sz="quarter" idx="4"/>
          </p:nvPr>
        </p:nvPicPr>
        <p:blipFill>
          <a:blip r:embed="rId3" cstate="hqprint">
            <a:extLst>
              <a:ext uri="{28A0092B-C50C-407E-A947-70E740481C1C}">
                <a14:useLocalDpi xmlns:a14="http://schemas.microsoft.com/office/drawing/2010/main" val="0"/>
              </a:ext>
            </a:extLst>
          </a:blip>
          <a:stretch>
            <a:fillRect/>
          </a:stretch>
        </p:blipFill>
        <p:spPr>
          <a:xfrm rot="5400000">
            <a:off x="6921500" y="2965648"/>
            <a:ext cx="3684588" cy="2763441"/>
          </a:xfrm>
        </p:spPr>
      </p:pic>
    </p:spTree>
    <p:extLst>
      <p:ext uri="{BB962C8B-B14F-4D97-AF65-F5344CB8AC3E}">
        <p14:creationId xmlns:p14="http://schemas.microsoft.com/office/powerpoint/2010/main" val="26023378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earch Presentation.potx" id="{56FA722C-F846-4CAB-B731-AD623A5E3E2F}" vid="{D64B6417-52F1-44C8-A69F-2D9066A046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Research presentation</Template>
  <TotalTime>0</TotalTime>
  <Words>1637</Words>
  <Application>Microsoft Office PowerPoint</Application>
  <PresentationFormat>Widescreen</PresentationFormat>
  <Paragraphs>155</Paragraphs>
  <Slides>13</Slides>
  <Notes>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0" baseType="lpstr">
      <vt:lpstr>Arial</vt:lpstr>
      <vt:lpstr>Calibri</vt:lpstr>
      <vt:lpstr>Calibri Light</vt:lpstr>
      <vt:lpstr>Franklin Gothic Book</vt:lpstr>
      <vt:lpstr>Segoe UI</vt:lpstr>
      <vt:lpstr>Office Theme</vt:lpstr>
      <vt:lpstr>Document</vt:lpstr>
      <vt:lpstr>JOINT DIVISION MEETING - Career Education (CE) - Liberal Studies and Language Arts (LSLA) - Science, Technology, Engineering, Arts and Math (STEAM)</vt:lpstr>
      <vt:lpstr>AGENDA</vt:lpstr>
      <vt:lpstr>AGENDA</vt:lpstr>
      <vt:lpstr>VISION FOR DIVISIONS</vt:lpstr>
      <vt:lpstr>DIVISION WEBSITES</vt:lpstr>
      <vt:lpstr>CANVAS SHELL PILOT FOR UPLOADING DOCUMENTS – Peralta Portal Presented by Jennifer Fowler </vt:lpstr>
      <vt:lpstr> GHANA STUDY ABROAD PROGRAM</vt:lpstr>
      <vt:lpstr>Contact: Drew Gephart</vt:lpstr>
      <vt:lpstr>LSLA Division Update</vt:lpstr>
      <vt:lpstr>STEAM Division services at Science Annex</vt:lpstr>
      <vt:lpstr>PowerPoint Presentation</vt:lpstr>
      <vt:lpstr>TRAVELLING FOLDERS TOPICS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2018-10-23T00:02:00Z</dcterms:created>
  <dcterms:modified xsi:type="dcterms:W3CDTF">2019-03-19T23:23:10Z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2018-08-20T21:31:52.5878850Z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