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0"/>
  </p:notesMasterIdLst>
  <p:sldIdLst>
    <p:sldId id="256" r:id="rId5"/>
    <p:sldId id="312" r:id="rId6"/>
    <p:sldId id="262" r:id="rId7"/>
    <p:sldId id="310" r:id="rId8"/>
    <p:sldId id="311" r:id="rId9"/>
    <p:sldId id="297" r:id="rId10"/>
    <p:sldId id="291" r:id="rId11"/>
    <p:sldId id="304" r:id="rId12"/>
    <p:sldId id="301" r:id="rId13"/>
    <p:sldId id="278" r:id="rId14"/>
    <p:sldId id="289" r:id="rId15"/>
    <p:sldId id="313" r:id="rId16"/>
    <p:sldId id="306" r:id="rId17"/>
    <p:sldId id="307"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2243E6"/>
    <a:srgbClr val="CC00FF"/>
    <a:srgbClr val="CCECFF"/>
    <a:srgbClr val="00FF99"/>
    <a:srgbClr val="FF3300"/>
    <a:srgbClr val="E6E6E6"/>
    <a:srgbClr val="BD194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D83ABB-6F47-73FB-937B-D45F9E66AA0E}" v="15" dt="2020-03-06T21:05:10.2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74542" autoAdjust="0"/>
  </p:normalViewPr>
  <p:slideViewPr>
    <p:cSldViewPr snapToGrid="0">
      <p:cViewPr varScale="1">
        <p:scale>
          <a:sx n="115" d="100"/>
          <a:sy n="115" d="100"/>
        </p:scale>
        <p:origin x="432" y="84"/>
      </p:cViewPr>
      <p:guideLst/>
    </p:cSldViewPr>
  </p:slideViewPr>
  <p:notesTextViewPr>
    <p:cViewPr>
      <p:scale>
        <a:sx n="3" d="2"/>
        <a:sy n="3" d="2"/>
      </p:scale>
      <p:origin x="0" y="0"/>
    </p:cViewPr>
  </p:notesTextViewPr>
  <p:notesViewPr>
    <p:cSldViewPr snapToGrid="0">
      <p:cViewPr varScale="1">
        <p:scale>
          <a:sx n="100" d="100"/>
          <a:sy n="100" d="100"/>
        </p:scale>
        <p:origin x="355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8.png"/></Relationships>
</file>

<file path=ppt/diagrams/_rels/data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24.svg"/><Relationship Id="rId1" Type="http://schemas.openxmlformats.org/officeDocument/2006/relationships/image" Target="../media/image10.png"/><Relationship Id="rId6" Type="http://schemas.openxmlformats.org/officeDocument/2006/relationships/image" Target="../media/image28.svg"/><Relationship Id="rId5" Type="http://schemas.openxmlformats.org/officeDocument/2006/relationships/image" Target="../media/image12.png"/><Relationship Id="rId4" Type="http://schemas.openxmlformats.org/officeDocument/2006/relationships/image" Target="../media/image26.svg"/></Relationships>
</file>

<file path=ppt/diagrams/_rels/drawing1.xml.rels><?xml version="1.0" encoding="UTF-8" standalone="yes"?>
<Relationships xmlns="http://schemas.openxmlformats.org/package/2006/relationships"><Relationship Id="rId2" Type="http://schemas.openxmlformats.org/officeDocument/2006/relationships/image" Target="../media/image22.svg"/><Relationship Id="rId1" Type="http://schemas.openxmlformats.org/officeDocument/2006/relationships/image" Target="../media/image8.png"/></Relationships>
</file>

<file path=ppt/diagrams/_rels/drawing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24.svg"/><Relationship Id="rId1" Type="http://schemas.openxmlformats.org/officeDocument/2006/relationships/image" Target="../media/image10.png"/><Relationship Id="rId6" Type="http://schemas.openxmlformats.org/officeDocument/2006/relationships/image" Target="../media/image28.svg"/><Relationship Id="rId5" Type="http://schemas.openxmlformats.org/officeDocument/2006/relationships/image" Target="../media/image12.png"/><Relationship Id="rId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0F3E62-A649-42CB-8D11-8965B422D70F}" type="doc">
      <dgm:prSet loTypeId="urn:microsoft.com/office/officeart/2018/2/layout/Icon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71283E43-CBF4-488E-8990-3287D3BFD7DF}">
      <dgm:prSet custT="1"/>
      <dgm:spPr/>
      <dgm:t>
        <a:bodyPr/>
        <a:lstStyle/>
        <a:p>
          <a:endParaRPr lang="en-US" sz="2100" dirty="0"/>
        </a:p>
      </dgm:t>
    </dgm:pt>
    <dgm:pt modelId="{A1463A1C-D2FF-47B0-A978-99B14EDFC6B8}" type="sibTrans" cxnId="{F0D4C49E-1EBD-416A-8431-D20C311F1A4C}">
      <dgm:prSet/>
      <dgm:spPr/>
      <dgm:t>
        <a:bodyPr/>
        <a:lstStyle/>
        <a:p>
          <a:endParaRPr lang="en-US"/>
        </a:p>
      </dgm:t>
    </dgm:pt>
    <dgm:pt modelId="{F835F8B8-D16A-4D30-9E97-70C25A06154E}" type="parTrans" cxnId="{F0D4C49E-1EBD-416A-8431-D20C311F1A4C}">
      <dgm:prSet/>
      <dgm:spPr/>
      <dgm:t>
        <a:bodyPr/>
        <a:lstStyle/>
        <a:p>
          <a:endParaRPr lang="en-US"/>
        </a:p>
      </dgm:t>
    </dgm:pt>
    <dgm:pt modelId="{B9B839E0-031E-445F-BA4A-BF69E24B2F8E}" type="pres">
      <dgm:prSet presAssocID="{CA0F3E62-A649-42CB-8D11-8965B422D70F}" presName="root" presStyleCnt="0">
        <dgm:presLayoutVars>
          <dgm:dir/>
          <dgm:resizeHandles val="exact"/>
        </dgm:presLayoutVars>
      </dgm:prSet>
      <dgm:spPr/>
      <dgm:t>
        <a:bodyPr/>
        <a:lstStyle/>
        <a:p>
          <a:endParaRPr lang="en-US"/>
        </a:p>
      </dgm:t>
    </dgm:pt>
    <dgm:pt modelId="{3C88CA0B-DA00-4297-AD25-5FB7381CA8A7}" type="pres">
      <dgm:prSet presAssocID="{71283E43-CBF4-488E-8990-3287D3BFD7DF}" presName="compNode" presStyleCnt="0"/>
      <dgm:spPr/>
    </dgm:pt>
    <dgm:pt modelId="{1A667173-BF8D-4BAA-9C89-1823D2B56CA5}" type="pres">
      <dgm:prSet presAssocID="{71283E43-CBF4-488E-8990-3287D3BFD7DF}" presName="iconRect" presStyleLbl="node1" presStyleIdx="0" presStyleCnt="1" custScaleX="360754" custScaleY="480000" custLinFactNeighborX="2849" custLinFactNeighborY="-1050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pt>
    <dgm:pt modelId="{A7277189-0210-4901-B5A3-030CAF21650A}" type="pres">
      <dgm:prSet presAssocID="{71283E43-CBF4-488E-8990-3287D3BFD7DF}" presName="spaceRect" presStyleCnt="0"/>
      <dgm:spPr/>
    </dgm:pt>
    <dgm:pt modelId="{9A42BC12-010E-4C84-8680-28C8B63E7437}" type="pres">
      <dgm:prSet presAssocID="{71283E43-CBF4-488E-8990-3287D3BFD7DF}" presName="textRect" presStyleLbl="revTx" presStyleIdx="0" presStyleCnt="1" custScaleX="234306" custLinFactY="57093" custLinFactNeighborX="2170" custLinFactNeighborY="100000">
        <dgm:presLayoutVars>
          <dgm:chMax val="1"/>
          <dgm:chPref val="1"/>
        </dgm:presLayoutVars>
      </dgm:prSet>
      <dgm:spPr/>
      <dgm:t>
        <a:bodyPr/>
        <a:lstStyle/>
        <a:p>
          <a:endParaRPr lang="en-US"/>
        </a:p>
      </dgm:t>
    </dgm:pt>
  </dgm:ptLst>
  <dgm:cxnLst>
    <dgm:cxn modelId="{01855121-D393-42E4-A548-BAA5669F53E8}" type="presOf" srcId="{CA0F3E62-A649-42CB-8D11-8965B422D70F}" destId="{B9B839E0-031E-445F-BA4A-BF69E24B2F8E}" srcOrd="0" destOrd="0" presId="urn:microsoft.com/office/officeart/2018/2/layout/IconLabelList"/>
    <dgm:cxn modelId="{22CABCEF-344B-476E-B028-BA2349E9AA73}" type="presOf" srcId="{71283E43-CBF4-488E-8990-3287D3BFD7DF}" destId="{9A42BC12-010E-4C84-8680-28C8B63E7437}" srcOrd="0" destOrd="0" presId="urn:microsoft.com/office/officeart/2018/2/layout/IconLabelList"/>
    <dgm:cxn modelId="{F0D4C49E-1EBD-416A-8431-D20C311F1A4C}" srcId="{CA0F3E62-A649-42CB-8D11-8965B422D70F}" destId="{71283E43-CBF4-488E-8990-3287D3BFD7DF}" srcOrd="0" destOrd="0" parTransId="{F835F8B8-D16A-4D30-9E97-70C25A06154E}" sibTransId="{A1463A1C-D2FF-47B0-A978-99B14EDFC6B8}"/>
    <dgm:cxn modelId="{0F528416-117A-46CF-AAD8-BEC2C6B6B999}" type="presParOf" srcId="{B9B839E0-031E-445F-BA4A-BF69E24B2F8E}" destId="{3C88CA0B-DA00-4297-AD25-5FB7381CA8A7}" srcOrd="0" destOrd="0" presId="urn:microsoft.com/office/officeart/2018/2/layout/IconLabelList"/>
    <dgm:cxn modelId="{E89FD257-9423-4DD8-AE47-8DF99B13F885}" type="presParOf" srcId="{3C88CA0B-DA00-4297-AD25-5FB7381CA8A7}" destId="{1A667173-BF8D-4BAA-9C89-1823D2B56CA5}" srcOrd="0" destOrd="0" presId="urn:microsoft.com/office/officeart/2018/2/layout/IconLabelList"/>
    <dgm:cxn modelId="{3C7BD953-4649-4D2C-B3FF-BF91E7C0B94D}" type="presParOf" srcId="{3C88CA0B-DA00-4297-AD25-5FB7381CA8A7}" destId="{A7277189-0210-4901-B5A3-030CAF21650A}" srcOrd="1" destOrd="0" presId="urn:microsoft.com/office/officeart/2018/2/layout/IconLabelList"/>
    <dgm:cxn modelId="{2A3DD2B2-A229-4AD7-98B3-0381610B8D39}" type="presParOf" srcId="{3C88CA0B-DA00-4297-AD25-5FB7381CA8A7}" destId="{9A42BC12-010E-4C84-8680-28C8B63E743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10A75-BDFD-4DB8-98BF-7C89EEB40012}"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BFAF056-D16B-426C-A987-CED106DE7E9C}">
      <dgm:prSet/>
      <dgm:spPr/>
      <dgm:t>
        <a:bodyPr/>
        <a:lstStyle/>
        <a:p>
          <a:r>
            <a:rPr lang="en-US"/>
            <a:t>Improve enrollment management</a:t>
          </a:r>
        </a:p>
      </dgm:t>
    </dgm:pt>
    <dgm:pt modelId="{5AB6DAE6-89C9-4C44-82FF-7650A9C2CD4E}" type="parTrans" cxnId="{23A7FA23-F3F8-45DD-B249-32DE58EB3716}">
      <dgm:prSet/>
      <dgm:spPr/>
      <dgm:t>
        <a:bodyPr/>
        <a:lstStyle/>
        <a:p>
          <a:endParaRPr lang="en-US"/>
        </a:p>
      </dgm:t>
    </dgm:pt>
    <dgm:pt modelId="{E46E5985-441B-4C64-BC5C-7773D65E85D2}" type="sibTrans" cxnId="{23A7FA23-F3F8-45DD-B249-32DE58EB3716}">
      <dgm:prSet/>
      <dgm:spPr/>
      <dgm:t>
        <a:bodyPr/>
        <a:lstStyle/>
        <a:p>
          <a:endParaRPr lang="en-US"/>
        </a:p>
      </dgm:t>
    </dgm:pt>
    <dgm:pt modelId="{82D87880-1DA9-4E8D-A680-7B3379D964C9}">
      <dgm:prSet/>
      <dgm:spPr/>
      <dgm:t>
        <a:bodyPr/>
        <a:lstStyle/>
        <a:p>
          <a:r>
            <a:rPr lang="en-US"/>
            <a:t>College of Alameda</a:t>
          </a:r>
        </a:p>
      </dgm:t>
    </dgm:pt>
    <dgm:pt modelId="{97940FE3-43B5-4C99-955C-6E1436314D0E}" type="parTrans" cxnId="{338FB99B-C2F2-41A6-8B1C-C7ADDF474C55}">
      <dgm:prSet/>
      <dgm:spPr/>
      <dgm:t>
        <a:bodyPr/>
        <a:lstStyle/>
        <a:p>
          <a:endParaRPr lang="en-US"/>
        </a:p>
      </dgm:t>
    </dgm:pt>
    <dgm:pt modelId="{5991C5EA-0B0A-4119-8A37-F68DCA40DC24}" type="sibTrans" cxnId="{338FB99B-C2F2-41A6-8B1C-C7ADDF474C55}">
      <dgm:prSet/>
      <dgm:spPr/>
      <dgm:t>
        <a:bodyPr/>
        <a:lstStyle/>
        <a:p>
          <a:endParaRPr lang="en-US"/>
        </a:p>
      </dgm:t>
    </dgm:pt>
    <dgm:pt modelId="{5DFB594B-A7C3-4211-9BAB-343ABFDB5AA0}">
      <dgm:prSet/>
      <dgm:spPr/>
      <dgm:t>
        <a:bodyPr/>
        <a:lstStyle/>
        <a:p>
          <a:r>
            <a:rPr lang="en-US"/>
            <a:t>Districtwide</a:t>
          </a:r>
        </a:p>
      </dgm:t>
    </dgm:pt>
    <dgm:pt modelId="{EBE4A3BD-9F52-481F-AD06-ACBE701DDCB0}" type="parTrans" cxnId="{1988B70E-0961-4D3E-BF7B-509244A22729}">
      <dgm:prSet/>
      <dgm:spPr/>
      <dgm:t>
        <a:bodyPr/>
        <a:lstStyle/>
        <a:p>
          <a:endParaRPr lang="en-US"/>
        </a:p>
      </dgm:t>
    </dgm:pt>
    <dgm:pt modelId="{ADFC3319-4868-409F-BC40-2F1E8CB15AC2}" type="sibTrans" cxnId="{1988B70E-0961-4D3E-BF7B-509244A22729}">
      <dgm:prSet/>
      <dgm:spPr/>
      <dgm:t>
        <a:bodyPr/>
        <a:lstStyle/>
        <a:p>
          <a:endParaRPr lang="en-US"/>
        </a:p>
      </dgm:t>
    </dgm:pt>
    <dgm:pt modelId="{5770CF3B-1A45-4B64-BE79-85BCBD305E41}">
      <dgm:prSet/>
      <dgm:spPr/>
      <dgm:t>
        <a:bodyPr/>
        <a:lstStyle/>
        <a:p>
          <a:r>
            <a:rPr lang="en-US"/>
            <a:t>Increase enrollment</a:t>
          </a:r>
        </a:p>
      </dgm:t>
    </dgm:pt>
    <dgm:pt modelId="{6EC10E32-8BCF-42E1-93E1-4EAF54F44EDD}" type="parTrans" cxnId="{26DD0326-1BAE-4B3A-93D0-6AFBB336D478}">
      <dgm:prSet/>
      <dgm:spPr/>
      <dgm:t>
        <a:bodyPr/>
        <a:lstStyle/>
        <a:p>
          <a:endParaRPr lang="en-US"/>
        </a:p>
      </dgm:t>
    </dgm:pt>
    <dgm:pt modelId="{C40436E1-AC56-4B29-88F2-C310476CDEBA}" type="sibTrans" cxnId="{26DD0326-1BAE-4B3A-93D0-6AFBB336D478}">
      <dgm:prSet/>
      <dgm:spPr/>
      <dgm:t>
        <a:bodyPr/>
        <a:lstStyle/>
        <a:p>
          <a:endParaRPr lang="en-US"/>
        </a:p>
      </dgm:t>
    </dgm:pt>
    <dgm:pt modelId="{344A7500-57CB-47BB-97BE-632D48215A85}">
      <dgm:prSet/>
      <dgm:spPr/>
      <dgm:t>
        <a:bodyPr/>
        <a:lstStyle/>
        <a:p>
          <a:r>
            <a:rPr lang="en-US"/>
            <a:t>Increase retention</a:t>
          </a:r>
        </a:p>
      </dgm:t>
    </dgm:pt>
    <dgm:pt modelId="{1819C870-B96C-4E3D-8F60-FF871901C8DC}" type="parTrans" cxnId="{74344D4D-807C-4066-966A-0CDE4980103E}">
      <dgm:prSet/>
      <dgm:spPr/>
      <dgm:t>
        <a:bodyPr/>
        <a:lstStyle/>
        <a:p>
          <a:endParaRPr lang="en-US"/>
        </a:p>
      </dgm:t>
    </dgm:pt>
    <dgm:pt modelId="{B56C0099-041D-414E-BB16-D0617BAED990}" type="sibTrans" cxnId="{74344D4D-807C-4066-966A-0CDE4980103E}">
      <dgm:prSet/>
      <dgm:spPr/>
      <dgm:t>
        <a:bodyPr/>
        <a:lstStyle/>
        <a:p>
          <a:endParaRPr lang="en-US"/>
        </a:p>
      </dgm:t>
    </dgm:pt>
    <dgm:pt modelId="{34C18963-4E96-498F-97CF-F7303BD093C3}">
      <dgm:prSet/>
      <dgm:spPr/>
      <dgm:t>
        <a:bodyPr/>
        <a:lstStyle/>
        <a:p>
          <a:r>
            <a:rPr lang="en-US"/>
            <a:t>Improve completion</a:t>
          </a:r>
        </a:p>
      </dgm:t>
    </dgm:pt>
    <dgm:pt modelId="{B14ACD36-A724-44C2-B362-79DD8E960687}" type="parTrans" cxnId="{C520AC29-3E35-4CE0-A248-E14CFE2A0F41}">
      <dgm:prSet/>
      <dgm:spPr/>
      <dgm:t>
        <a:bodyPr/>
        <a:lstStyle/>
        <a:p>
          <a:endParaRPr lang="en-US"/>
        </a:p>
      </dgm:t>
    </dgm:pt>
    <dgm:pt modelId="{DD2630FA-B669-49D6-B79E-F3EBBD96E11C}" type="sibTrans" cxnId="{C520AC29-3E35-4CE0-A248-E14CFE2A0F41}">
      <dgm:prSet/>
      <dgm:spPr/>
      <dgm:t>
        <a:bodyPr/>
        <a:lstStyle/>
        <a:p>
          <a:endParaRPr lang="en-US"/>
        </a:p>
      </dgm:t>
    </dgm:pt>
    <dgm:pt modelId="{5B2AEE85-98AE-4750-84DE-8D9A710C5CCC}" type="pres">
      <dgm:prSet presAssocID="{35110A75-BDFD-4DB8-98BF-7C89EEB40012}" presName="root" presStyleCnt="0">
        <dgm:presLayoutVars>
          <dgm:dir/>
          <dgm:resizeHandles val="exact"/>
        </dgm:presLayoutVars>
      </dgm:prSet>
      <dgm:spPr/>
      <dgm:t>
        <a:bodyPr/>
        <a:lstStyle/>
        <a:p>
          <a:endParaRPr lang="en-US"/>
        </a:p>
      </dgm:t>
    </dgm:pt>
    <dgm:pt modelId="{4738D403-B64C-42F8-B086-8860CBE65530}" type="pres">
      <dgm:prSet presAssocID="{BBFAF056-D16B-426C-A987-CED106DE7E9C}" presName="compNode" presStyleCnt="0"/>
      <dgm:spPr/>
    </dgm:pt>
    <dgm:pt modelId="{CF06F33A-0025-409C-AAF4-D2F9BE912CB6}" type="pres">
      <dgm:prSet presAssocID="{BBFAF056-D16B-426C-A987-CED106DE7E9C}" presName="bgRect" presStyleLbl="bgShp" presStyleIdx="0" presStyleCnt="4"/>
      <dgm:spPr/>
    </dgm:pt>
    <dgm:pt modelId="{0085864E-A7CD-47E2-A181-297DF85D658B}" type="pres">
      <dgm:prSet presAssocID="{BBFAF056-D16B-426C-A987-CED106DE7E9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Education"/>
        </a:ext>
      </dgm:extLst>
    </dgm:pt>
    <dgm:pt modelId="{DD6A2E71-0F7B-43D3-B504-95438337683C}" type="pres">
      <dgm:prSet presAssocID="{BBFAF056-D16B-426C-A987-CED106DE7E9C}" presName="spaceRect" presStyleCnt="0"/>
      <dgm:spPr/>
    </dgm:pt>
    <dgm:pt modelId="{80A57984-C4DF-49F2-B52C-398157E0F754}" type="pres">
      <dgm:prSet presAssocID="{BBFAF056-D16B-426C-A987-CED106DE7E9C}" presName="parTx" presStyleLbl="revTx" presStyleIdx="0" presStyleCnt="5">
        <dgm:presLayoutVars>
          <dgm:chMax val="0"/>
          <dgm:chPref val="0"/>
        </dgm:presLayoutVars>
      </dgm:prSet>
      <dgm:spPr/>
      <dgm:t>
        <a:bodyPr/>
        <a:lstStyle/>
        <a:p>
          <a:endParaRPr lang="en-US"/>
        </a:p>
      </dgm:t>
    </dgm:pt>
    <dgm:pt modelId="{624F4055-7DC1-48F5-A882-E97C621CA76C}" type="pres">
      <dgm:prSet presAssocID="{BBFAF056-D16B-426C-A987-CED106DE7E9C}" presName="desTx" presStyleLbl="revTx" presStyleIdx="1" presStyleCnt="5">
        <dgm:presLayoutVars/>
      </dgm:prSet>
      <dgm:spPr/>
      <dgm:t>
        <a:bodyPr/>
        <a:lstStyle/>
        <a:p>
          <a:endParaRPr lang="en-US"/>
        </a:p>
      </dgm:t>
    </dgm:pt>
    <dgm:pt modelId="{817F0DC5-AC99-44A2-9609-E1DD38D46F0F}" type="pres">
      <dgm:prSet presAssocID="{E46E5985-441B-4C64-BC5C-7773D65E85D2}" presName="sibTrans" presStyleCnt="0"/>
      <dgm:spPr/>
    </dgm:pt>
    <dgm:pt modelId="{265E69D6-5B02-4950-B36C-C41BB46F0B0C}" type="pres">
      <dgm:prSet presAssocID="{5770CF3B-1A45-4B64-BE79-85BCBD305E41}" presName="compNode" presStyleCnt="0"/>
      <dgm:spPr/>
    </dgm:pt>
    <dgm:pt modelId="{ABDAD5BF-E166-4433-A484-CB8B20B614BC}" type="pres">
      <dgm:prSet presAssocID="{5770CF3B-1A45-4B64-BE79-85BCBD305E41}" presName="bgRect" presStyleLbl="bgShp" presStyleIdx="1" presStyleCnt="4"/>
      <dgm:spPr/>
    </dgm:pt>
    <dgm:pt modelId="{78AE1EEA-14A4-4197-B661-44A02C5E84E9}" type="pres">
      <dgm:prSet presAssocID="{5770CF3B-1A45-4B64-BE79-85BCBD305E41}" presName="iconRect" presStyleLbl="node1" presStyleIdx="1" presStyleCnt="4"/>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RM Customer Insights App"/>
        </a:ext>
      </dgm:extLst>
    </dgm:pt>
    <dgm:pt modelId="{B159CC2D-17EA-426A-8D34-5A16453CC1E1}" type="pres">
      <dgm:prSet presAssocID="{5770CF3B-1A45-4B64-BE79-85BCBD305E41}" presName="spaceRect" presStyleCnt="0"/>
      <dgm:spPr/>
    </dgm:pt>
    <dgm:pt modelId="{4373A067-ADF1-415F-9FCB-AE2F66B5A6AB}" type="pres">
      <dgm:prSet presAssocID="{5770CF3B-1A45-4B64-BE79-85BCBD305E41}" presName="parTx" presStyleLbl="revTx" presStyleIdx="2" presStyleCnt="5">
        <dgm:presLayoutVars>
          <dgm:chMax val="0"/>
          <dgm:chPref val="0"/>
        </dgm:presLayoutVars>
      </dgm:prSet>
      <dgm:spPr/>
      <dgm:t>
        <a:bodyPr/>
        <a:lstStyle/>
        <a:p>
          <a:endParaRPr lang="en-US"/>
        </a:p>
      </dgm:t>
    </dgm:pt>
    <dgm:pt modelId="{D6D3DD96-7A32-4521-A248-E1CF53D5D3C8}" type="pres">
      <dgm:prSet presAssocID="{C40436E1-AC56-4B29-88F2-C310476CDEBA}" presName="sibTrans" presStyleCnt="0"/>
      <dgm:spPr/>
    </dgm:pt>
    <dgm:pt modelId="{FCD4A888-C2B4-4976-BBC6-9AF5AB1CE480}" type="pres">
      <dgm:prSet presAssocID="{344A7500-57CB-47BB-97BE-632D48215A85}" presName="compNode" presStyleCnt="0"/>
      <dgm:spPr/>
    </dgm:pt>
    <dgm:pt modelId="{65FFF41C-3B6E-47BA-94FE-CAB749ED91BB}" type="pres">
      <dgm:prSet presAssocID="{344A7500-57CB-47BB-97BE-632D48215A85}" presName="bgRect" presStyleLbl="bgShp" presStyleIdx="2" presStyleCnt="4"/>
      <dgm:spPr/>
    </dgm:pt>
    <dgm:pt modelId="{27BD2170-20EB-4E9D-A549-71CC60601297}" type="pres">
      <dgm:prSet presAssocID="{344A7500-57CB-47BB-97BE-632D48215A85}" presName="iconRect" presStyleLbl="node1" presStyleIdx="2" presStyleCnt="4"/>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Onboarding"/>
        </a:ext>
      </dgm:extLst>
    </dgm:pt>
    <dgm:pt modelId="{EE797DC9-4FDC-43DC-AA22-8D4FB92CF746}" type="pres">
      <dgm:prSet presAssocID="{344A7500-57CB-47BB-97BE-632D48215A85}" presName="spaceRect" presStyleCnt="0"/>
      <dgm:spPr/>
    </dgm:pt>
    <dgm:pt modelId="{81DDEA5A-D35C-49A5-B0DF-F18D08A55CEF}" type="pres">
      <dgm:prSet presAssocID="{344A7500-57CB-47BB-97BE-632D48215A85}" presName="parTx" presStyleLbl="revTx" presStyleIdx="3" presStyleCnt="5">
        <dgm:presLayoutVars>
          <dgm:chMax val="0"/>
          <dgm:chPref val="0"/>
        </dgm:presLayoutVars>
      </dgm:prSet>
      <dgm:spPr/>
      <dgm:t>
        <a:bodyPr/>
        <a:lstStyle/>
        <a:p>
          <a:endParaRPr lang="en-US"/>
        </a:p>
      </dgm:t>
    </dgm:pt>
    <dgm:pt modelId="{E281C517-574E-45FB-8B51-05F8930E0365}" type="pres">
      <dgm:prSet presAssocID="{B56C0099-041D-414E-BB16-D0617BAED990}" presName="sibTrans" presStyleCnt="0"/>
      <dgm:spPr/>
    </dgm:pt>
    <dgm:pt modelId="{ADF98FFF-75BA-4205-96E7-7CE826B5AB4D}" type="pres">
      <dgm:prSet presAssocID="{34C18963-4E96-498F-97CF-F7303BD093C3}" presName="compNode" presStyleCnt="0"/>
      <dgm:spPr/>
    </dgm:pt>
    <dgm:pt modelId="{1637C9FF-29F6-45FD-91C2-9B29C75E85FD}" type="pres">
      <dgm:prSet presAssocID="{34C18963-4E96-498F-97CF-F7303BD093C3}" presName="bgRect" presStyleLbl="bgShp" presStyleIdx="3" presStyleCnt="4"/>
      <dgm:spPr/>
    </dgm:pt>
    <dgm:pt modelId="{C547BACD-9A0D-457C-99FB-772541BC0D39}" type="pres">
      <dgm:prSet presAssocID="{34C18963-4E96-498F-97CF-F7303BD093C3}" presName="iconRect" presStyleLbl="node1" presStyleIdx="3" presStyleCnt="4"/>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Repair"/>
        </a:ext>
      </dgm:extLst>
    </dgm:pt>
    <dgm:pt modelId="{A0DF4C22-1800-4BF8-B12C-1CD76FE101AB}" type="pres">
      <dgm:prSet presAssocID="{34C18963-4E96-498F-97CF-F7303BD093C3}" presName="spaceRect" presStyleCnt="0"/>
      <dgm:spPr/>
    </dgm:pt>
    <dgm:pt modelId="{A02F9FAE-5F64-45F8-957B-64152534EF24}" type="pres">
      <dgm:prSet presAssocID="{34C18963-4E96-498F-97CF-F7303BD093C3}" presName="parTx" presStyleLbl="revTx" presStyleIdx="4" presStyleCnt="5">
        <dgm:presLayoutVars>
          <dgm:chMax val="0"/>
          <dgm:chPref val="0"/>
        </dgm:presLayoutVars>
      </dgm:prSet>
      <dgm:spPr/>
      <dgm:t>
        <a:bodyPr/>
        <a:lstStyle/>
        <a:p>
          <a:endParaRPr lang="en-US"/>
        </a:p>
      </dgm:t>
    </dgm:pt>
  </dgm:ptLst>
  <dgm:cxnLst>
    <dgm:cxn modelId="{261E26CD-CDA2-439B-9C1A-FBB1F1B18C36}" type="presOf" srcId="{BBFAF056-D16B-426C-A987-CED106DE7E9C}" destId="{80A57984-C4DF-49F2-B52C-398157E0F754}" srcOrd="0" destOrd="0" presId="urn:microsoft.com/office/officeart/2018/2/layout/IconVerticalSolidList"/>
    <dgm:cxn modelId="{C520AC29-3E35-4CE0-A248-E14CFE2A0F41}" srcId="{35110A75-BDFD-4DB8-98BF-7C89EEB40012}" destId="{34C18963-4E96-498F-97CF-F7303BD093C3}" srcOrd="3" destOrd="0" parTransId="{B14ACD36-A724-44C2-B362-79DD8E960687}" sibTransId="{DD2630FA-B669-49D6-B79E-F3EBBD96E11C}"/>
    <dgm:cxn modelId="{84F1D81E-02A9-4D85-ADC0-4A467823C776}" type="presOf" srcId="{5DFB594B-A7C3-4211-9BAB-343ABFDB5AA0}" destId="{624F4055-7DC1-48F5-A882-E97C621CA76C}" srcOrd="0" destOrd="1" presId="urn:microsoft.com/office/officeart/2018/2/layout/IconVerticalSolidList"/>
    <dgm:cxn modelId="{1988B70E-0961-4D3E-BF7B-509244A22729}" srcId="{BBFAF056-D16B-426C-A987-CED106DE7E9C}" destId="{5DFB594B-A7C3-4211-9BAB-343ABFDB5AA0}" srcOrd="1" destOrd="0" parTransId="{EBE4A3BD-9F52-481F-AD06-ACBE701DDCB0}" sibTransId="{ADFC3319-4868-409F-BC40-2F1E8CB15AC2}"/>
    <dgm:cxn modelId="{4EE6E32C-B255-4DB5-AE40-BF9FE989E55E}" type="presOf" srcId="{344A7500-57CB-47BB-97BE-632D48215A85}" destId="{81DDEA5A-D35C-49A5-B0DF-F18D08A55CEF}" srcOrd="0" destOrd="0" presId="urn:microsoft.com/office/officeart/2018/2/layout/IconVerticalSolidList"/>
    <dgm:cxn modelId="{26DD0326-1BAE-4B3A-93D0-6AFBB336D478}" srcId="{35110A75-BDFD-4DB8-98BF-7C89EEB40012}" destId="{5770CF3B-1A45-4B64-BE79-85BCBD305E41}" srcOrd="1" destOrd="0" parTransId="{6EC10E32-8BCF-42E1-93E1-4EAF54F44EDD}" sibTransId="{C40436E1-AC56-4B29-88F2-C310476CDEBA}"/>
    <dgm:cxn modelId="{5D6406C9-5C9A-4E79-B9CF-DC71B28766CE}" type="presOf" srcId="{35110A75-BDFD-4DB8-98BF-7C89EEB40012}" destId="{5B2AEE85-98AE-4750-84DE-8D9A710C5CCC}" srcOrd="0" destOrd="0" presId="urn:microsoft.com/office/officeart/2018/2/layout/IconVerticalSolidList"/>
    <dgm:cxn modelId="{23A7FA23-F3F8-45DD-B249-32DE58EB3716}" srcId="{35110A75-BDFD-4DB8-98BF-7C89EEB40012}" destId="{BBFAF056-D16B-426C-A987-CED106DE7E9C}" srcOrd="0" destOrd="0" parTransId="{5AB6DAE6-89C9-4C44-82FF-7650A9C2CD4E}" sibTransId="{E46E5985-441B-4C64-BC5C-7773D65E85D2}"/>
    <dgm:cxn modelId="{91ABBDB8-FA8D-4AD5-8974-20FF92B0AE08}" type="presOf" srcId="{34C18963-4E96-498F-97CF-F7303BD093C3}" destId="{A02F9FAE-5F64-45F8-957B-64152534EF24}" srcOrd="0" destOrd="0" presId="urn:microsoft.com/office/officeart/2018/2/layout/IconVerticalSolidList"/>
    <dgm:cxn modelId="{74344D4D-807C-4066-966A-0CDE4980103E}" srcId="{35110A75-BDFD-4DB8-98BF-7C89EEB40012}" destId="{344A7500-57CB-47BB-97BE-632D48215A85}" srcOrd="2" destOrd="0" parTransId="{1819C870-B96C-4E3D-8F60-FF871901C8DC}" sibTransId="{B56C0099-041D-414E-BB16-D0617BAED990}"/>
    <dgm:cxn modelId="{F6C2E7AB-9FAF-422A-9929-29AB6F69BA1B}" type="presOf" srcId="{5770CF3B-1A45-4B64-BE79-85BCBD305E41}" destId="{4373A067-ADF1-415F-9FCB-AE2F66B5A6AB}" srcOrd="0" destOrd="0" presId="urn:microsoft.com/office/officeart/2018/2/layout/IconVerticalSolidList"/>
    <dgm:cxn modelId="{A66FB11B-5564-4FA5-854E-931E4BC0D5C0}" type="presOf" srcId="{82D87880-1DA9-4E8D-A680-7B3379D964C9}" destId="{624F4055-7DC1-48F5-A882-E97C621CA76C}" srcOrd="0" destOrd="0" presId="urn:microsoft.com/office/officeart/2018/2/layout/IconVerticalSolidList"/>
    <dgm:cxn modelId="{338FB99B-C2F2-41A6-8B1C-C7ADDF474C55}" srcId="{BBFAF056-D16B-426C-A987-CED106DE7E9C}" destId="{82D87880-1DA9-4E8D-A680-7B3379D964C9}" srcOrd="0" destOrd="0" parTransId="{97940FE3-43B5-4C99-955C-6E1436314D0E}" sibTransId="{5991C5EA-0B0A-4119-8A37-F68DCA40DC24}"/>
    <dgm:cxn modelId="{53F9D660-581C-4CA4-B037-CC62FFB070B2}" type="presParOf" srcId="{5B2AEE85-98AE-4750-84DE-8D9A710C5CCC}" destId="{4738D403-B64C-42F8-B086-8860CBE65530}" srcOrd="0" destOrd="0" presId="urn:microsoft.com/office/officeart/2018/2/layout/IconVerticalSolidList"/>
    <dgm:cxn modelId="{6FB812AC-6870-4421-AB51-7516C0E45FB9}" type="presParOf" srcId="{4738D403-B64C-42F8-B086-8860CBE65530}" destId="{CF06F33A-0025-409C-AAF4-D2F9BE912CB6}" srcOrd="0" destOrd="0" presId="urn:microsoft.com/office/officeart/2018/2/layout/IconVerticalSolidList"/>
    <dgm:cxn modelId="{E86E616E-48CA-440D-AAD1-72DB135AE87D}" type="presParOf" srcId="{4738D403-B64C-42F8-B086-8860CBE65530}" destId="{0085864E-A7CD-47E2-A181-297DF85D658B}" srcOrd="1" destOrd="0" presId="urn:microsoft.com/office/officeart/2018/2/layout/IconVerticalSolidList"/>
    <dgm:cxn modelId="{00A4A1F8-3574-41CB-B577-D30E7637F1DE}" type="presParOf" srcId="{4738D403-B64C-42F8-B086-8860CBE65530}" destId="{DD6A2E71-0F7B-43D3-B504-95438337683C}" srcOrd="2" destOrd="0" presId="urn:microsoft.com/office/officeart/2018/2/layout/IconVerticalSolidList"/>
    <dgm:cxn modelId="{B30D0A67-9FA6-4C11-B0B1-423E93864A74}" type="presParOf" srcId="{4738D403-B64C-42F8-B086-8860CBE65530}" destId="{80A57984-C4DF-49F2-B52C-398157E0F754}" srcOrd="3" destOrd="0" presId="urn:microsoft.com/office/officeart/2018/2/layout/IconVerticalSolidList"/>
    <dgm:cxn modelId="{3529C6F4-197E-4DA0-8270-2302426D392A}" type="presParOf" srcId="{4738D403-B64C-42F8-B086-8860CBE65530}" destId="{624F4055-7DC1-48F5-A882-E97C621CA76C}" srcOrd="4" destOrd="0" presId="urn:microsoft.com/office/officeart/2018/2/layout/IconVerticalSolidList"/>
    <dgm:cxn modelId="{97C95760-F143-425F-AB5F-3631D0C3D7CB}" type="presParOf" srcId="{5B2AEE85-98AE-4750-84DE-8D9A710C5CCC}" destId="{817F0DC5-AC99-44A2-9609-E1DD38D46F0F}" srcOrd="1" destOrd="0" presId="urn:microsoft.com/office/officeart/2018/2/layout/IconVerticalSolidList"/>
    <dgm:cxn modelId="{0414E2E8-523C-4C20-A91C-3E6294449934}" type="presParOf" srcId="{5B2AEE85-98AE-4750-84DE-8D9A710C5CCC}" destId="{265E69D6-5B02-4950-B36C-C41BB46F0B0C}" srcOrd="2" destOrd="0" presId="urn:microsoft.com/office/officeart/2018/2/layout/IconVerticalSolidList"/>
    <dgm:cxn modelId="{89D212A4-B63B-4B64-BE23-94B32FDAE016}" type="presParOf" srcId="{265E69D6-5B02-4950-B36C-C41BB46F0B0C}" destId="{ABDAD5BF-E166-4433-A484-CB8B20B614BC}" srcOrd="0" destOrd="0" presId="urn:microsoft.com/office/officeart/2018/2/layout/IconVerticalSolidList"/>
    <dgm:cxn modelId="{7E6EC217-BE40-4EA6-A0E7-6D0174DE88FC}" type="presParOf" srcId="{265E69D6-5B02-4950-B36C-C41BB46F0B0C}" destId="{78AE1EEA-14A4-4197-B661-44A02C5E84E9}" srcOrd="1" destOrd="0" presId="urn:microsoft.com/office/officeart/2018/2/layout/IconVerticalSolidList"/>
    <dgm:cxn modelId="{92753717-063D-4C33-A524-9F756CBB8A9B}" type="presParOf" srcId="{265E69D6-5B02-4950-B36C-C41BB46F0B0C}" destId="{B159CC2D-17EA-426A-8D34-5A16453CC1E1}" srcOrd="2" destOrd="0" presId="urn:microsoft.com/office/officeart/2018/2/layout/IconVerticalSolidList"/>
    <dgm:cxn modelId="{75A3E9D4-A6D5-4C73-BC26-811572039EE5}" type="presParOf" srcId="{265E69D6-5B02-4950-B36C-C41BB46F0B0C}" destId="{4373A067-ADF1-415F-9FCB-AE2F66B5A6AB}" srcOrd="3" destOrd="0" presId="urn:microsoft.com/office/officeart/2018/2/layout/IconVerticalSolidList"/>
    <dgm:cxn modelId="{E0F536A8-BC31-428D-A4FD-2E54EC1BBE8E}" type="presParOf" srcId="{5B2AEE85-98AE-4750-84DE-8D9A710C5CCC}" destId="{D6D3DD96-7A32-4521-A248-E1CF53D5D3C8}" srcOrd="3" destOrd="0" presId="urn:microsoft.com/office/officeart/2018/2/layout/IconVerticalSolidList"/>
    <dgm:cxn modelId="{15835E81-82B5-4BD6-8992-139012C9643F}" type="presParOf" srcId="{5B2AEE85-98AE-4750-84DE-8D9A710C5CCC}" destId="{FCD4A888-C2B4-4976-BBC6-9AF5AB1CE480}" srcOrd="4" destOrd="0" presId="urn:microsoft.com/office/officeart/2018/2/layout/IconVerticalSolidList"/>
    <dgm:cxn modelId="{0DE3B4E0-5316-43B2-8879-D523882CA365}" type="presParOf" srcId="{FCD4A888-C2B4-4976-BBC6-9AF5AB1CE480}" destId="{65FFF41C-3B6E-47BA-94FE-CAB749ED91BB}" srcOrd="0" destOrd="0" presId="urn:microsoft.com/office/officeart/2018/2/layout/IconVerticalSolidList"/>
    <dgm:cxn modelId="{52E29121-2E8A-4EFF-B947-E2419703ECF8}" type="presParOf" srcId="{FCD4A888-C2B4-4976-BBC6-9AF5AB1CE480}" destId="{27BD2170-20EB-4E9D-A549-71CC60601297}" srcOrd="1" destOrd="0" presId="urn:microsoft.com/office/officeart/2018/2/layout/IconVerticalSolidList"/>
    <dgm:cxn modelId="{BDD11FEF-24F4-450A-89F1-B4AD62160EF1}" type="presParOf" srcId="{FCD4A888-C2B4-4976-BBC6-9AF5AB1CE480}" destId="{EE797DC9-4FDC-43DC-AA22-8D4FB92CF746}" srcOrd="2" destOrd="0" presId="urn:microsoft.com/office/officeart/2018/2/layout/IconVerticalSolidList"/>
    <dgm:cxn modelId="{E5CC9A00-019E-4300-AC0F-FE9C28E8B1D3}" type="presParOf" srcId="{FCD4A888-C2B4-4976-BBC6-9AF5AB1CE480}" destId="{81DDEA5A-D35C-49A5-B0DF-F18D08A55CEF}" srcOrd="3" destOrd="0" presId="urn:microsoft.com/office/officeart/2018/2/layout/IconVerticalSolidList"/>
    <dgm:cxn modelId="{BD752666-0DE6-4570-B36B-787A93F19389}" type="presParOf" srcId="{5B2AEE85-98AE-4750-84DE-8D9A710C5CCC}" destId="{E281C517-574E-45FB-8B51-05F8930E0365}" srcOrd="5" destOrd="0" presId="urn:microsoft.com/office/officeart/2018/2/layout/IconVerticalSolidList"/>
    <dgm:cxn modelId="{93B0EBFC-620F-47D9-B87A-8164B7E4857C}" type="presParOf" srcId="{5B2AEE85-98AE-4750-84DE-8D9A710C5CCC}" destId="{ADF98FFF-75BA-4205-96E7-7CE826B5AB4D}" srcOrd="6" destOrd="0" presId="urn:microsoft.com/office/officeart/2018/2/layout/IconVerticalSolidList"/>
    <dgm:cxn modelId="{CB5731BC-23E8-4EB0-8C1B-43AB8A86918D}" type="presParOf" srcId="{ADF98FFF-75BA-4205-96E7-7CE826B5AB4D}" destId="{1637C9FF-29F6-45FD-91C2-9B29C75E85FD}" srcOrd="0" destOrd="0" presId="urn:microsoft.com/office/officeart/2018/2/layout/IconVerticalSolidList"/>
    <dgm:cxn modelId="{2D43C8E0-BC86-4A54-9BB0-133088D0ADB7}" type="presParOf" srcId="{ADF98FFF-75BA-4205-96E7-7CE826B5AB4D}" destId="{C547BACD-9A0D-457C-99FB-772541BC0D39}" srcOrd="1" destOrd="0" presId="urn:microsoft.com/office/officeart/2018/2/layout/IconVerticalSolidList"/>
    <dgm:cxn modelId="{B676BBE7-7B35-4678-B764-1D451B67F794}" type="presParOf" srcId="{ADF98FFF-75BA-4205-96E7-7CE826B5AB4D}" destId="{A0DF4C22-1800-4BF8-B12C-1CD76FE101AB}" srcOrd="2" destOrd="0" presId="urn:microsoft.com/office/officeart/2018/2/layout/IconVerticalSolidList"/>
    <dgm:cxn modelId="{1797301F-69A0-42C9-9FED-803A5E514A54}" type="presParOf" srcId="{ADF98FFF-75BA-4205-96E7-7CE826B5AB4D}" destId="{A02F9FAE-5F64-45F8-957B-64152534EF2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67173-BF8D-4BAA-9C89-1823D2B56CA5}">
      <dsp:nvSpPr>
        <dsp:cNvPr id="0" name=""/>
        <dsp:cNvSpPr/>
      </dsp:nvSpPr>
      <dsp:spPr>
        <a:xfrm>
          <a:off x="801311" y="59510"/>
          <a:ext cx="3305633" cy="43983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42BC12-010E-4C84-8680-28C8B63E7437}">
      <dsp:nvSpPr>
        <dsp:cNvPr id="0" name=""/>
        <dsp:cNvSpPr/>
      </dsp:nvSpPr>
      <dsp:spPr>
        <a:xfrm>
          <a:off x="84990" y="3989802"/>
          <a:ext cx="477105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933450">
            <a:lnSpc>
              <a:spcPct val="90000"/>
            </a:lnSpc>
            <a:spcBef>
              <a:spcPct val="0"/>
            </a:spcBef>
            <a:spcAft>
              <a:spcPct val="35000"/>
            </a:spcAft>
          </a:pPr>
          <a:endParaRPr lang="en-US" sz="2100" kern="1200" dirty="0"/>
        </a:p>
      </dsp:txBody>
      <dsp:txXfrm>
        <a:off x="84990" y="3989802"/>
        <a:ext cx="477105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6F33A-0025-409C-AAF4-D2F9BE912CB6}">
      <dsp:nvSpPr>
        <dsp:cNvPr id="0" name=""/>
        <dsp:cNvSpPr/>
      </dsp:nvSpPr>
      <dsp:spPr>
        <a:xfrm>
          <a:off x="0" y="1805"/>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85864E-A7CD-47E2-A181-297DF85D658B}">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A57984-C4DF-49F2-B52C-398157E0F754}">
      <dsp:nvSpPr>
        <dsp:cNvPr id="0" name=""/>
        <dsp:cNvSpPr/>
      </dsp:nvSpPr>
      <dsp:spPr>
        <a:xfrm>
          <a:off x="1057183" y="1805"/>
          <a:ext cx="4732020"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90000"/>
            </a:lnSpc>
            <a:spcBef>
              <a:spcPct val="0"/>
            </a:spcBef>
            <a:spcAft>
              <a:spcPct val="35000"/>
            </a:spcAft>
          </a:pPr>
          <a:r>
            <a:rPr lang="en-US" sz="2200" kern="1200"/>
            <a:t>Improve enrollment management</a:t>
          </a:r>
        </a:p>
      </dsp:txBody>
      <dsp:txXfrm>
        <a:off x="1057183" y="1805"/>
        <a:ext cx="4732020" cy="915310"/>
      </dsp:txXfrm>
    </dsp:sp>
    <dsp:sp modelId="{624F4055-7DC1-48F5-A882-E97C621CA76C}">
      <dsp:nvSpPr>
        <dsp:cNvPr id="0" name=""/>
        <dsp:cNvSpPr/>
      </dsp:nvSpPr>
      <dsp:spPr>
        <a:xfrm>
          <a:off x="5789203" y="1805"/>
          <a:ext cx="472639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800100">
            <a:lnSpc>
              <a:spcPct val="90000"/>
            </a:lnSpc>
            <a:spcBef>
              <a:spcPct val="0"/>
            </a:spcBef>
            <a:spcAft>
              <a:spcPct val="35000"/>
            </a:spcAft>
          </a:pPr>
          <a:r>
            <a:rPr lang="en-US" sz="1800" kern="1200"/>
            <a:t>College of Alameda</a:t>
          </a:r>
        </a:p>
        <a:p>
          <a:pPr lvl="0" algn="l" defTabSz="800100">
            <a:lnSpc>
              <a:spcPct val="90000"/>
            </a:lnSpc>
            <a:spcBef>
              <a:spcPct val="0"/>
            </a:spcBef>
            <a:spcAft>
              <a:spcPct val="35000"/>
            </a:spcAft>
          </a:pPr>
          <a:r>
            <a:rPr lang="en-US" sz="1800" kern="1200"/>
            <a:t>Districtwide</a:t>
          </a:r>
        </a:p>
      </dsp:txBody>
      <dsp:txXfrm>
        <a:off x="5789203" y="1805"/>
        <a:ext cx="4726396" cy="915310"/>
      </dsp:txXfrm>
    </dsp:sp>
    <dsp:sp modelId="{ABDAD5BF-E166-4433-A484-CB8B20B614BC}">
      <dsp:nvSpPr>
        <dsp:cNvPr id="0" name=""/>
        <dsp:cNvSpPr/>
      </dsp:nvSpPr>
      <dsp:spPr>
        <a:xfrm>
          <a:off x="0" y="1145944"/>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AE1EEA-14A4-4197-B661-44A02C5E84E9}">
      <dsp:nvSpPr>
        <dsp:cNvPr id="0" name=""/>
        <dsp:cNvSpPr/>
      </dsp:nvSpPr>
      <dsp:spPr>
        <a:xfrm>
          <a:off x="276881" y="1351889"/>
          <a:ext cx="503420" cy="503420"/>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73A067-ADF1-415F-9FCB-AE2F66B5A6AB}">
      <dsp:nvSpPr>
        <dsp:cNvPr id="0" name=""/>
        <dsp:cNvSpPr/>
      </dsp:nvSpPr>
      <dsp:spPr>
        <a:xfrm>
          <a:off x="1057183" y="1145944"/>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90000"/>
            </a:lnSpc>
            <a:spcBef>
              <a:spcPct val="0"/>
            </a:spcBef>
            <a:spcAft>
              <a:spcPct val="35000"/>
            </a:spcAft>
          </a:pPr>
          <a:r>
            <a:rPr lang="en-US" sz="2200" kern="1200"/>
            <a:t>Increase enrollment</a:t>
          </a:r>
        </a:p>
      </dsp:txBody>
      <dsp:txXfrm>
        <a:off x="1057183" y="1145944"/>
        <a:ext cx="9458416" cy="915310"/>
      </dsp:txXfrm>
    </dsp:sp>
    <dsp:sp modelId="{65FFF41C-3B6E-47BA-94FE-CAB749ED91BB}">
      <dsp:nvSpPr>
        <dsp:cNvPr id="0" name=""/>
        <dsp:cNvSpPr/>
      </dsp:nvSpPr>
      <dsp:spPr>
        <a:xfrm>
          <a:off x="0" y="2290082"/>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BD2170-20EB-4E9D-A549-71CC60601297}">
      <dsp:nvSpPr>
        <dsp:cNvPr id="0" name=""/>
        <dsp:cNvSpPr/>
      </dsp:nvSpPr>
      <dsp:spPr>
        <a:xfrm>
          <a:off x="276881" y="2496027"/>
          <a:ext cx="503420" cy="503420"/>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DDEA5A-D35C-49A5-B0DF-F18D08A55CEF}">
      <dsp:nvSpPr>
        <dsp:cNvPr id="0" name=""/>
        <dsp:cNvSpPr/>
      </dsp:nvSpPr>
      <dsp:spPr>
        <a:xfrm>
          <a:off x="1057183" y="2290082"/>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90000"/>
            </a:lnSpc>
            <a:spcBef>
              <a:spcPct val="0"/>
            </a:spcBef>
            <a:spcAft>
              <a:spcPct val="35000"/>
            </a:spcAft>
          </a:pPr>
          <a:r>
            <a:rPr lang="en-US" sz="2200" kern="1200"/>
            <a:t>Increase retention</a:t>
          </a:r>
        </a:p>
      </dsp:txBody>
      <dsp:txXfrm>
        <a:off x="1057183" y="2290082"/>
        <a:ext cx="9458416" cy="915310"/>
      </dsp:txXfrm>
    </dsp:sp>
    <dsp:sp modelId="{1637C9FF-29F6-45FD-91C2-9B29C75E85FD}">
      <dsp:nvSpPr>
        <dsp:cNvPr id="0" name=""/>
        <dsp:cNvSpPr/>
      </dsp:nvSpPr>
      <dsp:spPr>
        <a:xfrm>
          <a:off x="0" y="3434221"/>
          <a:ext cx="10515600" cy="91531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47BACD-9A0D-457C-99FB-772541BC0D39}">
      <dsp:nvSpPr>
        <dsp:cNvPr id="0" name=""/>
        <dsp:cNvSpPr/>
      </dsp:nvSpPr>
      <dsp:spPr>
        <a:xfrm>
          <a:off x="276881" y="3640166"/>
          <a:ext cx="503420" cy="503420"/>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2F9FAE-5F64-45F8-957B-64152534EF24}">
      <dsp:nvSpPr>
        <dsp:cNvPr id="0" name=""/>
        <dsp:cNvSpPr/>
      </dsp:nvSpPr>
      <dsp:spPr>
        <a:xfrm>
          <a:off x="1057183" y="3434221"/>
          <a:ext cx="9458416"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lvl="0" algn="l" defTabSz="977900">
            <a:lnSpc>
              <a:spcPct val="90000"/>
            </a:lnSpc>
            <a:spcBef>
              <a:spcPct val="0"/>
            </a:spcBef>
            <a:spcAft>
              <a:spcPct val="35000"/>
            </a:spcAft>
          </a:pPr>
          <a:r>
            <a:rPr lang="en-US" sz="2200" kern="1200"/>
            <a:t>Improve completion</a:t>
          </a:r>
        </a:p>
      </dsp:txBody>
      <dsp:txXfrm>
        <a:off x="1057183" y="3434221"/>
        <a:ext cx="9458416" cy="91531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8/18/2020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740561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a:t>
            </a:r>
            <a:r>
              <a:rPr lang="en-US" baseline="0" dirty="0"/>
              <a:t> patience through the pilot run. We have learned a lot. This practice has saved much time. Future use. . . . </a:t>
            </a: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10</a:t>
            </a:fld>
            <a:endParaRPr lang="en-US" dirty="0"/>
          </a:p>
        </p:txBody>
      </p:sp>
    </p:spTree>
    <p:extLst>
      <p:ext uri="{BB962C8B-B14F-4D97-AF65-F5344CB8AC3E}">
        <p14:creationId xmlns:p14="http://schemas.microsoft.com/office/powerpoint/2010/main" val="208003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are embarking on a new paradigm that focuses on convergence on student completion.</a:t>
            </a:r>
          </a:p>
          <a:p>
            <a:r>
              <a:rPr lang="en-US" baseline="0" dirty="0"/>
              <a:t>The statewide initiatives are a game changer. As we look at our personal work, we must view it through these statewide initiatives.</a:t>
            </a: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11</a:t>
            </a:fld>
            <a:endParaRPr lang="en-US" dirty="0"/>
          </a:p>
        </p:txBody>
      </p:sp>
    </p:spTree>
    <p:extLst>
      <p:ext uri="{BB962C8B-B14F-4D97-AF65-F5344CB8AC3E}">
        <p14:creationId xmlns:p14="http://schemas.microsoft.com/office/powerpoint/2010/main" val="1879955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15</a:t>
            </a:fld>
            <a:endParaRPr lang="en-US" dirty="0"/>
          </a:p>
        </p:txBody>
      </p:sp>
    </p:spTree>
    <p:extLst>
      <p:ext uri="{BB962C8B-B14F-4D97-AF65-F5344CB8AC3E}">
        <p14:creationId xmlns:p14="http://schemas.microsoft.com/office/powerpoint/2010/main" val="762854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8/18/2020</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23488" y="6055890"/>
            <a:ext cx="463160" cy="600920"/>
          </a:xfrm>
          <a:prstGeom prst="rect">
            <a:avLst/>
          </a:prstGeom>
        </p:spPr>
      </p:pic>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8/18/2020</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9.sv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9.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c.gov/coronavirus/2019-ncov/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5.png"/><Relationship Id="rId10" Type="http://schemas.openxmlformats.org/officeDocument/2006/relationships/image" Target="../media/image3.svg"/><Relationship Id="rId4" Type="http://schemas.openxmlformats.org/officeDocument/2006/relationships/image" Target="../media/image7.svg"/><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hyperlink" Target="http://impresavda.blogspot.com/2011/06/rapporto-assinform-2011-battuta.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alameda.peralta.edu/office-of-instruction/liberal-studies-and-language-arts-lsla/" TargetMode="External"/><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hyperlink" Target="https://alameda.peralta.edu/office-of-instruction/liberal-studies-and-language-arts-lsla/forms/" TargetMode="External"/><Relationship Id="rId5" Type="http://schemas.openxmlformats.org/officeDocument/2006/relationships/image" Target="../media/image15.sv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3746607" y="3742938"/>
            <a:ext cx="8445392" cy="1760087"/>
          </a:xfrm>
        </p:spPr>
        <p:txBody>
          <a:bodyPr anchor="t">
            <a:normAutofit/>
          </a:bodyPr>
          <a:lstStyle/>
          <a:p>
            <a:pPr algn="l">
              <a:spcBef>
                <a:spcPts val="0"/>
              </a:spcBef>
              <a:spcAft>
                <a:spcPts val="600"/>
              </a:spcAft>
            </a:pPr>
            <a:r>
              <a:rPr lang="en-US" sz="4000" dirty="0" smtClean="0">
                <a:latin typeface="Franklin Gothic Book" panose="020B0503020102020204" pitchFamily="34" charset="0"/>
                <a:cs typeface="Segoe UI" panose="020B0502040204020203" pitchFamily="34" charset="0"/>
              </a:rPr>
              <a:t>DIVISION </a:t>
            </a:r>
            <a:r>
              <a:rPr lang="en-US" sz="4000" dirty="0">
                <a:latin typeface="Franklin Gothic Book" panose="020B0503020102020204" pitchFamily="34" charset="0"/>
                <a:cs typeface="Segoe UI" panose="020B0502040204020203" pitchFamily="34" charset="0"/>
              </a:rPr>
              <a:t>MEETING</a:t>
            </a:r>
            <a:r>
              <a:rPr lang="en-US" sz="2700" dirty="0">
                <a:latin typeface="Franklin Gothic Book" panose="020B0503020102020204" pitchFamily="34" charset="0"/>
                <a:cs typeface="Segoe UI" panose="020B0502040204020203" pitchFamily="34" charset="0"/>
              </a:rPr>
              <a:t/>
            </a:r>
            <a:br>
              <a:rPr lang="en-US" sz="2700" dirty="0">
                <a:latin typeface="Franklin Gothic Book" panose="020B0503020102020204" pitchFamily="34" charset="0"/>
                <a:cs typeface="Segoe UI" panose="020B0502040204020203" pitchFamily="34" charset="0"/>
              </a:rPr>
            </a:br>
            <a:r>
              <a:rPr lang="en-US" sz="2700" dirty="0">
                <a:latin typeface="Franklin Gothic Book" panose="020B0503020102020204" pitchFamily="34" charset="0"/>
                <a:cs typeface="Segoe UI" panose="020B0502040204020203" pitchFamily="34" charset="0"/>
              </a:rPr>
              <a:t>- Liberal Studies and Language Arts </a:t>
            </a:r>
            <a:r>
              <a:rPr lang="en-US" sz="2700" dirty="0">
                <a:solidFill>
                  <a:srgbClr val="FFC000"/>
                </a:solidFill>
                <a:latin typeface="Franklin Gothic Book" panose="020B0503020102020204" pitchFamily="34" charset="0"/>
                <a:cs typeface="Segoe UI" panose="020B0502040204020203" pitchFamily="34" charset="0"/>
              </a:rPr>
              <a:t>(LSLA)</a:t>
            </a:r>
            <a:r>
              <a:rPr lang="en-US" sz="2700" dirty="0">
                <a:latin typeface="Franklin Gothic Book" panose="020B0503020102020204" pitchFamily="34" charset="0"/>
                <a:cs typeface="Segoe UI" panose="020B0502040204020203" pitchFamily="34" charset="0"/>
              </a:rPr>
              <a:t/>
            </a:r>
            <a:br>
              <a:rPr lang="en-US" sz="2700" dirty="0">
                <a:latin typeface="Franklin Gothic Book" panose="020B0503020102020204" pitchFamily="34" charset="0"/>
                <a:cs typeface="Segoe UI" panose="020B0502040204020203" pitchFamily="34" charset="0"/>
              </a:rPr>
            </a:br>
            <a:endParaRPr lang="en-US" sz="2700" dirty="0">
              <a:solidFill>
                <a:srgbClr val="FFC000"/>
              </a:solidFill>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089563" y="5576856"/>
            <a:ext cx="6226532" cy="941477"/>
          </a:xfrm>
        </p:spPr>
        <p:txBody>
          <a:bodyPr anchor="b">
            <a:normAutofit/>
          </a:bodyPr>
          <a:lstStyle/>
          <a:p>
            <a:pPr algn="l"/>
            <a:r>
              <a:rPr lang="en-US" sz="2000" dirty="0">
                <a:latin typeface="Franklin Gothic Book" panose="020B0503020102020204" pitchFamily="34" charset="0"/>
              </a:rPr>
              <a:t>Presented by Dean Lilia Celhay</a:t>
            </a:r>
          </a:p>
          <a:p>
            <a:pPr algn="l"/>
            <a:r>
              <a:rPr lang="en-US" sz="2000" dirty="0" smtClean="0">
                <a:latin typeface="Franklin Gothic Book" panose="020B0503020102020204" pitchFamily="34" charset="0"/>
              </a:rPr>
              <a:t>August 21</a:t>
            </a:r>
            <a:r>
              <a:rPr lang="en-US" sz="2000" dirty="0" smtClean="0">
                <a:latin typeface="Franklin Gothic Book" panose="020B0503020102020204" pitchFamily="34" charset="0"/>
              </a:rPr>
              <a:t>, </a:t>
            </a:r>
            <a:r>
              <a:rPr lang="en-US" sz="2000" dirty="0">
                <a:latin typeface="Franklin Gothic Book" panose="020B0503020102020204" pitchFamily="34" charset="0"/>
              </a:rPr>
              <a:t>2020</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25778" y="3192665"/>
            <a:ext cx="3037299" cy="3037299"/>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9725024" y="327889"/>
            <a:ext cx="2260711" cy="2260711"/>
          </a:xfrm>
          <a:prstGeom prst="rect">
            <a:avLst/>
          </a:prstGeom>
        </p:spPr>
      </p:pic>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03362" y="5863512"/>
            <a:ext cx="614004" cy="796630"/>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26" presetClass="emph" presetSubtype="0" fill="hold" nodeType="withEffect">
                                  <p:stCondLst>
                                    <p:cond delay="0"/>
                                  </p:stCondLst>
                                  <p:childTnLst>
                                    <p:animEffect transition="out" filter="fade">
                                      <p:cBhvr>
                                        <p:cTn id="12" dur="500" tmFilter="0, 0; .2, .5; .8, .5; 1, 0"/>
                                        <p:tgtEl>
                                          <p:spTgt spid="9"/>
                                        </p:tgtEl>
                                      </p:cBhvr>
                                    </p:animEffect>
                                    <p:animScale>
                                      <p:cBhvr>
                                        <p:cTn id="13" dur="250" autoRev="1" fill="hold"/>
                                        <p:tgtEl>
                                          <p:spTgt spid="9"/>
                                        </p:tgtEl>
                                      </p:cBhvr>
                                      <p:by x="105000" y="105000"/>
                                    </p:animScale>
                                  </p:childTnLst>
                                </p:cTn>
                              </p:par>
                              <p:par>
                                <p:cTn id="14" presetID="53"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par>
                                <p:cTn id="19" presetID="21" presetClass="entr" presetSubtype="1"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heel(1)">
                                      <p:cBhvr>
                                        <p:cTn id="2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4105" y="802955"/>
            <a:ext cx="4977976" cy="1454051"/>
          </a:xfrm>
        </p:spPr>
        <p:txBody>
          <a:bodyPr>
            <a:normAutofit/>
          </a:bodyPr>
          <a:lstStyle/>
          <a:p>
            <a:r>
              <a:rPr lang="en-US" sz="4000" b="1" dirty="0">
                <a:solidFill>
                  <a:srgbClr val="000000"/>
                </a:solidFill>
                <a:cs typeface="Calibri Light"/>
              </a:rPr>
              <a:t>SLOs in Syllabi, Canvas Shells and Accreditation</a:t>
            </a:r>
            <a:endParaRPr lang="en-US" sz="3700" b="1" dirty="0">
              <a:solidFill>
                <a:srgbClr val="000000"/>
              </a:solidFill>
              <a:latin typeface="Segoe UI"/>
              <a:cs typeface="Segoe UI"/>
            </a:endParaRPr>
          </a:p>
        </p:txBody>
      </p:sp>
      <p:sp>
        <p:nvSpPr>
          <p:cNvPr id="2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1" y="2409387"/>
            <a:ext cx="4596359" cy="1843765"/>
          </a:xfrm>
          <a:prstGeom prst="rect">
            <a:avLst/>
          </a:prstGeom>
        </p:spPr>
      </p:pic>
      <p:sp>
        <p:nvSpPr>
          <p:cNvPr id="12" name="Content Placeholder 11">
            <a:extLst>
              <a:ext uri="{FF2B5EF4-FFF2-40B4-BE49-F238E27FC236}">
                <a16:creationId xmlns:a16="http://schemas.microsoft.com/office/drawing/2014/main" id="{3F562E10-A82B-4496-A8D0-7ADE305136BD}"/>
              </a:ext>
            </a:extLst>
          </p:cNvPr>
          <p:cNvSpPr>
            <a:spLocks noGrp="1"/>
          </p:cNvSpPr>
          <p:nvPr>
            <p:ph idx="1"/>
          </p:nvPr>
        </p:nvSpPr>
        <p:spPr>
          <a:xfrm>
            <a:off x="6090574" y="2421682"/>
            <a:ext cx="4977578" cy="3639289"/>
          </a:xfrm>
        </p:spPr>
        <p:txBody>
          <a:bodyPr anchor="ctr">
            <a:normAutofit/>
          </a:bodyPr>
          <a:lstStyle/>
          <a:p>
            <a:pPr marL="0" indent="0">
              <a:buNone/>
            </a:pPr>
            <a:r>
              <a:rPr lang="en-US" sz="2000" dirty="0">
                <a:solidFill>
                  <a:srgbClr val="000000"/>
                </a:solidFill>
              </a:rPr>
              <a:t>ACCJC Standard II A. 3</a:t>
            </a:r>
          </a:p>
          <a:p>
            <a:r>
              <a:rPr lang="en-US" sz="2000" dirty="0">
                <a:solidFill>
                  <a:srgbClr val="000000"/>
                </a:solidFill>
              </a:rPr>
              <a:t>The institution identifies and regularly assesses learning outcomes for courses, programs, certificates and degrees using established institutional procedures. The institution has officially approved current course outlines that include student learning outcomes.  </a:t>
            </a:r>
            <a:r>
              <a:rPr lang="en-US" sz="2000" b="1" dirty="0">
                <a:solidFill>
                  <a:srgbClr val="000000"/>
                </a:solidFill>
              </a:rPr>
              <a:t>In every class section students receive a course syllabus that includes learning outcomes from the institution’s officially approved course outline.</a:t>
            </a:r>
          </a:p>
          <a:p>
            <a:endParaRPr lang="en-US" sz="2000" dirty="0">
              <a:solidFill>
                <a:srgbClr val="000000"/>
              </a:solidFill>
              <a:cs typeface="Calibri"/>
            </a:endParaRPr>
          </a:p>
        </p:txBody>
      </p:sp>
    </p:spTree>
    <p:extLst>
      <p:ext uri="{BB962C8B-B14F-4D97-AF65-F5344CB8AC3E}">
        <p14:creationId xmlns:p14="http://schemas.microsoft.com/office/powerpoint/2010/main" val="272866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C3695-7CA0-4D38-9636-6C3E5526916F}"/>
              </a:ext>
            </a:extLst>
          </p:cNvPr>
          <p:cNvSpPr>
            <a:spLocks noGrp="1"/>
          </p:cNvSpPr>
          <p:nvPr>
            <p:ph type="title"/>
          </p:nvPr>
        </p:nvSpPr>
        <p:spPr>
          <a:xfrm>
            <a:off x="1518894" y="1245503"/>
            <a:ext cx="9122584" cy="775230"/>
          </a:xfrm>
        </p:spPr>
        <p:txBody>
          <a:bodyPr>
            <a:normAutofit/>
          </a:bodyPr>
          <a:lstStyle/>
          <a:p>
            <a:r>
              <a:rPr lang="en-US" b="1" dirty="0" smtClean="0">
                <a:cs typeface="Calibri Light"/>
              </a:rPr>
              <a:t>STUDENT SERVICES SUPPORT</a:t>
            </a:r>
            <a:endParaRPr lang="en-US" b="1" dirty="0">
              <a:cs typeface="Calibri Light"/>
            </a:endParaRPr>
          </a:p>
        </p:txBody>
      </p:sp>
      <p:sp>
        <p:nvSpPr>
          <p:cNvPr id="3" name="Content Placeholder 2">
            <a:extLst>
              <a:ext uri="{FF2B5EF4-FFF2-40B4-BE49-F238E27FC236}">
                <a16:creationId xmlns:a16="http://schemas.microsoft.com/office/drawing/2014/main" id="{72CC722E-1C67-494C-B68D-4F7C417C5EEA}"/>
              </a:ext>
            </a:extLst>
          </p:cNvPr>
          <p:cNvSpPr>
            <a:spLocks noGrp="1"/>
          </p:cNvSpPr>
          <p:nvPr>
            <p:ph idx="1"/>
          </p:nvPr>
        </p:nvSpPr>
        <p:spPr>
          <a:xfrm>
            <a:off x="1317811" y="2022851"/>
            <a:ext cx="6584701" cy="4068379"/>
          </a:xfrm>
        </p:spPr>
        <p:txBody>
          <a:bodyPr vert="horz" lIns="91440" tIns="45720" rIns="91440" bIns="45720" rtlCol="0" anchor="t">
            <a:noAutofit/>
          </a:bodyPr>
          <a:lstStyle/>
          <a:p>
            <a:endParaRPr lang="en-US" dirty="0">
              <a:cs typeface="Calibri"/>
            </a:endParaRPr>
          </a:p>
        </p:txBody>
      </p:sp>
      <p:sp>
        <p:nvSpPr>
          <p:cNvPr id="19"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21"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7" name="Graphic 6" descr="Meeting">
            <a:extLst>
              <a:ext uri="{FF2B5EF4-FFF2-40B4-BE49-F238E27FC236}">
                <a16:creationId xmlns:a16="http://schemas.microsoft.com/office/drawing/2014/main" id="{9C346EFC-9692-4E9F-9395-11F40579F5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325899" y="3191551"/>
            <a:ext cx="2194559" cy="2194559"/>
          </a:xfrm>
          <a:prstGeom prst="rect">
            <a:avLst/>
          </a:prstGeom>
        </p:spPr>
      </p:pic>
    </p:spTree>
    <p:extLst>
      <p:ext uri="{BB962C8B-B14F-4D97-AF65-F5344CB8AC3E}">
        <p14:creationId xmlns:p14="http://schemas.microsoft.com/office/powerpoint/2010/main" val="275527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CORONA VIRUS SAFETY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3339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Corona Virus Safety Tips </a:t>
            </a:r>
          </a:p>
        </p:txBody>
      </p:sp>
      <p:sp>
        <p:nvSpPr>
          <p:cNvPr id="3" name="Content Placeholder 2"/>
          <p:cNvSpPr>
            <a:spLocks noGrp="1"/>
          </p:cNvSpPr>
          <p:nvPr>
            <p:ph idx="1"/>
          </p:nvPr>
        </p:nvSpPr>
        <p:spPr>
          <a:xfrm>
            <a:off x="838200" y="1592826"/>
            <a:ext cx="10515600" cy="4584137"/>
          </a:xfrm>
        </p:spPr>
        <p:txBody>
          <a:bodyPr>
            <a:normAutofit fontScale="92500" lnSpcReduction="10000"/>
          </a:bodyPr>
          <a:lstStyle/>
          <a:p>
            <a:r>
              <a:rPr lang="en-US" dirty="0"/>
              <a:t>Wipe down shared surfaces regularly with wipes containing 10% bleach or 90% alcohol</a:t>
            </a:r>
          </a:p>
          <a:p>
            <a:r>
              <a:rPr lang="en-US" dirty="0"/>
              <a:t>Wash your own hands and keep them away from your mouth, nose and eyes (these mucus membranes communicate with each other)</a:t>
            </a:r>
          </a:p>
          <a:p>
            <a:r>
              <a:rPr lang="en-US" dirty="0"/>
              <a:t>Post handwashing signs in MANY places</a:t>
            </a:r>
          </a:p>
          <a:p>
            <a:r>
              <a:rPr lang="en-US" dirty="0"/>
              <a:t>Have a scarf you can pull up over your nose and mouth in case you find yourself in “tight” quarters</a:t>
            </a:r>
          </a:p>
          <a:p>
            <a:r>
              <a:rPr lang="en-US" dirty="0"/>
              <a:t>Stay home if you feel a fever coming on, develop a cough, or have shortness of breath. These are the 3 signs of the Corona Virus.</a:t>
            </a:r>
          </a:p>
          <a:p>
            <a:r>
              <a:rPr lang="en-US" dirty="0"/>
              <a:t>For more information, please visit Centers for Disease Control and Prevention </a:t>
            </a:r>
            <a:r>
              <a:rPr lang="en-US" dirty="0">
                <a:hlinkClick r:id="rId2"/>
              </a:rPr>
              <a:t>https://www.cdc.gov/coronavirus/2019-ncov/index.html</a:t>
            </a:r>
            <a:endParaRPr lang="en-US" dirty="0"/>
          </a:p>
        </p:txBody>
      </p:sp>
    </p:spTree>
    <p:extLst>
      <p:ext uri="{BB962C8B-B14F-4D97-AF65-F5344CB8AC3E}">
        <p14:creationId xmlns:p14="http://schemas.microsoft.com/office/powerpoint/2010/main" val="3498709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DATES</a:t>
            </a:r>
            <a:endParaRPr lang="en-US" b="1" dirty="0"/>
          </a:p>
        </p:txBody>
      </p:sp>
      <p:sp>
        <p:nvSpPr>
          <p:cNvPr id="3" name="Content Placeholder 2"/>
          <p:cNvSpPr>
            <a:spLocks noGrp="1"/>
          </p:cNvSpPr>
          <p:nvPr>
            <p:ph idx="1"/>
          </p:nvPr>
        </p:nvSpPr>
        <p:spPr/>
        <p:txBody>
          <a:bodyPr/>
          <a:lstStyle/>
          <a:p>
            <a:endParaRPr lang="en-US" dirty="0"/>
          </a:p>
        </p:txBody>
      </p:sp>
      <p:pic>
        <p:nvPicPr>
          <p:cNvPr id="5" name="Picture 2" descr="Image result for animation of calend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214" y="1297039"/>
            <a:ext cx="4049560" cy="504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599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47510" y="849361"/>
            <a:ext cx="2648371" cy="2648371"/>
          </a:xfrm>
          <a:prstGeom prst="rect">
            <a:avLst/>
          </a:prstGeom>
        </p:spPr>
      </p:pic>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0" y="4423132"/>
            <a:ext cx="12191999" cy="2434868"/>
          </a:xfrm>
          <a:solidFill>
            <a:schemeClr val="accent1"/>
          </a:solidFill>
        </p:spPr>
        <p:txBody>
          <a:bodyPr/>
          <a:lstStyle/>
          <a:p>
            <a:endParaRPr lang="en-US" dirty="0"/>
          </a:p>
          <a:p>
            <a:r>
              <a:rPr lang="en-US" sz="4000" dirty="0">
                <a:solidFill>
                  <a:schemeClr val="bg1"/>
                </a:solidFill>
              </a:rPr>
              <a:t>QUESTIONS?</a:t>
            </a:r>
          </a:p>
          <a:p>
            <a:r>
              <a:rPr lang="en-US" sz="4000" dirty="0">
                <a:solidFill>
                  <a:schemeClr val="bg1"/>
                </a:solidFill>
              </a:rPr>
              <a:t>Thank you!</a:t>
            </a: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9090941" y="1079968"/>
            <a:ext cx="2659472" cy="2659472"/>
          </a:xfrm>
          <a:prstGeom prst="rect">
            <a:avLst/>
          </a:prstGeom>
        </p:spPr>
      </p:pic>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6252156" y="1092763"/>
            <a:ext cx="2646677" cy="2646677"/>
          </a:xfrm>
          <a:prstGeom prst="rect">
            <a:avLst/>
          </a:prstGeom>
        </p:spPr>
      </p:pic>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3263218" y="982363"/>
            <a:ext cx="2648372" cy="2648372"/>
          </a:xfrm>
          <a:prstGeom prst="rect">
            <a:avLst/>
          </a:prstGeom>
        </p:spPr>
      </p:pic>
    </p:spTree>
    <p:extLst>
      <p:ext uri="{BB962C8B-B14F-4D97-AF65-F5344CB8AC3E}">
        <p14:creationId xmlns:p14="http://schemas.microsoft.com/office/powerpoint/2010/main" val="208059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par>
                                <p:cTn id="8" presetID="53"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ppt_w</p:attrName>
                                        </p:attrNameLst>
                                      </p:cBhvr>
                                      <p:tavLst>
                                        <p:tav tm="0">
                                          <p:val>
                                            <p:fltVal val="0"/>
                                          </p:val>
                                        </p:tav>
                                        <p:tav tm="100000">
                                          <p:val>
                                            <p:strVal val="#ppt_w"/>
                                          </p:val>
                                        </p:tav>
                                      </p:tavLst>
                                    </p:anim>
                                    <p:anim calcmode="lin" valueType="num">
                                      <p:cBhvr>
                                        <p:cTn id="11" dur="500" fill="hold"/>
                                        <p:tgtEl>
                                          <p:spTgt spid="9"/>
                                        </p:tgtEl>
                                        <p:attrNameLst>
                                          <p:attrName>ppt_h</p:attrName>
                                        </p:attrNameLst>
                                      </p:cBhvr>
                                      <p:tavLst>
                                        <p:tav tm="0">
                                          <p:val>
                                            <p:fltVal val="0"/>
                                          </p:val>
                                        </p:tav>
                                        <p:tav tm="100000">
                                          <p:val>
                                            <p:strVal val="#ppt_h"/>
                                          </p:val>
                                        </p:tav>
                                      </p:tavLst>
                                    </p:anim>
                                    <p:animEffect transition="in" filter="fade">
                                      <p:cBhvr>
                                        <p:cTn id="12" dur="500"/>
                                        <p:tgtEl>
                                          <p:spTgt spid="9"/>
                                        </p:tgtEl>
                                      </p:cBhvr>
                                    </p:animEffect>
                                  </p:childTnLst>
                                </p:cTn>
                              </p:par>
                              <p:par>
                                <p:cTn id="13" presetID="42"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par>
                                <p:cTn id="18" presetID="45"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2000"/>
                                        <p:tgtEl>
                                          <p:spTgt spid="11"/>
                                        </p:tgtEl>
                                      </p:cBhvr>
                                    </p:animEffect>
                                    <p:anim calcmode="lin" valueType="num">
                                      <p:cBhvr>
                                        <p:cTn id="21" dur="2000" fill="hold"/>
                                        <p:tgtEl>
                                          <p:spTgt spid="11"/>
                                        </p:tgtEl>
                                        <p:attrNameLst>
                                          <p:attrName>ppt_w</p:attrName>
                                        </p:attrNameLst>
                                      </p:cBhvr>
                                      <p:tavLst>
                                        <p:tav tm="0" fmla="#ppt_w*sin(2.5*pi*$)">
                                          <p:val>
                                            <p:fltVal val="0"/>
                                          </p:val>
                                        </p:tav>
                                        <p:tav tm="100000">
                                          <p:val>
                                            <p:fltVal val="1"/>
                                          </p:val>
                                        </p:tav>
                                      </p:tavLst>
                                    </p:anim>
                                    <p:anim calcmode="lin" valueType="num">
                                      <p:cBhvr>
                                        <p:cTn id="22"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xit" presetSubtype="0" fill="hold" grpId="0" nodeType="clickEffect">
                                  <p:stCondLst>
                                    <p:cond delay="0"/>
                                  </p:stCondLst>
                                  <p:childTnLst>
                                    <p:animEffect transition="out" filter="fade">
                                      <p:cBhvr>
                                        <p:cTn id="26" dur="2000"/>
                                        <p:tgtEl>
                                          <p:spTgt spid="3">
                                            <p:txEl>
                                              <p:pRg st="1" end="1"/>
                                            </p:txEl>
                                          </p:spTgt>
                                        </p:tgtEl>
                                      </p:cBhvr>
                                    </p:animEffect>
                                    <p:anim calcmode="lin" valueType="num">
                                      <p:cBhvr>
                                        <p:cTn id="27"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2000"/>
                                        <p:tgtEl>
                                          <p:spTgt spid="3">
                                            <p:txEl>
                                              <p:pRg st="1" end="1"/>
                                            </p:txEl>
                                          </p:spTgt>
                                        </p:tgtEl>
                                        <p:attrNameLst>
                                          <p:attrName>ppt_h</p:attrName>
                                        </p:attrNameLst>
                                      </p:cBhvr>
                                      <p:tavLst>
                                        <p:tav tm="0">
                                          <p:val>
                                            <p:strVal val="ppt_h"/>
                                          </p:val>
                                        </p:tav>
                                        <p:tav tm="100000">
                                          <p:val>
                                            <p:strVal val="ppt_h"/>
                                          </p:val>
                                        </p:tav>
                                      </p:tavLst>
                                    </p:anim>
                                    <p:set>
                                      <p:cBhvr>
                                        <p:cTn id="29"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45" presetClass="exit" presetSubtype="0" fill="hold" grpId="0" nodeType="clickEffect">
                                  <p:stCondLst>
                                    <p:cond delay="0"/>
                                  </p:stCondLst>
                                  <p:childTnLst>
                                    <p:animEffect transition="out" filter="fade">
                                      <p:cBhvr>
                                        <p:cTn id="33" dur="2000"/>
                                        <p:tgtEl>
                                          <p:spTgt spid="3">
                                            <p:txEl>
                                              <p:pRg st="2" end="2"/>
                                            </p:txEl>
                                          </p:spTgt>
                                        </p:tgtEl>
                                      </p:cBhvr>
                                    </p:animEffect>
                                    <p:anim calcmode="lin" valueType="num">
                                      <p:cBhvr>
                                        <p:cTn id="34" dur="2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5" dur="2000"/>
                                        <p:tgtEl>
                                          <p:spTgt spid="3">
                                            <p:txEl>
                                              <p:pRg st="2" end="2"/>
                                            </p:txEl>
                                          </p:spTgt>
                                        </p:tgtEl>
                                        <p:attrNameLst>
                                          <p:attrName>ppt_h</p:attrName>
                                        </p:attrNameLst>
                                      </p:cBhvr>
                                      <p:tavLst>
                                        <p:tav tm="0">
                                          <p:val>
                                            <p:strVal val="ppt_h"/>
                                          </p:val>
                                        </p:tav>
                                        <p:tav tm="100000">
                                          <p:val>
                                            <p:strVal val="ppt_h"/>
                                          </p:val>
                                        </p:tav>
                                      </p:tavLst>
                                    </p:anim>
                                    <p:set>
                                      <p:cBhvr>
                                        <p:cTn id="36"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45" presetClass="exit" presetSubtype="0" fill="hold" grpId="0" nodeType="clickEffect">
                                  <p:stCondLst>
                                    <p:cond delay="0"/>
                                  </p:stCondLst>
                                  <p:childTnLst>
                                    <p:animEffect transition="out" filter="fade">
                                      <p:cBhvr>
                                        <p:cTn id="40" dur="2000"/>
                                        <p:tgtEl>
                                          <p:spTgt spid="3">
                                            <p:bg/>
                                          </p:spTgt>
                                        </p:tgtEl>
                                      </p:cBhvr>
                                    </p:animEffect>
                                    <p:anim calcmode="lin" valueType="num">
                                      <p:cBhvr>
                                        <p:cTn id="41" dur="2000"/>
                                        <p:tgtEl>
                                          <p:spTgt spid="3">
                                            <p:bg/>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2" dur="2000"/>
                                        <p:tgtEl>
                                          <p:spTgt spid="3">
                                            <p:bg/>
                                          </p:spTgt>
                                        </p:tgtEl>
                                        <p:attrNameLst>
                                          <p:attrName>ppt_h</p:attrName>
                                        </p:attrNameLst>
                                      </p:cBhvr>
                                      <p:tavLst>
                                        <p:tav tm="0">
                                          <p:val>
                                            <p:strVal val="ppt_h"/>
                                          </p:val>
                                        </p:tav>
                                        <p:tav tm="100000">
                                          <p:val>
                                            <p:strVal val="ppt_h"/>
                                          </p:val>
                                        </p:tav>
                                      </p:tavLst>
                                    </p:anim>
                                    <p:set>
                                      <p:cBhvr>
                                        <p:cTn id="43" dur="1" fill="hold">
                                          <p:stCondLst>
                                            <p:cond delay="19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511300" y="117767"/>
            <a:ext cx="5230473" cy="1076720"/>
          </a:xfrm>
        </p:spPr>
        <p:txBody>
          <a:bodyPr anchor="ctr">
            <a:normAutofit/>
          </a:bodyPr>
          <a:lstStyle/>
          <a:p>
            <a:r>
              <a:rPr lang="en-US" b="1" dirty="0">
                <a:latin typeface="Franklin Gothic Book" panose="020B0503020102020204" pitchFamily="34" charset="0"/>
                <a:cs typeface="Segoe UI" panose="020B0502040204020203" pitchFamily="34" charset="0"/>
              </a:rPr>
              <a:t>AGENDA</a:t>
            </a:r>
          </a:p>
        </p:txBody>
      </p:sp>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838200" y="2880360"/>
            <a:ext cx="1097280" cy="1097280"/>
          </a:xfrm>
          <a:prstGeom prst="rect">
            <a:avLst/>
          </a:prstGeom>
        </p:spPr>
      </p:pic>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290835" y="925706"/>
            <a:ext cx="9047800" cy="5835536"/>
          </a:xfrm>
        </p:spPr>
        <p:txBody>
          <a:bodyPr vert="horz" lIns="91440" tIns="45720" rIns="91440" bIns="45720" rtlCol="0" anchor="t">
            <a:noAutofit/>
          </a:bodyPr>
          <a:lstStyle/>
          <a:p>
            <a:pPr>
              <a:lnSpc>
                <a:spcPct val="150000"/>
              </a:lnSpc>
            </a:pPr>
            <a:r>
              <a:rPr lang="en-US" sz="1800" b="1" dirty="0">
                <a:latin typeface="Segoe UI" panose="020B0502040204020203" pitchFamily="34" charset="0"/>
                <a:cs typeface="Segoe UI" panose="020B0502040204020203" pitchFamily="34" charset="0"/>
              </a:rPr>
              <a:t>Welcome </a:t>
            </a:r>
          </a:p>
          <a:p>
            <a:pPr>
              <a:lnSpc>
                <a:spcPct val="150000"/>
              </a:lnSpc>
            </a:pPr>
            <a:r>
              <a:rPr lang="en-US" sz="1800" b="1" dirty="0" smtClean="0">
                <a:latin typeface="Segoe UI"/>
                <a:cs typeface="Segoe UI"/>
              </a:rPr>
              <a:t>Enrollment </a:t>
            </a:r>
            <a:r>
              <a:rPr lang="en-US" sz="1800" b="1" dirty="0" smtClean="0">
                <a:latin typeface="Segoe UI"/>
                <a:cs typeface="Segoe UI"/>
              </a:rPr>
              <a:t>Management - Lilia</a:t>
            </a:r>
            <a:endParaRPr lang="en-US" sz="1800" b="1" dirty="0" smtClean="0">
              <a:latin typeface="Segoe UI"/>
              <a:cs typeface="Segoe UI"/>
            </a:endParaRPr>
          </a:p>
          <a:p>
            <a:pPr>
              <a:lnSpc>
                <a:spcPct val="150000"/>
              </a:lnSpc>
            </a:pPr>
            <a:r>
              <a:rPr lang="en-US" sz="1800" b="1" dirty="0">
                <a:latin typeface="Segoe UI"/>
                <a:cs typeface="Segoe UI"/>
              </a:rPr>
              <a:t>DE Faculty Preparation – AP </a:t>
            </a:r>
            <a:r>
              <a:rPr lang="en-US" sz="1800" b="1" dirty="0" smtClean="0">
                <a:latin typeface="Segoe UI"/>
                <a:cs typeface="Segoe UI"/>
              </a:rPr>
              <a:t>4105 - </a:t>
            </a:r>
            <a:r>
              <a:rPr lang="en-US" sz="1800" b="1" dirty="0">
                <a:latin typeface="Segoe UI"/>
                <a:cs typeface="Segoe UI"/>
              </a:rPr>
              <a:t>Lilia </a:t>
            </a:r>
            <a:endParaRPr lang="en-US" sz="1800" b="1" dirty="0" smtClean="0">
              <a:latin typeface="Segoe UI"/>
              <a:cs typeface="Segoe UI"/>
            </a:endParaRPr>
          </a:p>
          <a:p>
            <a:pPr>
              <a:lnSpc>
                <a:spcPct val="150000"/>
              </a:lnSpc>
            </a:pPr>
            <a:r>
              <a:rPr lang="en-US" sz="1800" b="1" dirty="0" smtClean="0">
                <a:latin typeface="Segoe UI"/>
                <a:cs typeface="Segoe UI"/>
              </a:rPr>
              <a:t>Working </a:t>
            </a:r>
            <a:r>
              <a:rPr lang="en-US" sz="1800" b="1" dirty="0">
                <a:latin typeface="Segoe UI"/>
                <a:cs typeface="Segoe UI"/>
              </a:rPr>
              <a:t>Remotely </a:t>
            </a:r>
            <a:r>
              <a:rPr lang="en-US" sz="1800" b="1" dirty="0" smtClean="0">
                <a:latin typeface="Segoe UI"/>
                <a:cs typeface="Segoe UI"/>
              </a:rPr>
              <a:t> </a:t>
            </a:r>
            <a:r>
              <a:rPr lang="en-US" sz="1800" b="1" dirty="0">
                <a:latin typeface="Segoe UI"/>
                <a:cs typeface="Segoe UI"/>
              </a:rPr>
              <a:t>- Lilia </a:t>
            </a:r>
            <a:endParaRPr lang="en-US" sz="1800" b="1" dirty="0">
              <a:latin typeface="Segoe UI"/>
              <a:cs typeface="Segoe UI"/>
            </a:endParaRPr>
          </a:p>
          <a:p>
            <a:pPr>
              <a:lnSpc>
                <a:spcPct val="150000"/>
              </a:lnSpc>
            </a:pPr>
            <a:r>
              <a:rPr lang="en-US" sz="1800" b="1" dirty="0" smtClean="0">
                <a:latin typeface="Segoe UI"/>
                <a:cs typeface="Segoe UI"/>
              </a:rPr>
              <a:t>Building </a:t>
            </a:r>
            <a:r>
              <a:rPr lang="en-US" sz="1800" b="1" dirty="0">
                <a:latin typeface="Segoe UI"/>
                <a:cs typeface="Segoe UI"/>
              </a:rPr>
              <a:t>H - Lilia </a:t>
            </a:r>
            <a:endParaRPr lang="en-US" sz="1800" b="1" dirty="0" smtClean="0">
              <a:latin typeface="Segoe UI"/>
              <a:cs typeface="Segoe UI"/>
            </a:endParaRPr>
          </a:p>
          <a:p>
            <a:pPr>
              <a:lnSpc>
                <a:spcPct val="150000"/>
              </a:lnSpc>
            </a:pPr>
            <a:r>
              <a:rPr lang="en-US" sz="1800" b="1" dirty="0" smtClean="0">
                <a:latin typeface="Segoe UI"/>
                <a:cs typeface="Segoe UI"/>
              </a:rPr>
              <a:t>Leadership Update - Eva</a:t>
            </a:r>
            <a:endParaRPr lang="en-US" sz="1800" b="1" dirty="0">
              <a:latin typeface="Segoe UI"/>
              <a:cs typeface="Segoe UI"/>
            </a:endParaRPr>
          </a:p>
          <a:p>
            <a:pPr>
              <a:lnSpc>
                <a:spcPct val="150000"/>
              </a:lnSpc>
            </a:pPr>
            <a:r>
              <a:rPr lang="en-US" sz="1800" b="1" dirty="0" smtClean="0">
                <a:latin typeface="Segoe UI"/>
                <a:cs typeface="Segoe UI"/>
              </a:rPr>
              <a:t>SLOs: Inclusion in Syllabi for Accreditation - Eva</a:t>
            </a:r>
          </a:p>
          <a:p>
            <a:pPr>
              <a:lnSpc>
                <a:spcPct val="150000"/>
              </a:lnSpc>
            </a:pPr>
            <a:r>
              <a:rPr lang="en-US" sz="1800" b="1" dirty="0" smtClean="0">
                <a:latin typeface="Segoe UI"/>
                <a:cs typeface="Segoe UI"/>
              </a:rPr>
              <a:t>Student Services Support Online - Ana</a:t>
            </a:r>
          </a:p>
          <a:p>
            <a:pPr>
              <a:lnSpc>
                <a:spcPct val="150000"/>
              </a:lnSpc>
            </a:pPr>
            <a:r>
              <a:rPr lang="en-US" sz="1800" b="1" dirty="0" smtClean="0">
                <a:latin typeface="Segoe UI"/>
                <a:cs typeface="Segoe UI"/>
              </a:rPr>
              <a:t>Welcome Back Week – Ana</a:t>
            </a:r>
          </a:p>
          <a:p>
            <a:pPr>
              <a:lnSpc>
                <a:spcPct val="150000"/>
              </a:lnSpc>
            </a:pPr>
            <a:r>
              <a:rPr lang="en-US" sz="1800" b="1" dirty="0" smtClean="0">
                <a:latin typeface="Segoe UI"/>
                <a:cs typeface="Segoe UI"/>
              </a:rPr>
              <a:t>Corona </a:t>
            </a:r>
            <a:r>
              <a:rPr lang="en-US" sz="1800" b="1" smtClean="0">
                <a:latin typeface="Segoe UI"/>
                <a:cs typeface="Segoe UI"/>
              </a:rPr>
              <a:t>Virus Safety</a:t>
            </a:r>
            <a:endParaRPr lang="en-US" sz="1800" b="1" dirty="0" smtClean="0">
              <a:latin typeface="Segoe UI"/>
              <a:cs typeface="Segoe UI"/>
            </a:endParaRPr>
          </a:p>
          <a:p>
            <a:pPr>
              <a:lnSpc>
                <a:spcPct val="150000"/>
              </a:lnSpc>
            </a:pPr>
            <a:r>
              <a:rPr lang="en-US" sz="1800" b="1" dirty="0" smtClean="0">
                <a:latin typeface="Segoe UI"/>
                <a:cs typeface="Segoe UI"/>
              </a:rPr>
              <a:t>Important Dates - Ana</a:t>
            </a:r>
            <a:endParaRPr lang="en-US" sz="1800" b="1" dirty="0" smtClean="0">
              <a:latin typeface="Segoe UI"/>
              <a:cs typeface="Segoe UI"/>
            </a:endParaRPr>
          </a:p>
          <a:p>
            <a:pPr>
              <a:lnSpc>
                <a:spcPct val="150000"/>
              </a:lnSpc>
            </a:pPr>
            <a:r>
              <a:rPr lang="en-US" sz="1800" b="1" dirty="0" smtClean="0">
                <a:latin typeface="Segoe UI" panose="020B0502040204020203" pitchFamily="34" charset="0"/>
                <a:cs typeface="Segoe UI" panose="020B0502040204020203" pitchFamily="34" charset="0"/>
              </a:rPr>
              <a:t>Questions</a:t>
            </a:r>
            <a:r>
              <a:rPr lang="en-US" sz="1800" b="1" dirty="0">
                <a:latin typeface="Segoe UI" panose="020B0502040204020203" pitchFamily="34" charset="0"/>
                <a:cs typeface="Segoe UI" panose="020B0502040204020203" pitchFamily="34" charset="0"/>
              </a:rPr>
              <a:t>?</a:t>
            </a:r>
            <a:endParaRPr lang="en-US" sz="1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5300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p:txBody>
          <a:bodyPr>
            <a:normAutofit/>
          </a:bodyPr>
          <a:lstStyle/>
          <a:p>
            <a:r>
              <a:rPr lang="en-US" b="1" dirty="0" smtClean="0">
                <a:latin typeface="Franklin Gothic Book"/>
                <a:cs typeface="Segoe UI"/>
              </a:rPr>
              <a:t>ENROLLMENT MANAGEMENT</a:t>
            </a:r>
            <a:endParaRPr lang="en-US" b="1" dirty="0">
              <a:latin typeface="Franklin Gothic Book"/>
              <a:cs typeface="Segoe UI"/>
            </a:endParaRPr>
          </a:p>
        </p:txBody>
      </p:sp>
      <p:graphicFrame>
        <p:nvGraphicFramePr>
          <p:cNvPr id="10" name="Content Placeholder 2">
            <a:extLst>
              <a:ext uri="{FF2B5EF4-FFF2-40B4-BE49-F238E27FC236}">
                <a16:creationId xmlns:a16="http://schemas.microsoft.com/office/drawing/2014/main" id="{CCC40372-BE51-494A-AFDB-3F69C0C83885}"/>
              </a:ext>
            </a:extLst>
          </p:cNvPr>
          <p:cNvGraphicFramePr>
            <a:graphicFrameLocks noGrp="1"/>
          </p:cNvGraphicFramePr>
          <p:nvPr>
            <p:ph sz="half" idx="1"/>
            <p:extLst>
              <p:ext uri="{D42A27DB-BD31-4B8C-83A1-F6EECF244321}">
                <p14:modId xmlns:p14="http://schemas.microsoft.com/office/powerpoint/2010/main" val="3244431381"/>
              </p:ext>
            </p:extLst>
          </p:nvPr>
        </p:nvGraphicFramePr>
        <p:xfrm>
          <a:off x="842227" y="1646393"/>
          <a:ext cx="4856046" cy="47098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sz="half" idx="2"/>
          </p:nvPr>
        </p:nvSpPr>
        <p:spPr>
          <a:xfrm>
            <a:off x="6059129" y="1980330"/>
            <a:ext cx="5181600" cy="4115670"/>
          </a:xfrm>
        </p:spPr>
        <p:txBody>
          <a:bodyPr>
            <a:normAutofit/>
          </a:bodyPr>
          <a:lstStyle/>
          <a:p>
            <a:r>
              <a:rPr lang="en-US" b="1" dirty="0" smtClean="0"/>
              <a:t>90% online </a:t>
            </a:r>
            <a:r>
              <a:rPr lang="en-US" b="1" dirty="0"/>
              <a:t>e</a:t>
            </a:r>
            <a:r>
              <a:rPr lang="en-US" b="1" dirty="0" smtClean="0"/>
              <a:t>xcept for a few CE courses </a:t>
            </a:r>
            <a:endParaRPr lang="en-US" b="1" dirty="0"/>
          </a:p>
          <a:p>
            <a:r>
              <a:rPr lang="en-US" b="1" dirty="0" smtClean="0"/>
              <a:t>Targets for Fall 2020</a:t>
            </a:r>
          </a:p>
          <a:p>
            <a:r>
              <a:rPr lang="en-US" b="1" dirty="0" smtClean="0"/>
              <a:t>Spring 2021 Planning</a:t>
            </a:r>
            <a:endParaRPr lang="en-US" dirty="0"/>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8090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66560" y="987425"/>
            <a:ext cx="4588828" cy="5305310"/>
          </a:xfrm>
        </p:spPr>
        <p:txBody>
          <a:bodyPr>
            <a:normAutofit lnSpcReduction="10000"/>
          </a:bodyPr>
          <a:lstStyle/>
          <a:p>
            <a:pPr marL="0" indent="0">
              <a:buNone/>
            </a:pPr>
            <a:r>
              <a:rPr lang="en-US" dirty="0"/>
              <a:t>COLLEGE OF ALAMEDA FTEF for 2020-2021: 184.9</a:t>
            </a:r>
          </a:p>
          <a:p>
            <a:pPr marL="0" indent="0">
              <a:buNone/>
            </a:pPr>
            <a:endParaRPr lang="en-US" dirty="0"/>
          </a:p>
          <a:p>
            <a:pPr marL="0" indent="0">
              <a:buNone/>
            </a:pPr>
            <a:r>
              <a:rPr lang="en-US" dirty="0"/>
              <a:t>For comparison:</a:t>
            </a:r>
          </a:p>
          <a:p>
            <a:r>
              <a:rPr lang="en-US" dirty="0"/>
              <a:t>2016-2017: 222.6</a:t>
            </a:r>
          </a:p>
          <a:p>
            <a:r>
              <a:rPr lang="en-US" dirty="0"/>
              <a:t>2017-2018: 224.1</a:t>
            </a:r>
          </a:p>
          <a:p>
            <a:r>
              <a:rPr lang="en-US" dirty="0"/>
              <a:t>2018-2019: 213.6</a:t>
            </a:r>
          </a:p>
          <a:p>
            <a:pPr marL="0" indent="0">
              <a:buNone/>
            </a:pPr>
            <a:endParaRPr lang="en-US" dirty="0"/>
          </a:p>
          <a:p>
            <a:pPr marL="0" indent="0">
              <a:buNone/>
            </a:pPr>
            <a:r>
              <a:rPr lang="en-US" dirty="0"/>
              <a:t>Difference from 2019-2020 to 2020-2021= -35.2</a:t>
            </a:r>
          </a:p>
          <a:p>
            <a:pPr marL="0" indent="0">
              <a:buNone/>
            </a:pPr>
            <a:endParaRPr lang="en-US" dirty="0"/>
          </a:p>
        </p:txBody>
      </p:sp>
      <p:sp>
        <p:nvSpPr>
          <p:cNvPr id="4" name="Text Placeholder 3"/>
          <p:cNvSpPr>
            <a:spLocks noGrp="1"/>
          </p:cNvSpPr>
          <p:nvPr>
            <p:ph type="body" sz="half" idx="2"/>
          </p:nvPr>
        </p:nvSpPr>
        <p:spPr/>
        <p:txBody>
          <a:bodyPr/>
          <a:lstStyle/>
          <a:p>
            <a:endParaRPr lang="en-US"/>
          </a:p>
        </p:txBody>
      </p:sp>
      <p:pic>
        <p:nvPicPr>
          <p:cNvPr id="3074" name="Picture 2" descr="c6a21016-c681-4698-8d16-c072a31adfb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267450" cy="644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124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nchor="ctr">
            <a:normAutofit/>
          </a:bodyPr>
          <a:lstStyle/>
          <a:p>
            <a:r>
              <a:rPr lang="en-US" dirty="0"/>
              <a:t>Strategies to Reverse Enrollment Trend</a:t>
            </a:r>
          </a:p>
        </p:txBody>
      </p:sp>
      <p:graphicFrame>
        <p:nvGraphicFramePr>
          <p:cNvPr id="6" name="Content Placeholder 2">
            <a:extLst>
              <a:ext uri="{FF2B5EF4-FFF2-40B4-BE49-F238E27FC236}">
                <a16:creationId xmlns:a16="http://schemas.microsoft.com/office/drawing/2014/main" id="{9F213D5F-D9D0-4E6E-9C98-CDEFAAA52375}"/>
              </a:ext>
            </a:extLst>
          </p:cNvPr>
          <p:cNvGraphicFramePr>
            <a:graphicFrameLocks noGrp="1"/>
          </p:cNvGraphicFramePr>
          <p:nvPr>
            <p:ph idx="1"/>
            <p:extLst>
              <p:ext uri="{D42A27DB-BD31-4B8C-83A1-F6EECF244321}">
                <p14:modId xmlns:p14="http://schemas.microsoft.com/office/powerpoint/2010/main" val="31645619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171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9AE206-7EBA-4D33-8BC9-9D8158553F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32262" y="4387764"/>
            <a:ext cx="7149717" cy="1874943"/>
          </a:xfrm>
        </p:spPr>
        <p:txBody>
          <a:bodyPr anchor="ctr">
            <a:normAutofit fontScale="90000"/>
          </a:bodyPr>
          <a:lstStyle/>
          <a:p>
            <a:pPr algn="r"/>
            <a:r>
              <a:rPr lang="en-US" sz="5100" dirty="0" smtClean="0"/>
              <a:t>DISTANCE EDUCATION FACULTY PREPARATION SURVEY </a:t>
            </a:r>
            <a:br>
              <a:rPr lang="en-US" sz="5100" dirty="0" smtClean="0"/>
            </a:br>
            <a:r>
              <a:rPr lang="en-US" sz="5100" dirty="0" smtClean="0"/>
              <a:t>PER AP 4105</a:t>
            </a:r>
            <a:endParaRPr lang="en-US" sz="5100" dirty="0"/>
          </a:p>
        </p:txBody>
      </p:sp>
      <p:sp>
        <p:nvSpPr>
          <p:cNvPr id="3" name="Subtitle 2"/>
          <p:cNvSpPr>
            <a:spLocks noGrp="1"/>
          </p:cNvSpPr>
          <p:nvPr>
            <p:ph type="subTitle" idx="1"/>
          </p:nvPr>
        </p:nvSpPr>
        <p:spPr>
          <a:xfrm>
            <a:off x="8029596" y="3428999"/>
            <a:ext cx="3994454" cy="2950125"/>
          </a:xfrm>
        </p:spPr>
        <p:txBody>
          <a:bodyPr anchor="ctr">
            <a:normAutofit/>
          </a:bodyPr>
          <a:lstStyle/>
          <a:p>
            <a:pPr marL="514350" indent="-514350" algn="l">
              <a:buFont typeface="+mj-lt"/>
              <a:buAutoNum type="arabicPeriod"/>
            </a:pPr>
            <a:r>
              <a:rPr lang="en-US" sz="2800" b="1" dirty="0" smtClean="0"/>
              <a:t>LMS TRAINING </a:t>
            </a:r>
          </a:p>
          <a:p>
            <a:pPr marL="914400" lvl="1" indent="-457200" algn="l">
              <a:buFont typeface="+mj-lt"/>
              <a:buAutoNum type="arabicPeriod"/>
            </a:pPr>
            <a:r>
              <a:rPr lang="en-US" sz="2400" b="1" dirty="0" smtClean="0"/>
              <a:t>Canvas or other</a:t>
            </a:r>
            <a:endParaRPr lang="en-US" sz="2400" b="1" dirty="0">
              <a:cs typeface="Calibri"/>
            </a:endParaRPr>
          </a:p>
          <a:p>
            <a:pPr marL="514350" indent="-514350" algn="l">
              <a:buFont typeface="+mj-lt"/>
              <a:buAutoNum type="arabicPeriod"/>
            </a:pPr>
            <a:r>
              <a:rPr lang="en-US" sz="2800" b="1" dirty="0" smtClean="0"/>
              <a:t>PEDAGOGY TRAINING</a:t>
            </a:r>
            <a:r>
              <a:rPr lang="en-US" sz="2800" b="1" dirty="0" smtClean="0"/>
              <a:t> </a:t>
            </a:r>
            <a:endParaRPr lang="en-US" sz="2800" b="1" dirty="0">
              <a:cs typeface="Calibri"/>
            </a:endParaRPr>
          </a:p>
          <a:p>
            <a:pPr marL="514350" indent="-514350" algn="l">
              <a:buFont typeface="+mj-lt"/>
              <a:buAutoNum type="arabicPeriod"/>
            </a:pPr>
            <a:r>
              <a:rPr lang="en-US" sz="2800" b="1" dirty="0" smtClean="0"/>
              <a:t>USE OF PERALTA EMAIL</a:t>
            </a:r>
            <a:endParaRPr lang="en-US" sz="2800" b="1" dirty="0">
              <a:cs typeface="Calibri"/>
            </a:endParaRPr>
          </a:p>
        </p:txBody>
      </p:sp>
      <p:sp>
        <p:nvSpPr>
          <p:cNvPr id="13" name="Oval 12">
            <a:extLst>
              <a:ext uri="{FF2B5EF4-FFF2-40B4-BE49-F238E27FC236}">
                <a16:creationId xmlns:a16="http://schemas.microsoft.com/office/drawing/2014/main" id="{6437D937-A7F1-4011-92B4-328E5BE1B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672F332-AF08-46C6-94F0-77684310D7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rgbClr val="393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4244EF8-D73A-40E1-BE73-D46E6B4B04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rgbClr val="85F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screen shot of a computer&#10;&#10;Description generated with very high confidence">
            <a:extLst>
              <a:ext uri="{FF2B5EF4-FFF2-40B4-BE49-F238E27FC236}">
                <a16:creationId xmlns:a16="http://schemas.microsoft.com/office/drawing/2014/main" id="{446A870A-25FF-45FD-9B45-DDD9E04232B8}"/>
              </a:ext>
            </a:extLst>
          </p:cNvPr>
          <p:cNvPicPr>
            <a:picLocks noChangeAspect="1"/>
          </p:cNvPicPr>
          <p:nvPr/>
        </p:nvPicPr>
        <p:blipFill rotWithShape="1">
          <a:blip r:embed="rId2">
            <a:extLst>
              <a:ext uri="{837473B0-CC2E-450A-ABE3-18F120FF3D39}">
                <a1611:picAttrSrcUrl xmlns:a1611="http://schemas.microsoft.com/office/drawing/2016/11/main" xmlns="" r:id="rId3"/>
              </a:ext>
            </a:extLst>
          </a:blip>
          <a:srcRect t="4520" r="2" b="527"/>
          <a:stretch/>
        </p:blipFill>
        <p:spPr>
          <a:xfrm>
            <a:off x="7523018" y="10"/>
            <a:ext cx="4711315" cy="3355212"/>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cxnSp>
        <p:nvCxnSpPr>
          <p:cNvPr id="19" name="Straight Connector 18">
            <a:extLst>
              <a:ext uri="{FF2B5EF4-FFF2-40B4-BE49-F238E27FC236}">
                <a16:creationId xmlns:a16="http://schemas.microsoft.com/office/drawing/2014/main" id="{9E8E38ED-369A-44C2-B635-0BED0E48A6E8}"/>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1C9ABC7-A866-423F-B7EB-6CB4E38DB9EF}"/>
              </a:ext>
            </a:extLst>
          </p:cNvPr>
          <p:cNvSpPr txBox="1"/>
          <p:nvPr/>
        </p:nvSpPr>
        <p:spPr>
          <a:xfrm>
            <a:off x="9718246" y="6657945"/>
            <a:ext cx="247375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3">
                  <a:extLst>
                    <a:ext uri="{A12FA001-AC4F-418D-AE19-62706E023703}">
                      <ahyp:hlinkClr xmlns:ahyp="http://schemas.microsoft.com/office/drawing/2018/hyperlinkcolor" xmlns="" val="tx"/>
                    </a:ext>
                  </a:extLst>
                </a:hlinkClick>
              </a:rPr>
              <a:t>CC BY-NC-ND</a:t>
            </a:r>
            <a:r>
              <a:rPr lang="en-US" sz="700">
                <a:solidFill>
                  <a:srgbClr val="FFFFFF"/>
                </a:solidFill>
              </a:rPr>
              <a:t>.</a:t>
            </a:r>
          </a:p>
        </p:txBody>
      </p:sp>
    </p:spTree>
    <p:extLst>
      <p:ext uri="{BB962C8B-B14F-4D97-AF65-F5344CB8AC3E}">
        <p14:creationId xmlns:p14="http://schemas.microsoft.com/office/powerpoint/2010/main" val="29685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9EBEB6C-B300-4256-9A9E-7242C11E1355}"/>
              </a:ext>
            </a:extLst>
          </p:cNvPr>
          <p:cNvSpPr>
            <a:spLocks noGrp="1"/>
          </p:cNvSpPr>
          <p:nvPr>
            <p:ph type="title"/>
          </p:nvPr>
        </p:nvSpPr>
        <p:spPr>
          <a:xfrm>
            <a:off x="6094105" y="802955"/>
            <a:ext cx="4977976" cy="1454051"/>
          </a:xfrm>
        </p:spPr>
        <p:txBody>
          <a:bodyPr>
            <a:normAutofit/>
          </a:bodyPr>
          <a:lstStyle/>
          <a:p>
            <a:r>
              <a:rPr lang="en-US" b="1" dirty="0" smtClean="0">
                <a:solidFill>
                  <a:srgbClr val="000000"/>
                </a:solidFill>
                <a:cs typeface="Calibri Light"/>
              </a:rPr>
              <a:t>WORKING REMOTELY</a:t>
            </a:r>
            <a:endParaRPr lang="en-US" dirty="0">
              <a:solidFill>
                <a:srgbClr val="000000"/>
              </a:solidFill>
              <a:cs typeface="Calibri Light"/>
            </a:endParaRPr>
          </a:p>
          <a:p>
            <a:endParaRPr lang="en-US" dirty="0">
              <a:solidFill>
                <a:srgbClr val="000000"/>
              </a:solidFill>
              <a:cs typeface="Calibri Light"/>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ome">
            <a:hlinkClick r:id="rId3"/>
            <a:extLst>
              <a:ext uri="{FF2B5EF4-FFF2-40B4-BE49-F238E27FC236}">
                <a16:creationId xmlns:a16="http://schemas.microsoft.com/office/drawing/2014/main" id="{62569980-48FC-4D2C-AA78-B3EDA907A0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D3B2B4D5-0466-473D-9508-5854ABE98652}"/>
              </a:ext>
            </a:extLst>
          </p:cNvPr>
          <p:cNvSpPr>
            <a:spLocks noGrp="1"/>
          </p:cNvSpPr>
          <p:nvPr>
            <p:ph idx="1"/>
          </p:nvPr>
        </p:nvSpPr>
        <p:spPr>
          <a:xfrm>
            <a:off x="6090574" y="3059961"/>
            <a:ext cx="4977578" cy="3001010"/>
          </a:xfrm>
        </p:spPr>
        <p:txBody>
          <a:bodyPr anchor="ctr">
            <a:normAutofit fontScale="85000" lnSpcReduction="20000"/>
          </a:bodyPr>
          <a:lstStyle/>
          <a:p>
            <a:r>
              <a:rPr lang="en-US" sz="3600" dirty="0" smtClean="0">
                <a:solidFill>
                  <a:srgbClr val="000000"/>
                </a:solidFill>
              </a:rPr>
              <a:t>Websites &amp; Resources</a:t>
            </a:r>
            <a:endParaRPr lang="en-US" sz="3600" dirty="0">
              <a:solidFill>
                <a:srgbClr val="000000"/>
              </a:solidFill>
            </a:endParaRPr>
          </a:p>
          <a:p>
            <a:pPr lvl="1"/>
            <a:r>
              <a:rPr lang="en-US" sz="3200" dirty="0" smtClean="0">
                <a:solidFill>
                  <a:srgbClr val="000000"/>
                </a:solidFill>
                <a:hlinkClick r:id="rId6"/>
              </a:rPr>
              <a:t>Forms</a:t>
            </a:r>
            <a:endParaRPr lang="en-US" sz="3200" dirty="0" smtClean="0">
              <a:solidFill>
                <a:srgbClr val="000000"/>
              </a:solidFill>
            </a:endParaRPr>
          </a:p>
          <a:p>
            <a:r>
              <a:rPr lang="en-US" sz="3600" dirty="0" smtClean="0">
                <a:solidFill>
                  <a:srgbClr val="000000"/>
                </a:solidFill>
              </a:rPr>
              <a:t>Adobe Sign</a:t>
            </a:r>
          </a:p>
          <a:p>
            <a:r>
              <a:rPr lang="en-US" sz="3600" dirty="0" smtClean="0">
                <a:solidFill>
                  <a:srgbClr val="000000"/>
                </a:solidFill>
              </a:rPr>
              <a:t>Shared Folders </a:t>
            </a:r>
          </a:p>
          <a:p>
            <a:pPr lvl="1"/>
            <a:r>
              <a:rPr lang="en-US" sz="3200" dirty="0" smtClean="0">
                <a:solidFill>
                  <a:srgbClr val="000000"/>
                </a:solidFill>
              </a:rPr>
              <a:t>One Drive </a:t>
            </a:r>
          </a:p>
          <a:p>
            <a:pPr lvl="1"/>
            <a:r>
              <a:rPr lang="en-US" sz="3200" dirty="0" err="1" smtClean="0">
                <a:solidFill>
                  <a:srgbClr val="000000"/>
                </a:solidFill>
              </a:rPr>
              <a:t>Sharepoint</a:t>
            </a:r>
            <a:endParaRPr lang="en-US" sz="3200" dirty="0">
              <a:solidFill>
                <a:srgbClr val="000000"/>
              </a:solidFill>
            </a:endParaRPr>
          </a:p>
          <a:p>
            <a:r>
              <a:rPr lang="en-US" sz="3600" dirty="0" smtClean="0">
                <a:solidFill>
                  <a:srgbClr val="000000"/>
                </a:solidFill>
              </a:rPr>
              <a:t>CANVAS and Zoom</a:t>
            </a:r>
          </a:p>
          <a:p>
            <a:endParaRPr lang="en-US" sz="3600" dirty="0">
              <a:solidFill>
                <a:srgbClr val="000000"/>
              </a:solidFill>
            </a:endParaRPr>
          </a:p>
          <a:p>
            <a:endParaRPr lang="en-US" sz="3600" dirty="0">
              <a:solidFill>
                <a:srgbClr val="000000"/>
              </a:solidFill>
            </a:endParaRPr>
          </a:p>
          <a:p>
            <a:pPr marL="0" indent="0">
              <a:buNone/>
            </a:pPr>
            <a:endParaRPr lang="en-US" sz="2000" dirty="0">
              <a:solidFill>
                <a:srgbClr val="000000"/>
              </a:solidFill>
            </a:endParaRPr>
          </a:p>
        </p:txBody>
      </p:sp>
    </p:spTree>
    <p:extLst>
      <p:ext uri="{BB962C8B-B14F-4D97-AF65-F5344CB8AC3E}">
        <p14:creationId xmlns:p14="http://schemas.microsoft.com/office/powerpoint/2010/main" val="1315106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pPr algn="ctr"/>
            <a:r>
              <a:rPr lang="en-US" b="1" dirty="0" smtClean="0">
                <a:solidFill>
                  <a:schemeClr val="bg1"/>
                </a:solidFill>
              </a:rPr>
              <a:t>Building H</a:t>
            </a:r>
            <a:endParaRPr lang="en-US" b="1" dirty="0"/>
          </a:p>
        </p:txBody>
      </p:sp>
      <p:sp>
        <p:nvSpPr>
          <p:cNvPr id="3" name="Content Placeholder 2"/>
          <p:cNvSpPr>
            <a:spLocks noGrp="1"/>
          </p:cNvSpPr>
          <p:nvPr>
            <p:ph idx="1"/>
          </p:nvPr>
        </p:nvSpPr>
        <p:spPr>
          <a:xfrm>
            <a:off x="5183188" y="516194"/>
            <a:ext cx="6172200" cy="6209071"/>
          </a:xfrm>
        </p:spPr>
        <p:txBody>
          <a:bodyPr vert="horz" lIns="91440" tIns="45720" rIns="91440" bIns="45720" rtlCol="0" anchor="t">
            <a:normAutofit/>
          </a:bodyPr>
          <a:lstStyle/>
          <a:p>
            <a:endParaRPr lang="en-US" dirty="0"/>
          </a:p>
        </p:txBody>
      </p:sp>
      <p:sp>
        <p:nvSpPr>
          <p:cNvPr id="4" name="Text Placeholder 3"/>
          <p:cNvSpPr>
            <a:spLocks noGrp="1"/>
          </p:cNvSpPr>
          <p:nvPr>
            <p:ph type="body" sz="half" idx="2"/>
          </p:nvPr>
        </p:nvSpPr>
        <p:spPr/>
        <p:txBody>
          <a:bodyPr/>
          <a:lstStyle/>
          <a:p>
            <a:endParaRPr lang="en-US" dirty="0"/>
          </a:p>
        </p:txBody>
      </p:sp>
      <p:pic>
        <p:nvPicPr>
          <p:cNvPr id="5"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39788" y="2222953"/>
            <a:ext cx="3739854" cy="3739854"/>
          </a:xfrm>
          <a:prstGeom prst="rect">
            <a:avLst/>
          </a:prstGeom>
        </p:spPr>
      </p:pic>
    </p:spTree>
    <p:extLst>
      <p:ext uri="{BB962C8B-B14F-4D97-AF65-F5344CB8AC3E}">
        <p14:creationId xmlns:p14="http://schemas.microsoft.com/office/powerpoint/2010/main" val="306406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LEADERSHIP UPDATE</a:t>
            </a:r>
            <a:endParaRPr lang="en-US" b="1" dirty="0"/>
          </a:p>
        </p:txBody>
      </p:sp>
      <p:sp>
        <p:nvSpPr>
          <p:cNvPr id="3" name="Text Placeholder 2"/>
          <p:cNvSpPr>
            <a:spLocks noGrp="1"/>
          </p:cNvSpPr>
          <p:nvPr>
            <p:ph type="body" idx="1"/>
          </p:nvPr>
        </p:nvSpPr>
        <p:spPr>
          <a:solidFill>
            <a:schemeClr val="accent1"/>
          </a:solidFill>
          <a:ln>
            <a:solidFill>
              <a:schemeClr val="accent1"/>
            </a:solidFill>
          </a:ln>
        </p:spPr>
        <p:txBody>
          <a:bodyPr>
            <a:normAutofit/>
          </a:bodyPr>
          <a:lstStyle/>
          <a:p>
            <a:pPr algn="ctr"/>
            <a:r>
              <a:rPr lang="en-US" dirty="0" smtClean="0">
                <a:solidFill>
                  <a:schemeClr val="bg1"/>
                </a:solidFill>
              </a:rPr>
              <a:t>VPI</a:t>
            </a:r>
            <a:endParaRPr lang="en-US" dirty="0">
              <a:solidFill>
                <a:schemeClr val="bg1"/>
              </a:solidFill>
            </a:endParaRPr>
          </a:p>
        </p:txBody>
      </p:sp>
      <p:sp>
        <p:nvSpPr>
          <p:cNvPr id="4" name="Content Placeholder 3"/>
          <p:cNvSpPr>
            <a:spLocks noGrp="1"/>
          </p:cNvSpPr>
          <p:nvPr>
            <p:ph sz="half" idx="2"/>
          </p:nvPr>
        </p:nvSpPr>
        <p:spPr>
          <a:solidFill>
            <a:schemeClr val="accent1">
              <a:lumMod val="20000"/>
              <a:lumOff val="80000"/>
            </a:schemeClr>
          </a:solidFill>
        </p:spPr>
        <p:txBody>
          <a:bodyPr/>
          <a:lstStyle/>
          <a:p>
            <a:endParaRPr lang="en-US" dirty="0"/>
          </a:p>
        </p:txBody>
      </p:sp>
      <p:sp>
        <p:nvSpPr>
          <p:cNvPr id="5" name="Text Placeholder 4"/>
          <p:cNvSpPr>
            <a:spLocks noGrp="1"/>
          </p:cNvSpPr>
          <p:nvPr>
            <p:ph type="body" sz="quarter" idx="3"/>
          </p:nvPr>
        </p:nvSpPr>
        <p:spPr>
          <a:solidFill>
            <a:schemeClr val="accent1"/>
          </a:solidFill>
        </p:spPr>
        <p:txBody>
          <a:bodyPr>
            <a:normAutofit/>
          </a:bodyPr>
          <a:lstStyle/>
          <a:p>
            <a:pPr algn="ctr"/>
            <a:r>
              <a:rPr lang="en-US" dirty="0" smtClean="0">
                <a:solidFill>
                  <a:schemeClr val="bg1"/>
                </a:solidFill>
              </a:rPr>
              <a:t>President</a:t>
            </a:r>
            <a:endParaRPr lang="en-US" dirty="0">
              <a:solidFill>
                <a:schemeClr val="bg1"/>
              </a:solidFill>
            </a:endParaRPr>
          </a:p>
        </p:txBody>
      </p:sp>
      <p:sp>
        <p:nvSpPr>
          <p:cNvPr id="6" name="Content Placeholder 5"/>
          <p:cNvSpPr>
            <a:spLocks noGrp="1"/>
          </p:cNvSpPr>
          <p:nvPr>
            <p:ph sz="quarter" idx="4"/>
          </p:nvPr>
        </p:nvSpPr>
        <p:spPr>
          <a:solidFill>
            <a:schemeClr val="accent1">
              <a:lumMod val="20000"/>
              <a:lumOff val="80000"/>
            </a:schemeClr>
          </a:solidFill>
        </p:spPr>
        <p:txBody>
          <a:bodyPr>
            <a:normAutofit/>
          </a:bodyPr>
          <a:lstStyle/>
          <a:p>
            <a:endParaRPr lang="en-US" dirty="0"/>
          </a:p>
        </p:txBody>
      </p:sp>
    </p:spTree>
    <p:extLst>
      <p:ext uri="{BB962C8B-B14F-4D97-AF65-F5344CB8AC3E}">
        <p14:creationId xmlns:p14="http://schemas.microsoft.com/office/powerpoint/2010/main" val="3941725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search Presentation.potx" id="{56FA722C-F846-4CAB-B731-AD623A5E3E2F}" vid="{D64B6417-52F1-44C8-A69F-2D9066A046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97E54CEF0FA447BF7A65CD1D81826A" ma:contentTypeVersion="29" ma:contentTypeDescription="Create a new document." ma:contentTypeScope="" ma:versionID="29b2210e3f9903e663ce61402742fbcb">
  <xsd:schema xmlns:xsd="http://www.w3.org/2001/XMLSchema" xmlns:xs="http://www.w3.org/2001/XMLSchema" xmlns:p="http://schemas.microsoft.com/office/2006/metadata/properties" xmlns:ns3="dc8715b3-333d-4286-9d32-d52c53b847cb" xmlns:ns4="ca70df20-2abe-4dbd-bc3a-b01a31aa5661" targetNamespace="http://schemas.microsoft.com/office/2006/metadata/properties" ma:root="true" ma:fieldsID="57d232df284486c53da34dcea4774920" ns3:_="" ns4:_="">
    <xsd:import namespace="dc8715b3-333d-4286-9d32-d52c53b847cb"/>
    <xsd:import namespace="ca70df20-2abe-4dbd-bc3a-b01a31aa5661"/>
    <xsd:element name="properties">
      <xsd:complexType>
        <xsd:sequence>
          <xsd:element name="documentManagement">
            <xsd:complexType>
              <xsd:all>
                <xsd:element ref="ns3:MediaServiceMetadata" minOccurs="0"/>
                <xsd:element ref="ns3:MediaServiceFastMetadata" minOccurs="0"/>
                <xsd:element ref="ns3:NotebookType" minOccurs="0"/>
                <xsd:element ref="ns3:FolderType" minOccurs="0"/>
                <xsd:element ref="ns3:CultureName" minOccurs="0"/>
                <xsd:element ref="ns3:AppVersion" minOccurs="0"/>
                <xsd:element ref="ns3:TeamsChannelId" minOccurs="0"/>
                <xsd:element ref="ns3:Owner" minOccurs="0"/>
                <xsd:element ref="ns3:DefaultSectionNames" minOccurs="0"/>
                <xsd:element ref="ns3:Templates"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8715b3-333d-4286-9d32-d52c53b847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6" nillable="true" ma:displayName="Default Section Names" ma:internalName="DefaultSectionNames">
      <xsd:simpleType>
        <xsd:restriction base="dms:Note">
          <xsd:maxLength value="255"/>
        </xsd:restriction>
      </xsd:simpleType>
    </xsd:element>
    <xsd:element name="Templates" ma:index="17" nillable="true" ma:displayName="Templates" ma:internalName="Templates">
      <xsd:simpleType>
        <xsd:restriction base="dms:Note">
          <xsd:maxLength value="255"/>
        </xsd:restriction>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IsNotebookLocked" ma:index="26" nillable="true" ma:displayName="Is Notebook Locked" ma:internalName="IsNotebookLocked">
      <xsd:simpleType>
        <xsd:restriction base="dms:Boolean"/>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DateTaken" ma:index="3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70df20-2abe-4dbd-bc3a-b01a31aa5661" elementFormDefault="qualified">
    <xsd:import namespace="http://schemas.microsoft.com/office/2006/documentManagement/types"/>
    <xsd:import namespace="http://schemas.microsoft.com/office/infopath/2007/PartnerControls"/>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element name="SharingHintHash" ma:index="2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amsChannelId xmlns="dc8715b3-333d-4286-9d32-d52c53b847cb" xsi:nil="true"/>
    <Invited_Students xmlns="dc8715b3-333d-4286-9d32-d52c53b847cb" xsi:nil="true"/>
    <Self_Registration_Enabled xmlns="dc8715b3-333d-4286-9d32-d52c53b847cb" xsi:nil="true"/>
    <CultureName xmlns="dc8715b3-333d-4286-9d32-d52c53b847cb" xsi:nil="true"/>
    <Students xmlns="dc8715b3-333d-4286-9d32-d52c53b847cb">
      <UserInfo>
        <DisplayName/>
        <AccountId xsi:nil="true"/>
        <AccountType/>
      </UserInfo>
    </Students>
    <Student_Groups xmlns="dc8715b3-333d-4286-9d32-d52c53b847cb">
      <UserInfo>
        <DisplayName/>
        <AccountId xsi:nil="true"/>
        <AccountType/>
      </UserInfo>
    </Student_Groups>
    <AppVersion xmlns="dc8715b3-333d-4286-9d32-d52c53b847cb" xsi:nil="true"/>
    <Has_Teacher_Only_SectionGroup xmlns="dc8715b3-333d-4286-9d32-d52c53b847cb" xsi:nil="true"/>
    <Owner xmlns="dc8715b3-333d-4286-9d32-d52c53b847cb">
      <UserInfo>
        <DisplayName/>
        <AccountId xsi:nil="true"/>
        <AccountType/>
      </UserInfo>
    </Owner>
    <Is_Collaboration_Space_Locked xmlns="dc8715b3-333d-4286-9d32-d52c53b847cb" xsi:nil="true"/>
    <NotebookType xmlns="dc8715b3-333d-4286-9d32-d52c53b847cb" xsi:nil="true"/>
    <Invited_Teachers xmlns="dc8715b3-333d-4286-9d32-d52c53b847cb" xsi:nil="true"/>
    <IsNotebookLocked xmlns="dc8715b3-333d-4286-9d32-d52c53b847cb" xsi:nil="true"/>
    <DefaultSectionNames xmlns="dc8715b3-333d-4286-9d32-d52c53b847cb" xsi:nil="true"/>
    <Templates xmlns="dc8715b3-333d-4286-9d32-d52c53b847cb" xsi:nil="true"/>
    <FolderType xmlns="dc8715b3-333d-4286-9d32-d52c53b847cb" xsi:nil="true"/>
    <Teachers xmlns="dc8715b3-333d-4286-9d32-d52c53b847cb">
      <UserInfo>
        <DisplayName/>
        <AccountId xsi:nil="true"/>
        <AccountType/>
      </UserInfo>
    </Teachers>
  </documentManagement>
</p:properties>
</file>

<file path=customXml/itemProps1.xml><?xml version="1.0" encoding="utf-8"?>
<ds:datastoreItem xmlns:ds="http://schemas.openxmlformats.org/officeDocument/2006/customXml" ds:itemID="{2A59B2CF-F5D5-4B98-AED3-C17B29B5E12D}">
  <ds:schemaRefs>
    <ds:schemaRef ds:uri="http://schemas.microsoft.com/sharepoint/v3/contenttype/forms"/>
  </ds:schemaRefs>
</ds:datastoreItem>
</file>

<file path=customXml/itemProps2.xml><?xml version="1.0" encoding="utf-8"?>
<ds:datastoreItem xmlns:ds="http://schemas.openxmlformats.org/officeDocument/2006/customXml" ds:itemID="{9F2FD710-53E3-4BC4-9AF7-330AD4BD4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8715b3-333d-4286-9d32-d52c53b847cb"/>
    <ds:schemaRef ds:uri="ca70df20-2abe-4dbd-bc3a-b01a31aa5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D569A2-53A6-41E8-947A-117116C01B4E}">
  <ds:schemaRefs>
    <ds:schemaRef ds:uri="http://purl.org/dc/elements/1.1/"/>
    <ds:schemaRef ds:uri="dc8715b3-333d-4286-9d32-d52c53b847cb"/>
    <ds:schemaRef ds:uri="http://www.w3.org/XML/1998/namespace"/>
    <ds:schemaRef ds:uri="http://schemas.microsoft.com/office/infopath/2007/PartnerControls"/>
    <ds:schemaRef ds:uri="http://purl.org/dc/terms/"/>
    <ds:schemaRef ds:uri="http://purl.org/dc/dcmitype/"/>
    <ds:schemaRef ds:uri="ca70df20-2abe-4dbd-bc3a-b01a31aa5661"/>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0</TotalTime>
  <Words>833</Words>
  <Application>Microsoft Office PowerPoint</Application>
  <PresentationFormat>Widescreen</PresentationFormat>
  <Paragraphs>98</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Franklin Gothic Book</vt:lpstr>
      <vt:lpstr>Segoe UI</vt:lpstr>
      <vt:lpstr>Office Theme</vt:lpstr>
      <vt:lpstr>DIVISION MEETING - Liberal Studies and Language Arts (LSLA) </vt:lpstr>
      <vt:lpstr>AGENDA</vt:lpstr>
      <vt:lpstr>ENROLLMENT MANAGEMENT</vt:lpstr>
      <vt:lpstr>PowerPoint Presentation</vt:lpstr>
      <vt:lpstr>Strategies to Reverse Enrollment Trend</vt:lpstr>
      <vt:lpstr>DISTANCE EDUCATION FACULTY PREPARATION SURVEY  PER AP 4105</vt:lpstr>
      <vt:lpstr>WORKING REMOTELY </vt:lpstr>
      <vt:lpstr>Building H</vt:lpstr>
      <vt:lpstr>LEADERSHIP UPDATE</vt:lpstr>
      <vt:lpstr>SLOs in Syllabi, Canvas Shells and Accreditation</vt:lpstr>
      <vt:lpstr>STUDENT SERVICES SUPPORT</vt:lpstr>
      <vt:lpstr>CORONA VIRUS SAFETY</vt:lpstr>
      <vt:lpstr>Corona Virus Safety Tips </vt:lpstr>
      <vt:lpstr>IMPORTANT DATES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DIVISION MEETING - Career Education (CE) - Liberal Studies and Language Arts (LSLA) - Science, Technology, Engineering, Arts and Math (STEAM)</dc:title>
  <dc:creator/>
  <cp:lastModifiedBy/>
  <cp:revision>165</cp:revision>
  <dcterms:created xsi:type="dcterms:W3CDTF">2018-10-23T00:02:00Z</dcterms:created>
  <dcterms:modified xsi:type="dcterms:W3CDTF">2020-08-19T04:24:13Z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2018-08-20T21:31:52.5878850Z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0x010100B697E54CEF0FA447BF7A65CD1D81826A</vt:lpwstr>
  </property>
</Properties>
</file>