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1" r:id="rId4"/>
  </p:sldMasterIdLst>
  <p:notesMasterIdLst>
    <p:notesMasterId r:id="rId22"/>
  </p:notesMasterIdLst>
  <p:handoutMasterIdLst>
    <p:handoutMasterId r:id="rId23"/>
  </p:handoutMasterIdLst>
  <p:sldIdLst>
    <p:sldId id="357" r:id="rId5"/>
    <p:sldId id="358" r:id="rId6"/>
    <p:sldId id="306" r:id="rId7"/>
    <p:sldId id="362" r:id="rId8"/>
    <p:sldId id="359" r:id="rId9"/>
    <p:sldId id="391" r:id="rId10"/>
    <p:sldId id="360" r:id="rId11"/>
    <p:sldId id="379" r:id="rId12"/>
    <p:sldId id="387" r:id="rId13"/>
    <p:sldId id="381" r:id="rId14"/>
    <p:sldId id="388" r:id="rId15"/>
    <p:sldId id="385" r:id="rId16"/>
    <p:sldId id="374" r:id="rId17"/>
    <p:sldId id="375" r:id="rId18"/>
    <p:sldId id="376" r:id="rId19"/>
    <p:sldId id="377" r:id="rId20"/>
    <p:sldId id="366" r:id="rId2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6C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8474" autoAdjust="0"/>
    <p:restoredTop sz="96265" autoAdjust="0"/>
  </p:normalViewPr>
  <p:slideViewPr>
    <p:cSldViewPr snapToGrid="0">
      <p:cViewPr varScale="1">
        <p:scale>
          <a:sx n="103" d="100"/>
          <a:sy n="103" d="100"/>
        </p:scale>
        <p:origin x="138" y="37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D5B029-E4F4-45D8-A5DE-027D13236244}" type="doc">
      <dgm:prSet loTypeId="urn:microsoft.com/office/officeart/2005/8/layout/chevron1" loCatId="process" qsTypeId="urn:microsoft.com/office/officeart/2005/8/quickstyle/simple1" qsCatId="simple" csTypeId="urn:microsoft.com/office/officeart/2005/8/colors/accent1_2" csCatId="accent1" phldr="1"/>
      <dgm:spPr/>
    </dgm:pt>
    <dgm:pt modelId="{D880B3C8-5A74-4C06-97F2-28E8DDA50745}">
      <dgm:prSet phldrT="[Text]"/>
      <dgm:spPr>
        <a:solidFill>
          <a:schemeClr val="accent1">
            <a:lumMod val="40000"/>
            <a:lumOff val="60000"/>
          </a:schemeClr>
        </a:solidFill>
      </dgm:spPr>
      <dgm:t>
        <a:bodyPr/>
        <a:lstStyle/>
        <a:p>
          <a:r>
            <a:rPr lang="en-US" dirty="0">
              <a:solidFill>
                <a:schemeClr val="accent2">
                  <a:lumMod val="50000"/>
                </a:schemeClr>
              </a:solidFill>
            </a:rPr>
            <a:t>Verbal Reprimand</a:t>
          </a:r>
        </a:p>
      </dgm:t>
    </dgm:pt>
    <dgm:pt modelId="{A485BF36-9FC9-40E7-9E8D-2A6D1D8945DE}" type="parTrans" cxnId="{5F551E5D-059E-4A6D-87C4-B93F889648ED}">
      <dgm:prSet/>
      <dgm:spPr/>
      <dgm:t>
        <a:bodyPr/>
        <a:lstStyle/>
        <a:p>
          <a:endParaRPr lang="en-US"/>
        </a:p>
      </dgm:t>
    </dgm:pt>
    <dgm:pt modelId="{1FF223B8-24F0-4DA0-95F6-A19D350772C5}" type="sibTrans" cxnId="{5F551E5D-059E-4A6D-87C4-B93F889648ED}">
      <dgm:prSet/>
      <dgm:spPr/>
      <dgm:t>
        <a:bodyPr/>
        <a:lstStyle/>
        <a:p>
          <a:endParaRPr lang="en-US"/>
        </a:p>
      </dgm:t>
    </dgm:pt>
    <dgm:pt modelId="{FA2EADE2-A5E8-4006-9175-4EA64464EF5F}">
      <dgm:prSet phldrT="[Text]"/>
      <dgm:spPr>
        <a:solidFill>
          <a:schemeClr val="accent1">
            <a:lumMod val="60000"/>
            <a:lumOff val="40000"/>
          </a:schemeClr>
        </a:solidFill>
        <a:ln>
          <a:solidFill>
            <a:schemeClr val="accent2">
              <a:lumMod val="60000"/>
              <a:lumOff val="40000"/>
            </a:schemeClr>
          </a:solidFill>
        </a:ln>
      </dgm:spPr>
      <dgm:t>
        <a:bodyPr/>
        <a:lstStyle/>
        <a:p>
          <a:r>
            <a:rPr lang="en-US" dirty="0">
              <a:solidFill>
                <a:schemeClr val="accent2">
                  <a:lumMod val="50000"/>
                </a:schemeClr>
              </a:solidFill>
            </a:rPr>
            <a:t>Temporary Removal &amp; Exclusion</a:t>
          </a:r>
        </a:p>
      </dgm:t>
    </dgm:pt>
    <dgm:pt modelId="{E18A1E44-D039-4929-8614-36184B37C932}" type="parTrans" cxnId="{B5244E27-832B-4553-98B9-B8F71B44EB5C}">
      <dgm:prSet/>
      <dgm:spPr/>
      <dgm:t>
        <a:bodyPr/>
        <a:lstStyle/>
        <a:p>
          <a:endParaRPr lang="en-US"/>
        </a:p>
      </dgm:t>
    </dgm:pt>
    <dgm:pt modelId="{D48AB878-91F4-44DA-990B-D1A3BB519094}" type="sibTrans" cxnId="{B5244E27-832B-4553-98B9-B8F71B44EB5C}">
      <dgm:prSet/>
      <dgm:spPr/>
      <dgm:t>
        <a:bodyPr/>
        <a:lstStyle/>
        <a:p>
          <a:endParaRPr lang="en-US"/>
        </a:p>
      </dgm:t>
    </dgm:pt>
    <dgm:pt modelId="{50AE88E8-C120-4210-9914-DB8E2790545E}">
      <dgm:prSet phldrT="[Text]"/>
      <dgm:spPr>
        <a:solidFill>
          <a:schemeClr val="accent2">
            <a:lumMod val="50000"/>
          </a:schemeClr>
        </a:solidFill>
      </dgm:spPr>
      <dgm:t>
        <a:bodyPr/>
        <a:lstStyle/>
        <a:p>
          <a:r>
            <a:rPr lang="en-US" dirty="0"/>
            <a:t>Expulsion</a:t>
          </a:r>
        </a:p>
      </dgm:t>
    </dgm:pt>
    <dgm:pt modelId="{68ED0DBE-AEA1-4260-93E6-1588DBA6384B}" type="parTrans" cxnId="{E76773F9-6D13-49F9-92D9-B597B55D27D7}">
      <dgm:prSet/>
      <dgm:spPr/>
      <dgm:t>
        <a:bodyPr/>
        <a:lstStyle/>
        <a:p>
          <a:endParaRPr lang="en-US"/>
        </a:p>
      </dgm:t>
    </dgm:pt>
    <dgm:pt modelId="{91C0F910-CAA1-4326-A28F-D73A54DEF0D7}" type="sibTrans" cxnId="{E76773F9-6D13-49F9-92D9-B597B55D27D7}">
      <dgm:prSet/>
      <dgm:spPr/>
      <dgm:t>
        <a:bodyPr/>
        <a:lstStyle/>
        <a:p>
          <a:endParaRPr lang="en-US"/>
        </a:p>
      </dgm:t>
    </dgm:pt>
    <dgm:pt modelId="{11758F54-3C90-4525-BAC3-A6EB97BE73EE}" type="pres">
      <dgm:prSet presAssocID="{F6D5B029-E4F4-45D8-A5DE-027D13236244}" presName="Name0" presStyleCnt="0">
        <dgm:presLayoutVars>
          <dgm:dir/>
          <dgm:animLvl val="lvl"/>
          <dgm:resizeHandles val="exact"/>
        </dgm:presLayoutVars>
      </dgm:prSet>
      <dgm:spPr/>
    </dgm:pt>
    <dgm:pt modelId="{422A61C6-7363-4313-8423-E871003603AB}" type="pres">
      <dgm:prSet presAssocID="{D880B3C8-5A74-4C06-97F2-28E8DDA50745}" presName="parTxOnly" presStyleLbl="node1" presStyleIdx="0" presStyleCnt="3">
        <dgm:presLayoutVars>
          <dgm:chMax val="0"/>
          <dgm:chPref val="0"/>
          <dgm:bulletEnabled val="1"/>
        </dgm:presLayoutVars>
      </dgm:prSet>
      <dgm:spPr/>
      <dgm:t>
        <a:bodyPr/>
        <a:lstStyle/>
        <a:p>
          <a:endParaRPr lang="en-US"/>
        </a:p>
      </dgm:t>
    </dgm:pt>
    <dgm:pt modelId="{85118039-9607-4FAA-AB67-A94D8D62C00D}" type="pres">
      <dgm:prSet presAssocID="{1FF223B8-24F0-4DA0-95F6-A19D350772C5}" presName="parTxOnlySpace" presStyleCnt="0"/>
      <dgm:spPr/>
    </dgm:pt>
    <dgm:pt modelId="{583590BD-4B72-4DD2-9012-4E097740CD26}" type="pres">
      <dgm:prSet presAssocID="{FA2EADE2-A5E8-4006-9175-4EA64464EF5F}" presName="parTxOnly" presStyleLbl="node1" presStyleIdx="1" presStyleCnt="3">
        <dgm:presLayoutVars>
          <dgm:chMax val="0"/>
          <dgm:chPref val="0"/>
          <dgm:bulletEnabled val="1"/>
        </dgm:presLayoutVars>
      </dgm:prSet>
      <dgm:spPr/>
      <dgm:t>
        <a:bodyPr/>
        <a:lstStyle/>
        <a:p>
          <a:endParaRPr lang="en-US"/>
        </a:p>
      </dgm:t>
    </dgm:pt>
    <dgm:pt modelId="{DF2B198F-90B1-4FD2-9A28-74057333FD05}" type="pres">
      <dgm:prSet presAssocID="{D48AB878-91F4-44DA-990B-D1A3BB519094}" presName="parTxOnlySpace" presStyleCnt="0"/>
      <dgm:spPr/>
    </dgm:pt>
    <dgm:pt modelId="{5E4FE55F-8C94-4782-A1BC-88815A3CA145}" type="pres">
      <dgm:prSet presAssocID="{50AE88E8-C120-4210-9914-DB8E2790545E}" presName="parTxOnly" presStyleLbl="node1" presStyleIdx="2" presStyleCnt="3">
        <dgm:presLayoutVars>
          <dgm:chMax val="0"/>
          <dgm:chPref val="0"/>
          <dgm:bulletEnabled val="1"/>
        </dgm:presLayoutVars>
      </dgm:prSet>
      <dgm:spPr/>
      <dgm:t>
        <a:bodyPr/>
        <a:lstStyle/>
        <a:p>
          <a:endParaRPr lang="en-US"/>
        </a:p>
      </dgm:t>
    </dgm:pt>
  </dgm:ptLst>
  <dgm:cxnLst>
    <dgm:cxn modelId="{5F551E5D-059E-4A6D-87C4-B93F889648ED}" srcId="{F6D5B029-E4F4-45D8-A5DE-027D13236244}" destId="{D880B3C8-5A74-4C06-97F2-28E8DDA50745}" srcOrd="0" destOrd="0" parTransId="{A485BF36-9FC9-40E7-9E8D-2A6D1D8945DE}" sibTransId="{1FF223B8-24F0-4DA0-95F6-A19D350772C5}"/>
    <dgm:cxn modelId="{E76773F9-6D13-49F9-92D9-B597B55D27D7}" srcId="{F6D5B029-E4F4-45D8-A5DE-027D13236244}" destId="{50AE88E8-C120-4210-9914-DB8E2790545E}" srcOrd="2" destOrd="0" parTransId="{68ED0DBE-AEA1-4260-93E6-1588DBA6384B}" sibTransId="{91C0F910-CAA1-4326-A28F-D73A54DEF0D7}"/>
    <dgm:cxn modelId="{D111E14F-7108-4975-8020-6A270288B5E6}" type="presOf" srcId="{FA2EADE2-A5E8-4006-9175-4EA64464EF5F}" destId="{583590BD-4B72-4DD2-9012-4E097740CD26}" srcOrd="0" destOrd="0" presId="urn:microsoft.com/office/officeart/2005/8/layout/chevron1"/>
    <dgm:cxn modelId="{427B94AF-7C98-497B-87DD-521D5B51D3B4}" type="presOf" srcId="{D880B3C8-5A74-4C06-97F2-28E8DDA50745}" destId="{422A61C6-7363-4313-8423-E871003603AB}" srcOrd="0" destOrd="0" presId="urn:microsoft.com/office/officeart/2005/8/layout/chevron1"/>
    <dgm:cxn modelId="{82DE5C07-B472-43F6-9955-B0E2C7B4AE58}" type="presOf" srcId="{50AE88E8-C120-4210-9914-DB8E2790545E}" destId="{5E4FE55F-8C94-4782-A1BC-88815A3CA145}" srcOrd="0" destOrd="0" presId="urn:microsoft.com/office/officeart/2005/8/layout/chevron1"/>
    <dgm:cxn modelId="{DDE03A9A-1BD4-4B4F-AC98-5D5FE4EA998C}" type="presOf" srcId="{F6D5B029-E4F4-45D8-A5DE-027D13236244}" destId="{11758F54-3C90-4525-BAC3-A6EB97BE73EE}" srcOrd="0" destOrd="0" presId="urn:microsoft.com/office/officeart/2005/8/layout/chevron1"/>
    <dgm:cxn modelId="{B5244E27-832B-4553-98B9-B8F71B44EB5C}" srcId="{F6D5B029-E4F4-45D8-A5DE-027D13236244}" destId="{FA2EADE2-A5E8-4006-9175-4EA64464EF5F}" srcOrd="1" destOrd="0" parTransId="{E18A1E44-D039-4929-8614-36184B37C932}" sibTransId="{D48AB878-91F4-44DA-990B-D1A3BB519094}"/>
    <dgm:cxn modelId="{57495A19-83E0-4C3F-AFD4-8C827A4DA697}" type="presParOf" srcId="{11758F54-3C90-4525-BAC3-A6EB97BE73EE}" destId="{422A61C6-7363-4313-8423-E871003603AB}" srcOrd="0" destOrd="0" presId="urn:microsoft.com/office/officeart/2005/8/layout/chevron1"/>
    <dgm:cxn modelId="{E11B5596-ECB8-43F6-A351-EB3F37A55096}" type="presParOf" srcId="{11758F54-3C90-4525-BAC3-A6EB97BE73EE}" destId="{85118039-9607-4FAA-AB67-A94D8D62C00D}" srcOrd="1" destOrd="0" presId="urn:microsoft.com/office/officeart/2005/8/layout/chevron1"/>
    <dgm:cxn modelId="{9E3D8934-9091-4DEA-9EAD-28A1C4C2B25F}" type="presParOf" srcId="{11758F54-3C90-4525-BAC3-A6EB97BE73EE}" destId="{583590BD-4B72-4DD2-9012-4E097740CD26}" srcOrd="2" destOrd="0" presId="urn:microsoft.com/office/officeart/2005/8/layout/chevron1"/>
    <dgm:cxn modelId="{3B2F67B6-7607-43BE-9E0D-A34A61D23DD0}" type="presParOf" srcId="{11758F54-3C90-4525-BAC3-A6EB97BE73EE}" destId="{DF2B198F-90B1-4FD2-9A28-74057333FD05}" srcOrd="3" destOrd="0" presId="urn:microsoft.com/office/officeart/2005/8/layout/chevron1"/>
    <dgm:cxn modelId="{622C6E63-CC11-4220-BA5F-7EEF873743E0}" type="presParOf" srcId="{11758F54-3C90-4525-BAC3-A6EB97BE73EE}" destId="{5E4FE55F-8C94-4782-A1BC-88815A3CA145}"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2A61C6-7363-4313-8423-E871003603AB}">
      <dsp:nvSpPr>
        <dsp:cNvPr id="0" name=""/>
        <dsp:cNvSpPr/>
      </dsp:nvSpPr>
      <dsp:spPr>
        <a:xfrm>
          <a:off x="2788" y="1261219"/>
          <a:ext cx="3397493" cy="1358997"/>
        </a:xfrm>
        <a:prstGeom prst="chevron">
          <a:avLst/>
        </a:prstGeom>
        <a:solidFill>
          <a:schemeClr val="accent1">
            <a:lumMod val="40000"/>
            <a:lumOff val="6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015" tIns="40005" rIns="40005" bIns="40005" numCol="1" spcCol="1270" anchor="ctr" anchorCtr="0">
          <a:noAutofit/>
        </a:bodyPr>
        <a:lstStyle/>
        <a:p>
          <a:pPr lvl="0" algn="ctr" defTabSz="1333500">
            <a:lnSpc>
              <a:spcPct val="90000"/>
            </a:lnSpc>
            <a:spcBef>
              <a:spcPct val="0"/>
            </a:spcBef>
            <a:spcAft>
              <a:spcPct val="35000"/>
            </a:spcAft>
          </a:pPr>
          <a:r>
            <a:rPr lang="en-US" sz="3000" kern="1200" dirty="0">
              <a:solidFill>
                <a:schemeClr val="accent2">
                  <a:lumMod val="50000"/>
                </a:schemeClr>
              </a:solidFill>
            </a:rPr>
            <a:t>Verbal Reprimand</a:t>
          </a:r>
        </a:p>
      </dsp:txBody>
      <dsp:txXfrm>
        <a:off x="682287" y="1261219"/>
        <a:ext cx="2038496" cy="1358997"/>
      </dsp:txXfrm>
    </dsp:sp>
    <dsp:sp modelId="{583590BD-4B72-4DD2-9012-4E097740CD26}">
      <dsp:nvSpPr>
        <dsp:cNvPr id="0" name=""/>
        <dsp:cNvSpPr/>
      </dsp:nvSpPr>
      <dsp:spPr>
        <a:xfrm>
          <a:off x="3060533" y="1261219"/>
          <a:ext cx="3397493" cy="1358997"/>
        </a:xfrm>
        <a:prstGeom prst="chevron">
          <a:avLst/>
        </a:prstGeom>
        <a:solidFill>
          <a:schemeClr val="accent1">
            <a:lumMod val="60000"/>
            <a:lumOff val="40000"/>
          </a:schemeClr>
        </a:solidFill>
        <a:ln w="19050" cap="rnd" cmpd="sng" algn="ctr">
          <a:solidFill>
            <a:schemeClr val="accent2">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015" tIns="40005" rIns="40005" bIns="40005" numCol="1" spcCol="1270" anchor="ctr" anchorCtr="0">
          <a:noAutofit/>
        </a:bodyPr>
        <a:lstStyle/>
        <a:p>
          <a:pPr lvl="0" algn="ctr" defTabSz="1333500">
            <a:lnSpc>
              <a:spcPct val="90000"/>
            </a:lnSpc>
            <a:spcBef>
              <a:spcPct val="0"/>
            </a:spcBef>
            <a:spcAft>
              <a:spcPct val="35000"/>
            </a:spcAft>
          </a:pPr>
          <a:r>
            <a:rPr lang="en-US" sz="3000" kern="1200" dirty="0">
              <a:solidFill>
                <a:schemeClr val="accent2">
                  <a:lumMod val="50000"/>
                </a:schemeClr>
              </a:solidFill>
            </a:rPr>
            <a:t>Temporary Removal &amp; Exclusion</a:t>
          </a:r>
        </a:p>
      </dsp:txBody>
      <dsp:txXfrm>
        <a:off x="3740032" y="1261219"/>
        <a:ext cx="2038496" cy="1358997"/>
      </dsp:txXfrm>
    </dsp:sp>
    <dsp:sp modelId="{5E4FE55F-8C94-4782-A1BC-88815A3CA145}">
      <dsp:nvSpPr>
        <dsp:cNvPr id="0" name=""/>
        <dsp:cNvSpPr/>
      </dsp:nvSpPr>
      <dsp:spPr>
        <a:xfrm>
          <a:off x="6118277" y="1261219"/>
          <a:ext cx="3397493" cy="1358997"/>
        </a:xfrm>
        <a:prstGeom prst="chevron">
          <a:avLst/>
        </a:prstGeom>
        <a:solidFill>
          <a:schemeClr val="accent2">
            <a:lumMod val="5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015" tIns="40005" rIns="40005" bIns="40005" numCol="1" spcCol="1270" anchor="ctr" anchorCtr="0">
          <a:noAutofit/>
        </a:bodyPr>
        <a:lstStyle/>
        <a:p>
          <a:pPr lvl="0" algn="ctr" defTabSz="1333500">
            <a:lnSpc>
              <a:spcPct val="90000"/>
            </a:lnSpc>
            <a:spcBef>
              <a:spcPct val="0"/>
            </a:spcBef>
            <a:spcAft>
              <a:spcPct val="35000"/>
            </a:spcAft>
          </a:pPr>
          <a:r>
            <a:rPr lang="en-US" sz="3000" kern="1200" dirty="0"/>
            <a:t>Expulsion</a:t>
          </a:r>
        </a:p>
      </dsp:txBody>
      <dsp:txXfrm>
        <a:off x="6797776" y="1261219"/>
        <a:ext cx="2038496" cy="1358997"/>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7840" cy="466434"/>
          </a:xfrm>
          <a:prstGeom prst="rect">
            <a:avLst/>
          </a:prstGeom>
        </p:spPr>
        <p:txBody>
          <a:bodyPr vert="horz" lIns="92446" tIns="46223" rIns="92446" bIns="46223" rtlCol="0"/>
          <a:lstStyle>
            <a:lvl1pPr algn="l">
              <a:defRPr sz="1200"/>
            </a:lvl1pPr>
          </a:lstStyle>
          <a:p>
            <a:endParaRPr lang="en-US" dirty="0"/>
          </a:p>
        </p:txBody>
      </p:sp>
      <p:sp>
        <p:nvSpPr>
          <p:cNvPr id="3" name="Date Placeholder 2"/>
          <p:cNvSpPr>
            <a:spLocks noGrp="1"/>
          </p:cNvSpPr>
          <p:nvPr>
            <p:ph type="dt" sz="quarter" idx="1"/>
          </p:nvPr>
        </p:nvSpPr>
        <p:spPr>
          <a:xfrm>
            <a:off x="3970939" y="1"/>
            <a:ext cx="3037840" cy="466434"/>
          </a:xfrm>
          <a:prstGeom prst="rect">
            <a:avLst/>
          </a:prstGeom>
        </p:spPr>
        <p:txBody>
          <a:bodyPr vert="horz" lIns="92446" tIns="46223" rIns="92446" bIns="46223" rtlCol="0"/>
          <a:lstStyle>
            <a:lvl1pPr algn="r">
              <a:defRPr sz="1200"/>
            </a:lvl1pPr>
          </a:lstStyle>
          <a:p>
            <a:fld id="{F23DF765-4202-4271-AE03-5F80EB1D5C14}" type="datetimeFigureOut">
              <a:rPr lang="en-US" smtClean="0"/>
              <a:pPr/>
              <a:t>7/21/2020</a:t>
            </a:fld>
            <a:endParaRPr lang="en-US" dirty="0"/>
          </a:p>
        </p:txBody>
      </p:sp>
      <p:sp>
        <p:nvSpPr>
          <p:cNvPr id="4" name="Footer Placeholder 3"/>
          <p:cNvSpPr>
            <a:spLocks noGrp="1"/>
          </p:cNvSpPr>
          <p:nvPr>
            <p:ph type="ftr" sz="quarter" idx="2"/>
          </p:nvPr>
        </p:nvSpPr>
        <p:spPr>
          <a:xfrm>
            <a:off x="1" y="8829968"/>
            <a:ext cx="3037840" cy="466433"/>
          </a:xfrm>
          <a:prstGeom prst="rect">
            <a:avLst/>
          </a:prstGeom>
        </p:spPr>
        <p:txBody>
          <a:bodyPr vert="horz" lIns="92446" tIns="46223" rIns="92446" bIns="46223"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9" y="8829968"/>
            <a:ext cx="3037840" cy="466433"/>
          </a:xfrm>
          <a:prstGeom prst="rect">
            <a:avLst/>
          </a:prstGeom>
        </p:spPr>
        <p:txBody>
          <a:bodyPr vert="horz" lIns="92446" tIns="46223" rIns="92446" bIns="46223" rtlCol="0" anchor="b"/>
          <a:lstStyle>
            <a:lvl1pPr algn="r">
              <a:defRPr sz="1200"/>
            </a:lvl1pPr>
          </a:lstStyle>
          <a:p>
            <a:fld id="{C51E6DAD-1A15-4CDD-89E4-51FC79835B46}" type="slidenum">
              <a:rPr lang="en-US" smtClean="0"/>
              <a:pPr/>
              <a:t>‹#›</a:t>
            </a:fld>
            <a:endParaRPr lang="en-US" dirty="0"/>
          </a:p>
        </p:txBody>
      </p:sp>
    </p:spTree>
    <p:extLst>
      <p:ext uri="{BB962C8B-B14F-4D97-AF65-F5344CB8AC3E}">
        <p14:creationId xmlns:p14="http://schemas.microsoft.com/office/powerpoint/2010/main" val="36100080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7840" cy="466972"/>
          </a:xfrm>
          <a:prstGeom prst="rect">
            <a:avLst/>
          </a:prstGeom>
        </p:spPr>
        <p:txBody>
          <a:bodyPr vert="horz" lIns="92446" tIns="46223" rIns="92446" bIns="46223" rtlCol="0"/>
          <a:lstStyle>
            <a:lvl1pPr algn="l">
              <a:defRPr sz="1200"/>
            </a:lvl1pPr>
          </a:lstStyle>
          <a:p>
            <a:endParaRPr lang="en-US" dirty="0"/>
          </a:p>
        </p:txBody>
      </p:sp>
      <p:sp>
        <p:nvSpPr>
          <p:cNvPr id="3" name="Date Placeholder 2"/>
          <p:cNvSpPr>
            <a:spLocks noGrp="1"/>
          </p:cNvSpPr>
          <p:nvPr>
            <p:ph type="dt" idx="1"/>
          </p:nvPr>
        </p:nvSpPr>
        <p:spPr>
          <a:xfrm>
            <a:off x="3971344" y="1"/>
            <a:ext cx="3037840" cy="466972"/>
          </a:xfrm>
          <a:prstGeom prst="rect">
            <a:avLst/>
          </a:prstGeom>
        </p:spPr>
        <p:txBody>
          <a:bodyPr vert="horz" lIns="92446" tIns="46223" rIns="92446" bIns="46223" rtlCol="0"/>
          <a:lstStyle>
            <a:lvl1pPr algn="r">
              <a:defRPr sz="1200"/>
            </a:lvl1pPr>
          </a:lstStyle>
          <a:p>
            <a:fld id="{747FAF47-932E-4C2B-B9D5-D87AAD947E4B}" type="datetimeFigureOut">
              <a:rPr lang="en-US" smtClean="0"/>
              <a:pPr/>
              <a:t>7/21/2020</a:t>
            </a:fld>
            <a:endParaRPr lang="en-US" dirty="0"/>
          </a:p>
        </p:txBody>
      </p:sp>
      <p:sp>
        <p:nvSpPr>
          <p:cNvPr id="4" name="Slide Image Placeholder 3"/>
          <p:cNvSpPr>
            <a:spLocks noGrp="1" noRot="1" noChangeAspect="1"/>
          </p:cNvSpPr>
          <p:nvPr>
            <p:ph type="sldImg" idx="2"/>
          </p:nvPr>
        </p:nvSpPr>
        <p:spPr>
          <a:xfrm>
            <a:off x="717550" y="1162050"/>
            <a:ext cx="5576888" cy="3136900"/>
          </a:xfrm>
          <a:prstGeom prst="rect">
            <a:avLst/>
          </a:prstGeom>
          <a:noFill/>
          <a:ln w="12700">
            <a:solidFill>
              <a:prstClr val="black"/>
            </a:solidFill>
          </a:ln>
        </p:spPr>
        <p:txBody>
          <a:bodyPr vert="horz" lIns="92446" tIns="46223" rIns="92446" bIns="46223" rtlCol="0" anchor="ctr"/>
          <a:lstStyle/>
          <a:p>
            <a:endParaRPr lang="en-US" dirty="0"/>
          </a:p>
        </p:txBody>
      </p:sp>
      <p:sp>
        <p:nvSpPr>
          <p:cNvPr id="5" name="Notes Placeholder 4"/>
          <p:cNvSpPr>
            <a:spLocks noGrp="1"/>
          </p:cNvSpPr>
          <p:nvPr>
            <p:ph type="body" sz="quarter" idx="3"/>
          </p:nvPr>
        </p:nvSpPr>
        <p:spPr>
          <a:xfrm>
            <a:off x="701041" y="4473895"/>
            <a:ext cx="5608320" cy="3660456"/>
          </a:xfrm>
          <a:prstGeom prst="rect">
            <a:avLst/>
          </a:prstGeom>
        </p:spPr>
        <p:txBody>
          <a:bodyPr vert="horz" lIns="92446" tIns="46223" rIns="92446" bIns="4622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431"/>
            <a:ext cx="3037840" cy="466971"/>
          </a:xfrm>
          <a:prstGeom prst="rect">
            <a:avLst/>
          </a:prstGeom>
        </p:spPr>
        <p:txBody>
          <a:bodyPr vert="horz" lIns="92446" tIns="46223" rIns="92446" bIns="4622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1344" y="8829431"/>
            <a:ext cx="3037840" cy="466971"/>
          </a:xfrm>
          <a:prstGeom prst="rect">
            <a:avLst/>
          </a:prstGeom>
        </p:spPr>
        <p:txBody>
          <a:bodyPr vert="horz" lIns="92446" tIns="46223" rIns="92446" bIns="46223" rtlCol="0" anchor="b"/>
          <a:lstStyle>
            <a:lvl1pPr algn="r">
              <a:defRPr sz="1200"/>
            </a:lvl1pPr>
          </a:lstStyle>
          <a:p>
            <a:fld id="{EC9BEB79-DE4B-4591-AD2A-2CCAF15061BF}" type="slidenum">
              <a:rPr lang="en-US" smtClean="0"/>
              <a:pPr/>
              <a:t>‹#›</a:t>
            </a:fld>
            <a:endParaRPr lang="en-US" dirty="0"/>
          </a:p>
        </p:txBody>
      </p:sp>
    </p:spTree>
    <p:extLst>
      <p:ext uri="{BB962C8B-B14F-4D97-AF65-F5344CB8AC3E}">
        <p14:creationId xmlns:p14="http://schemas.microsoft.com/office/powerpoint/2010/main" val="34484791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Discipline Plan: Assures every semester contributes</a:t>
            </a:r>
            <a:r>
              <a:rPr lang="en-US" baseline="0" dirty="0"/>
              <a:t> to the pathway for completing a degree or certificate</a:t>
            </a:r>
          </a:p>
          <a:p>
            <a:r>
              <a:rPr lang="en-US" baseline="0" dirty="0"/>
              <a:t>Block Schedule</a:t>
            </a:r>
            <a:endParaRPr lang="en-US" dirty="0"/>
          </a:p>
          <a:p>
            <a:r>
              <a:rPr lang="en-US" dirty="0"/>
              <a:t>Conferring regarding Assignments</a:t>
            </a:r>
          </a:p>
          <a:p>
            <a:r>
              <a:rPr lang="en-US" dirty="0"/>
              <a:t>Facilities needs and wants</a:t>
            </a:r>
          </a:p>
          <a:p>
            <a:r>
              <a:rPr lang="en-US" dirty="0"/>
              <a:t>Special considerations</a:t>
            </a:r>
          </a:p>
          <a:p>
            <a:endParaRPr lang="en-US" dirty="0"/>
          </a:p>
        </p:txBody>
      </p:sp>
      <p:sp>
        <p:nvSpPr>
          <p:cNvPr id="4" name="Slide Number Placeholder 3"/>
          <p:cNvSpPr>
            <a:spLocks noGrp="1"/>
          </p:cNvSpPr>
          <p:nvPr>
            <p:ph type="sldNum" sz="quarter" idx="10"/>
          </p:nvPr>
        </p:nvSpPr>
        <p:spPr/>
        <p:txBody>
          <a:bodyPr/>
          <a:lstStyle/>
          <a:p>
            <a:fld id="{EC9BEB79-DE4B-4591-AD2A-2CCAF15061BF}" type="slidenum">
              <a:rPr lang="en-US" smtClean="0"/>
              <a:pPr/>
              <a:t>13</a:t>
            </a:fld>
            <a:endParaRPr lang="en-US" dirty="0"/>
          </a:p>
        </p:txBody>
      </p:sp>
    </p:spTree>
    <p:extLst>
      <p:ext uri="{BB962C8B-B14F-4D97-AF65-F5344CB8AC3E}">
        <p14:creationId xmlns:p14="http://schemas.microsoft.com/office/powerpoint/2010/main" val="24921094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9BEB79-DE4B-4591-AD2A-2CCAF15061BF}" type="slidenum">
              <a:rPr lang="en-US" smtClean="0"/>
              <a:pPr/>
              <a:t>14</a:t>
            </a:fld>
            <a:endParaRPr lang="en-US" dirty="0"/>
          </a:p>
        </p:txBody>
      </p:sp>
    </p:spTree>
    <p:extLst>
      <p:ext uri="{BB962C8B-B14F-4D97-AF65-F5344CB8AC3E}">
        <p14:creationId xmlns:p14="http://schemas.microsoft.com/office/powerpoint/2010/main" val="27782873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Full time faculty load</a:t>
            </a:r>
            <a:r>
              <a:rPr lang="en-US" baseline="0" dirty="0"/>
              <a:t> in the Peralta system is 15 hours contact hours per week</a:t>
            </a:r>
            <a:endParaRPr lang="en-US" dirty="0"/>
          </a:p>
          <a:p>
            <a:endParaRPr lang="en-US" dirty="0"/>
          </a:p>
        </p:txBody>
      </p:sp>
      <p:sp>
        <p:nvSpPr>
          <p:cNvPr id="4" name="Slide Number Placeholder 3"/>
          <p:cNvSpPr>
            <a:spLocks noGrp="1"/>
          </p:cNvSpPr>
          <p:nvPr>
            <p:ph type="sldNum" sz="quarter" idx="10"/>
          </p:nvPr>
        </p:nvSpPr>
        <p:spPr/>
        <p:txBody>
          <a:bodyPr/>
          <a:lstStyle/>
          <a:p>
            <a:fld id="{EC9BEB79-DE4B-4591-AD2A-2CCAF15061BF}" type="slidenum">
              <a:rPr lang="en-US" smtClean="0"/>
              <a:pPr/>
              <a:t>15</a:t>
            </a:fld>
            <a:endParaRPr lang="en-US" dirty="0"/>
          </a:p>
        </p:txBody>
      </p:sp>
    </p:spTree>
    <p:extLst>
      <p:ext uri="{BB962C8B-B14F-4D97-AF65-F5344CB8AC3E}">
        <p14:creationId xmlns:p14="http://schemas.microsoft.com/office/powerpoint/2010/main" val="5303176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9BEB79-DE4B-4591-AD2A-2CCAF15061BF}" type="slidenum">
              <a:rPr lang="en-US" smtClean="0"/>
              <a:pPr/>
              <a:t>16</a:t>
            </a:fld>
            <a:endParaRPr lang="en-US" dirty="0"/>
          </a:p>
        </p:txBody>
      </p:sp>
    </p:spTree>
    <p:extLst>
      <p:ext uri="{BB962C8B-B14F-4D97-AF65-F5344CB8AC3E}">
        <p14:creationId xmlns:p14="http://schemas.microsoft.com/office/powerpoint/2010/main" val="3002292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9BEB79-DE4B-4591-AD2A-2CCAF15061BF}" type="slidenum">
              <a:rPr lang="en-US" smtClean="0"/>
              <a:pPr/>
              <a:t>17</a:t>
            </a:fld>
            <a:endParaRPr lang="en-US" dirty="0"/>
          </a:p>
        </p:txBody>
      </p:sp>
    </p:spTree>
    <p:extLst>
      <p:ext uri="{BB962C8B-B14F-4D97-AF65-F5344CB8AC3E}">
        <p14:creationId xmlns:p14="http://schemas.microsoft.com/office/powerpoint/2010/main" val="38175194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F97198B-ACDB-4AA1-816D-F5BA30D8F997}" type="datetimeFigureOut">
              <a:rPr lang="en-US" smtClean="0"/>
              <a:pPr/>
              <a:t>7/21/2020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4C1DC8-6252-45C6-8661-C3A882C6C175}" type="slidenum">
              <a:rPr lang="en-US" smtClean="0"/>
              <a:pPr/>
              <a:t>‹#›</a:t>
            </a:fld>
            <a:endParaRPr lang="en-US" dirty="0"/>
          </a:p>
        </p:txBody>
      </p:sp>
    </p:spTree>
    <p:extLst>
      <p:ext uri="{BB962C8B-B14F-4D97-AF65-F5344CB8AC3E}">
        <p14:creationId xmlns:p14="http://schemas.microsoft.com/office/powerpoint/2010/main" val="8022989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F97198B-ACDB-4AA1-816D-F5BA30D8F997}" type="datetimeFigureOut">
              <a:rPr lang="en-US" smtClean="0"/>
              <a:pPr/>
              <a:t>7/21/2020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4C1DC8-6252-45C6-8661-C3A882C6C175}" type="slidenum">
              <a:rPr lang="en-US" smtClean="0"/>
              <a:pPr/>
              <a:t>‹#›</a:t>
            </a:fld>
            <a:endParaRPr lang="en-US" dirty="0"/>
          </a:p>
        </p:txBody>
      </p:sp>
    </p:spTree>
    <p:extLst>
      <p:ext uri="{BB962C8B-B14F-4D97-AF65-F5344CB8AC3E}">
        <p14:creationId xmlns:p14="http://schemas.microsoft.com/office/powerpoint/2010/main" val="21150873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1870" y="609600"/>
            <a:ext cx="8836046"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F97198B-ACDB-4AA1-816D-F5BA30D8F997}" type="datetimeFigureOut">
              <a:rPr lang="en-US" smtClean="0"/>
              <a:pPr/>
              <a:t>7/21/2020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4C1DC8-6252-45C6-8661-C3A882C6C17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5909747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F97198B-ACDB-4AA1-816D-F5BA30D8F997}" type="datetimeFigureOut">
              <a:rPr lang="en-US" smtClean="0"/>
              <a:pPr/>
              <a:t>7/21/2020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4C1DC8-6252-45C6-8661-C3A882C6C175}" type="slidenum">
              <a:rPr lang="en-US" smtClean="0"/>
              <a:pPr/>
              <a:t>‹#›</a:t>
            </a:fld>
            <a:endParaRPr lang="en-US" dirty="0"/>
          </a:p>
        </p:txBody>
      </p:sp>
    </p:spTree>
    <p:extLst>
      <p:ext uri="{BB962C8B-B14F-4D97-AF65-F5344CB8AC3E}">
        <p14:creationId xmlns:p14="http://schemas.microsoft.com/office/powerpoint/2010/main" val="3246181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F97198B-ACDB-4AA1-816D-F5BA30D8F997}" type="datetimeFigureOut">
              <a:rPr lang="en-US" smtClean="0"/>
              <a:pPr/>
              <a:t>7/21/2020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4C1DC8-6252-45C6-8661-C3A882C6C17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9485927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F97198B-ACDB-4AA1-816D-F5BA30D8F997}" type="datetimeFigureOut">
              <a:rPr lang="en-US" smtClean="0"/>
              <a:pPr/>
              <a:t>7/21/2020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4C1DC8-6252-45C6-8661-C3A882C6C175}" type="slidenum">
              <a:rPr lang="en-US" smtClean="0"/>
              <a:pPr/>
              <a:t>‹#›</a:t>
            </a:fld>
            <a:endParaRPr lang="en-US" dirty="0"/>
          </a:p>
        </p:txBody>
      </p:sp>
    </p:spTree>
    <p:extLst>
      <p:ext uri="{BB962C8B-B14F-4D97-AF65-F5344CB8AC3E}">
        <p14:creationId xmlns:p14="http://schemas.microsoft.com/office/powerpoint/2010/main" val="33222079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F97198B-ACDB-4AA1-816D-F5BA30D8F997}" type="datetimeFigureOut">
              <a:rPr lang="en-US" smtClean="0"/>
              <a:pPr/>
              <a:t>7/21/2020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4C1DC8-6252-45C6-8661-C3A882C6C175}" type="slidenum">
              <a:rPr lang="en-US" smtClean="0"/>
              <a:pPr/>
              <a:t>‹#›</a:t>
            </a:fld>
            <a:endParaRPr lang="en-US" dirty="0"/>
          </a:p>
        </p:txBody>
      </p:sp>
    </p:spTree>
    <p:extLst>
      <p:ext uri="{BB962C8B-B14F-4D97-AF65-F5344CB8AC3E}">
        <p14:creationId xmlns:p14="http://schemas.microsoft.com/office/powerpoint/2010/main" val="34331896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F97198B-ACDB-4AA1-816D-F5BA30D8F997}" type="datetimeFigureOut">
              <a:rPr lang="en-US" smtClean="0"/>
              <a:pPr/>
              <a:t>7/21/2020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4C1DC8-6252-45C6-8661-C3A882C6C175}" type="slidenum">
              <a:rPr lang="en-US" smtClean="0"/>
              <a:pPr/>
              <a:t>‹#›</a:t>
            </a:fld>
            <a:endParaRPr lang="en-US" dirty="0"/>
          </a:p>
        </p:txBody>
      </p:sp>
    </p:spTree>
    <p:extLst>
      <p:ext uri="{BB962C8B-B14F-4D97-AF65-F5344CB8AC3E}">
        <p14:creationId xmlns:p14="http://schemas.microsoft.com/office/powerpoint/2010/main" val="2839350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F97198B-ACDB-4AA1-816D-F5BA30D8F997}" type="datetimeFigureOut">
              <a:rPr lang="en-US" smtClean="0"/>
              <a:pPr/>
              <a:t>7/21/2020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4C1DC8-6252-45C6-8661-C3A882C6C175}" type="slidenum">
              <a:rPr lang="en-US" smtClean="0"/>
              <a:pPr/>
              <a:t>‹#›</a:t>
            </a:fld>
            <a:endParaRPr lang="en-US" dirty="0"/>
          </a:p>
        </p:txBody>
      </p:sp>
    </p:spTree>
    <p:extLst>
      <p:ext uri="{BB962C8B-B14F-4D97-AF65-F5344CB8AC3E}">
        <p14:creationId xmlns:p14="http://schemas.microsoft.com/office/powerpoint/2010/main" val="29835537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F97198B-ACDB-4AA1-816D-F5BA30D8F997}" type="datetimeFigureOut">
              <a:rPr lang="en-US" smtClean="0"/>
              <a:pPr/>
              <a:t>7/21/2020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4C1DC8-6252-45C6-8661-C3A882C6C175}" type="slidenum">
              <a:rPr lang="en-US" smtClean="0"/>
              <a:pPr/>
              <a:t>‹#›</a:t>
            </a:fld>
            <a:endParaRPr lang="en-US" dirty="0"/>
          </a:p>
        </p:txBody>
      </p:sp>
    </p:spTree>
    <p:extLst>
      <p:ext uri="{BB962C8B-B14F-4D97-AF65-F5344CB8AC3E}">
        <p14:creationId xmlns:p14="http://schemas.microsoft.com/office/powerpoint/2010/main" val="5613516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F97198B-ACDB-4AA1-816D-F5BA30D8F997}" type="datetimeFigureOut">
              <a:rPr lang="en-US" smtClean="0"/>
              <a:pPr/>
              <a:t>7/21/2020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74C1DC8-6252-45C6-8661-C3A882C6C175}" type="slidenum">
              <a:rPr lang="en-US" smtClean="0"/>
              <a:pPr/>
              <a:t>‹#›</a:t>
            </a:fld>
            <a:endParaRPr lang="en-US" dirty="0"/>
          </a:p>
        </p:txBody>
      </p:sp>
    </p:spTree>
    <p:extLst>
      <p:ext uri="{BB962C8B-B14F-4D97-AF65-F5344CB8AC3E}">
        <p14:creationId xmlns:p14="http://schemas.microsoft.com/office/powerpoint/2010/main" val="33709781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F97198B-ACDB-4AA1-816D-F5BA30D8F997}" type="datetimeFigureOut">
              <a:rPr lang="en-US" smtClean="0"/>
              <a:pPr/>
              <a:t>7/21/2020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74C1DC8-6252-45C6-8661-C3A882C6C175}" type="slidenum">
              <a:rPr lang="en-US" smtClean="0"/>
              <a:pPr/>
              <a:t>‹#›</a:t>
            </a:fld>
            <a:endParaRPr lang="en-US" dirty="0"/>
          </a:p>
        </p:txBody>
      </p:sp>
    </p:spTree>
    <p:extLst>
      <p:ext uri="{BB962C8B-B14F-4D97-AF65-F5344CB8AC3E}">
        <p14:creationId xmlns:p14="http://schemas.microsoft.com/office/powerpoint/2010/main" val="28331170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F97198B-ACDB-4AA1-816D-F5BA30D8F997}" type="datetimeFigureOut">
              <a:rPr lang="en-US" smtClean="0"/>
              <a:pPr/>
              <a:t>7/21/2020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74C1DC8-6252-45C6-8661-C3A882C6C175}" type="slidenum">
              <a:rPr lang="en-US" smtClean="0"/>
              <a:pPr/>
              <a:t>‹#›</a:t>
            </a:fld>
            <a:endParaRPr lang="en-US" dirty="0"/>
          </a:p>
        </p:txBody>
      </p:sp>
    </p:spTree>
    <p:extLst>
      <p:ext uri="{BB962C8B-B14F-4D97-AF65-F5344CB8AC3E}">
        <p14:creationId xmlns:p14="http://schemas.microsoft.com/office/powerpoint/2010/main" val="15276303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97198B-ACDB-4AA1-816D-F5BA30D8F997}" type="datetimeFigureOut">
              <a:rPr lang="en-US" smtClean="0"/>
              <a:pPr/>
              <a:t>7/21/2020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74C1DC8-6252-45C6-8661-C3A882C6C175}" type="slidenum">
              <a:rPr lang="en-US" smtClean="0"/>
              <a:pPr/>
              <a:t>‹#›</a:t>
            </a:fld>
            <a:endParaRPr lang="en-US" dirty="0"/>
          </a:p>
        </p:txBody>
      </p:sp>
    </p:spTree>
    <p:extLst>
      <p:ext uri="{BB962C8B-B14F-4D97-AF65-F5344CB8AC3E}">
        <p14:creationId xmlns:p14="http://schemas.microsoft.com/office/powerpoint/2010/main" val="4221238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F97198B-ACDB-4AA1-816D-F5BA30D8F997}" type="datetimeFigureOut">
              <a:rPr lang="en-US" smtClean="0"/>
              <a:pPr/>
              <a:t>7/21/2020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74C1DC8-6252-45C6-8661-C3A882C6C175}" type="slidenum">
              <a:rPr lang="en-US" smtClean="0"/>
              <a:pPr/>
              <a:t>‹#›</a:t>
            </a:fld>
            <a:endParaRPr lang="en-US" dirty="0"/>
          </a:p>
        </p:txBody>
      </p:sp>
    </p:spTree>
    <p:extLst>
      <p:ext uri="{BB962C8B-B14F-4D97-AF65-F5344CB8AC3E}">
        <p14:creationId xmlns:p14="http://schemas.microsoft.com/office/powerpoint/2010/main" val="2091132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74C1DC8-6252-45C6-8661-C3A882C6C175}" type="slidenum">
              <a:rPr lang="en-US" smtClean="0"/>
              <a:pPr/>
              <a:t>‹#›</a:t>
            </a:fld>
            <a:endParaRPr lang="en-US" dirty="0"/>
          </a:p>
        </p:txBody>
      </p:sp>
      <p:sp>
        <p:nvSpPr>
          <p:cNvPr id="5" name="Date Placeholder 4"/>
          <p:cNvSpPr>
            <a:spLocks noGrp="1"/>
          </p:cNvSpPr>
          <p:nvPr>
            <p:ph type="dt" sz="half" idx="10"/>
          </p:nvPr>
        </p:nvSpPr>
        <p:spPr/>
        <p:txBody>
          <a:bodyPr/>
          <a:lstStyle/>
          <a:p>
            <a:fld id="{9F97198B-ACDB-4AA1-816D-F5BA30D8F997}" type="datetimeFigureOut">
              <a:rPr lang="en-US" smtClean="0"/>
              <a:pPr/>
              <a:t>7/21/2020</a:t>
            </a:fld>
            <a:endParaRPr lang="en-US" dirty="0"/>
          </a:p>
        </p:txBody>
      </p:sp>
    </p:spTree>
    <p:extLst>
      <p:ext uri="{BB962C8B-B14F-4D97-AF65-F5344CB8AC3E}">
        <p14:creationId xmlns:p14="http://schemas.microsoft.com/office/powerpoint/2010/main" val="10525628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F97198B-ACDB-4AA1-816D-F5BA30D8F997}" type="datetimeFigureOut">
              <a:rPr lang="en-US" smtClean="0"/>
              <a:pPr/>
              <a:t>7/21/2020</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274C1DC8-6252-45C6-8661-C3A882C6C175}" type="slidenum">
              <a:rPr lang="en-US" smtClean="0"/>
              <a:pPr/>
              <a:t>‹#›</a:t>
            </a:fld>
            <a:endParaRPr lang="en-US" dirty="0"/>
          </a:p>
        </p:txBody>
      </p:sp>
    </p:spTree>
    <p:extLst>
      <p:ext uri="{BB962C8B-B14F-4D97-AF65-F5344CB8AC3E}">
        <p14:creationId xmlns:p14="http://schemas.microsoft.com/office/powerpoint/2010/main" val="3915266027"/>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 id="2147483726" r:id="rId15"/>
    <p:sldLayoutId id="2147483727"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eb.peralta.edu/"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hyperlink" Target="http://pft1603.org/"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15.xml.rels><?xml version="1.0" encoding="UTF-8" standalone="yes"?>
<Relationships xmlns="http://schemas.openxmlformats.org/package/2006/relationships"><Relationship Id="rId3" Type="http://schemas.openxmlformats.org/officeDocument/2006/relationships/hyperlink" Target="https://alameda.peralta.edu/committee/staff-development-committee/"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5.emf"/></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eb.peralta.edu/porta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eb.peralta.edu/admissions/category/academic-calendar/"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alameda.peralta.edu/office-of-instruction/liberal-studies-and-language-arts-lsla/" TargetMode="External"/><Relationship Id="rId2" Type="http://schemas.openxmlformats.org/officeDocument/2006/relationships/hyperlink" Target="https://www.bkstr.com/alamedastore/home" TargetMode="Externa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hyperlink" Target="https://safe.peralta.edu/covid19-faculty-and-staff-resources"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eb.peralta.edu/trustees/files/2020/02/AP-4105-Distance-Education.pdf"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eb.peralta.edu/trustees/files/2013/12/AP-5500-Standards-of-Student-Conduct-Discipline-Procedures-and-Due-Process5.pdf" TargetMode="Externa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ctrTitle"/>
          </p:nvPr>
        </p:nvSpPr>
        <p:spPr>
          <a:xfrm>
            <a:off x="777786" y="2404534"/>
            <a:ext cx="8496217" cy="1646302"/>
          </a:xfrm>
        </p:spPr>
        <p:txBody>
          <a:bodyPr/>
          <a:lstStyle/>
          <a:p>
            <a:r>
              <a:rPr lang="en-US" dirty="0" smtClean="0">
                <a:solidFill>
                  <a:srgbClr val="086CE6"/>
                </a:solidFill>
              </a:rPr>
              <a:t>New Faculty Orientation</a:t>
            </a:r>
            <a:endParaRPr lang="en-US" dirty="0">
              <a:solidFill>
                <a:srgbClr val="086CE6"/>
              </a:solidFill>
            </a:endParaRPr>
          </a:p>
        </p:txBody>
      </p:sp>
      <p:sp>
        <p:nvSpPr>
          <p:cNvPr id="7" name="Subtitle 2"/>
          <p:cNvSpPr>
            <a:spLocks noGrp="1"/>
          </p:cNvSpPr>
          <p:nvPr>
            <p:ph type="subTitle" idx="1"/>
          </p:nvPr>
        </p:nvSpPr>
        <p:spPr>
          <a:xfrm>
            <a:off x="-1" y="4050835"/>
            <a:ext cx="9682843" cy="2700693"/>
          </a:xfrm>
        </p:spPr>
        <p:txBody>
          <a:bodyPr>
            <a:normAutofit fontScale="70000" lnSpcReduction="20000"/>
          </a:bodyPr>
          <a:lstStyle/>
          <a:p>
            <a:r>
              <a:rPr lang="en-US" sz="3300" dirty="0"/>
              <a:t> </a:t>
            </a:r>
            <a:r>
              <a:rPr lang="en-US" sz="3600" dirty="0" smtClean="0"/>
              <a:t>Tuesday, July 21, 2020</a:t>
            </a:r>
            <a:endParaRPr lang="en-US" sz="3600" dirty="0"/>
          </a:p>
          <a:p>
            <a:r>
              <a:rPr lang="en-US" sz="3600" dirty="0" smtClean="0"/>
              <a:t>12:30 – 1:30 p.m</a:t>
            </a:r>
            <a:r>
              <a:rPr lang="en-US" sz="3600" dirty="0"/>
              <a:t>.</a:t>
            </a:r>
          </a:p>
          <a:p>
            <a:endParaRPr lang="en-US" sz="3300" dirty="0"/>
          </a:p>
          <a:p>
            <a:pPr algn="ctr"/>
            <a:r>
              <a:rPr lang="en-US" sz="2400" b="1" dirty="0"/>
              <a:t>MISSION STATEMENT:</a:t>
            </a:r>
            <a:endParaRPr lang="en-US" sz="2400" dirty="0"/>
          </a:p>
          <a:p>
            <a:pPr algn="ctr"/>
            <a:r>
              <a:rPr lang="en-US" sz="2400" i="1" dirty="0"/>
              <a:t>The mission of College of Alameda is to serve the educational needs of its diverse</a:t>
            </a:r>
            <a:endParaRPr lang="en-US" sz="2400" dirty="0"/>
          </a:p>
          <a:p>
            <a:pPr algn="ctr"/>
            <a:r>
              <a:rPr lang="en-US" sz="2400" i="1" dirty="0"/>
              <a:t>Community by providing comprehensive an flexible programs and resources that</a:t>
            </a:r>
            <a:endParaRPr lang="en-US" sz="2400" dirty="0"/>
          </a:p>
          <a:p>
            <a:pPr algn="ctr"/>
            <a:r>
              <a:rPr lang="en-US" sz="2400" i="1" dirty="0"/>
              <a:t>Empower students to achieve their goals.</a:t>
            </a:r>
            <a:endParaRPr lang="en-US" sz="2400" dirty="0"/>
          </a:p>
          <a:p>
            <a:pPr algn="ctr"/>
            <a:endParaRPr lang="en-US" sz="2400" dirty="0"/>
          </a:p>
        </p:txBody>
      </p:sp>
      <p:pic>
        <p:nvPicPr>
          <p:cNvPr id="8" name="Picture 7"/>
          <p:cNvPicPr/>
          <p:nvPr/>
        </p:nvPicPr>
        <p:blipFill>
          <a:blip r:embed="rId2">
            <a:extLst>
              <a:ext uri="{28A0092B-C50C-407E-A947-70E740481C1C}">
                <a14:useLocalDpi xmlns:a14="http://schemas.microsoft.com/office/drawing/2010/main" val="0"/>
              </a:ext>
            </a:extLst>
          </a:blip>
          <a:srcRect/>
          <a:stretch>
            <a:fillRect/>
          </a:stretch>
        </p:blipFill>
        <p:spPr bwMode="auto">
          <a:xfrm>
            <a:off x="777786" y="1175656"/>
            <a:ext cx="8676458" cy="1778281"/>
          </a:xfrm>
          <a:prstGeom prst="rect">
            <a:avLst/>
          </a:prstGeom>
          <a:noFill/>
          <a:ln>
            <a:noFill/>
          </a:ln>
        </p:spPr>
      </p:pic>
    </p:spTree>
    <p:extLst>
      <p:ext uri="{BB962C8B-B14F-4D97-AF65-F5344CB8AC3E}">
        <p14:creationId xmlns:p14="http://schemas.microsoft.com/office/powerpoint/2010/main" val="13925495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2">
                    <a:lumMod val="50000"/>
                  </a:schemeClr>
                </a:solidFill>
              </a:rPr>
              <a:t>13. Disruptive Behavior</a:t>
            </a:r>
          </a:p>
        </p:txBody>
      </p:sp>
      <p:sp>
        <p:nvSpPr>
          <p:cNvPr id="4" name="Content Placeholder 3"/>
          <p:cNvSpPr>
            <a:spLocks noGrp="1"/>
          </p:cNvSpPr>
          <p:nvPr>
            <p:ph sz="half" idx="2"/>
          </p:nvPr>
        </p:nvSpPr>
        <p:spPr>
          <a:xfrm>
            <a:off x="675745" y="1483743"/>
            <a:ext cx="4185623" cy="5141343"/>
          </a:xfrm>
        </p:spPr>
        <p:txBody>
          <a:bodyPr>
            <a:normAutofit lnSpcReduction="10000"/>
          </a:bodyPr>
          <a:lstStyle/>
          <a:p>
            <a:pPr marL="0" indent="0">
              <a:buNone/>
            </a:pPr>
            <a:r>
              <a:rPr lang="en-US" sz="2400" b="1" dirty="0"/>
              <a:t>Disruptive or insulting behavior, willful disobedience, habitual profanity or vulgarity; or the open and persistent defiance of the authority of, refusal to comply with directions of, or persistent abuse of, college employees in the performance of their duty on or near the school premises or public sidewalks adjacent to school premises. </a:t>
            </a:r>
          </a:p>
          <a:p>
            <a:endParaRPr lang="en-US" sz="2000" dirty="0"/>
          </a:p>
        </p:txBody>
      </p:sp>
      <p:sp>
        <p:nvSpPr>
          <p:cNvPr id="6" name="Content Placeholder 5"/>
          <p:cNvSpPr>
            <a:spLocks noGrp="1"/>
          </p:cNvSpPr>
          <p:nvPr>
            <p:ph sz="quarter" idx="4"/>
          </p:nvPr>
        </p:nvSpPr>
        <p:spPr>
          <a:xfrm>
            <a:off x="5088384" y="2045691"/>
            <a:ext cx="4185617" cy="4579395"/>
          </a:xfrm>
        </p:spPr>
        <p:txBody>
          <a:bodyPr>
            <a:normAutofit lnSpcReduction="10000"/>
          </a:bodyPr>
          <a:lstStyle/>
          <a:p>
            <a:pPr marL="0" indent="0">
              <a:buNone/>
            </a:pPr>
            <a:r>
              <a:rPr lang="en-US" dirty="0"/>
              <a:t>A. </a:t>
            </a:r>
            <a:r>
              <a:rPr lang="en-US" sz="2400" dirty="0"/>
              <a:t>Written or verbal reprimand. </a:t>
            </a:r>
          </a:p>
          <a:p>
            <a:endParaRPr lang="en-US" sz="2400" dirty="0"/>
          </a:p>
          <a:p>
            <a:pPr marL="0" indent="0">
              <a:buNone/>
            </a:pPr>
            <a:r>
              <a:rPr lang="en-US" sz="2400" dirty="0"/>
              <a:t>G. Removal from Class. Exclusion of the student by an instructor for the day of the removal and the next class meeting. </a:t>
            </a:r>
            <a:r>
              <a:rPr lang="en-US" sz="2400" dirty="0">
                <a:solidFill>
                  <a:srgbClr val="C00000"/>
                </a:solidFill>
              </a:rPr>
              <a:t>Instructor must immediately report the removal to the Vice President of Student Services (or designee). </a:t>
            </a:r>
          </a:p>
          <a:p>
            <a:endParaRPr lang="en-US" dirty="0"/>
          </a:p>
        </p:txBody>
      </p:sp>
      <p:sp>
        <p:nvSpPr>
          <p:cNvPr id="7" name="Text Placeholder 4"/>
          <p:cNvSpPr>
            <a:spLocks noGrp="1"/>
          </p:cNvSpPr>
          <p:nvPr>
            <p:ph type="body" sz="quarter" idx="3"/>
          </p:nvPr>
        </p:nvSpPr>
        <p:spPr>
          <a:xfrm>
            <a:off x="5088383" y="1469429"/>
            <a:ext cx="4185618" cy="576262"/>
          </a:xfrm>
          <a:solidFill>
            <a:schemeClr val="accent2"/>
          </a:solidFill>
        </p:spPr>
        <p:txBody>
          <a:bodyPr/>
          <a:lstStyle/>
          <a:p>
            <a:pPr algn="ctr"/>
            <a:r>
              <a:rPr lang="en-US" dirty="0">
                <a:solidFill>
                  <a:schemeClr val="bg1"/>
                </a:solidFill>
              </a:rPr>
              <a:t>Usual Discipline</a:t>
            </a:r>
          </a:p>
        </p:txBody>
      </p:sp>
    </p:spTree>
    <p:extLst>
      <p:ext uri="{BB962C8B-B14F-4D97-AF65-F5344CB8AC3E}">
        <p14:creationId xmlns:p14="http://schemas.microsoft.com/office/powerpoint/2010/main" val="17650595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solidFill>
                  <a:schemeClr val="accent2">
                    <a:lumMod val="50000"/>
                  </a:schemeClr>
                </a:solidFill>
              </a:rPr>
              <a:t>Abbreviated Continuum of Forms of Discipline</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635308537"/>
              </p:ext>
            </p:extLst>
          </p:nvPr>
        </p:nvGraphicFramePr>
        <p:xfrm>
          <a:off x="677863" y="2160588"/>
          <a:ext cx="9518560" cy="3881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866048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2">
                    <a:lumMod val="50000"/>
                  </a:schemeClr>
                </a:solidFill>
              </a:rPr>
              <a:t>Tips</a:t>
            </a:r>
          </a:p>
        </p:txBody>
      </p:sp>
      <p:sp>
        <p:nvSpPr>
          <p:cNvPr id="3" name="Content Placeholder 2"/>
          <p:cNvSpPr>
            <a:spLocks noGrp="1"/>
          </p:cNvSpPr>
          <p:nvPr>
            <p:ph idx="1"/>
          </p:nvPr>
        </p:nvSpPr>
        <p:spPr>
          <a:xfrm>
            <a:off x="677334" y="1535502"/>
            <a:ext cx="8596668" cy="4899803"/>
          </a:xfrm>
        </p:spPr>
        <p:txBody>
          <a:bodyPr/>
          <a:lstStyle/>
          <a:p>
            <a:r>
              <a:rPr lang="en-US" sz="2400" dirty="0"/>
              <a:t>Read AP 5500 and 5530</a:t>
            </a:r>
          </a:p>
          <a:p>
            <a:r>
              <a:rPr lang="en-US" sz="2400" dirty="0"/>
              <a:t>Document issue(s) via email</a:t>
            </a:r>
          </a:p>
          <a:p>
            <a:pPr lvl="1"/>
            <a:r>
              <a:rPr lang="en-US" sz="2400" dirty="0"/>
              <a:t>Copy dean as appropriate</a:t>
            </a:r>
          </a:p>
          <a:p>
            <a:r>
              <a:rPr lang="en-US" sz="2400" dirty="0"/>
              <a:t>Include a reference to AP 5500 in your syllabi</a:t>
            </a:r>
          </a:p>
          <a:p>
            <a:r>
              <a:rPr lang="en-US" sz="2400" dirty="0"/>
              <a:t>Discuss classroom civility and expectations at the beginning of term</a:t>
            </a:r>
          </a:p>
          <a:p>
            <a:r>
              <a:rPr lang="en-US" sz="2400" dirty="0"/>
              <a:t>Provide rubrics to help students understand grading</a:t>
            </a:r>
          </a:p>
          <a:p>
            <a:r>
              <a:rPr lang="en-US" sz="2400" dirty="0"/>
              <a:t>Provide a mechanism for students to understand their standing in the class</a:t>
            </a:r>
          </a:p>
          <a:p>
            <a:r>
              <a:rPr lang="en-US" sz="2400" dirty="0"/>
              <a:t>Keep grading and attendance records for at least 2 years</a:t>
            </a:r>
          </a:p>
          <a:p>
            <a:pPr lvl="1"/>
            <a:endParaRPr lang="en-US" dirty="0"/>
          </a:p>
        </p:txBody>
      </p:sp>
    </p:spTree>
    <p:extLst>
      <p:ext uri="{BB962C8B-B14F-4D97-AF65-F5344CB8AC3E}">
        <p14:creationId xmlns:p14="http://schemas.microsoft.com/office/powerpoint/2010/main" val="24290186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chemeClr val="accent2">
              <a:lumMod val="75000"/>
            </a:schemeClr>
          </a:solidFill>
        </p:spPr>
        <p:txBody>
          <a:bodyPr/>
          <a:lstStyle/>
          <a:p>
            <a:r>
              <a:rPr lang="en-US" dirty="0" smtClean="0">
                <a:solidFill>
                  <a:schemeClr val="accent1">
                    <a:lumMod val="20000"/>
                    <a:lumOff val="80000"/>
                  </a:schemeClr>
                </a:solidFill>
              </a:rPr>
              <a:t>Resources</a:t>
            </a:r>
            <a:endParaRPr lang="en-US" dirty="0">
              <a:solidFill>
                <a:schemeClr val="accent1">
                  <a:lumMod val="20000"/>
                  <a:lumOff val="80000"/>
                </a:schemeClr>
              </a:solidFill>
            </a:endParaRPr>
          </a:p>
        </p:txBody>
      </p:sp>
      <p:sp>
        <p:nvSpPr>
          <p:cNvPr id="6" name="Text Placeholder 5"/>
          <p:cNvSpPr>
            <a:spLocks noGrp="1"/>
          </p:cNvSpPr>
          <p:nvPr>
            <p:ph idx="1"/>
          </p:nvPr>
        </p:nvSpPr>
        <p:spPr>
          <a:xfrm>
            <a:off x="677334" y="2160589"/>
            <a:ext cx="9231776" cy="3904309"/>
          </a:xfrm>
          <a:solidFill>
            <a:schemeClr val="accent1">
              <a:lumMod val="20000"/>
              <a:lumOff val="80000"/>
            </a:schemeClr>
          </a:solidFill>
        </p:spPr>
        <p:txBody>
          <a:bodyPr>
            <a:normAutofit fontScale="77500" lnSpcReduction="20000"/>
          </a:bodyPr>
          <a:lstStyle/>
          <a:p>
            <a:r>
              <a:rPr lang="en-US" sz="2800" dirty="0" smtClean="0"/>
              <a:t>Websites</a:t>
            </a:r>
          </a:p>
          <a:p>
            <a:pPr lvl="1"/>
            <a:r>
              <a:rPr lang="en-US" sz="2600" dirty="0" smtClean="0">
                <a:hlinkClick r:id="rId3"/>
              </a:rPr>
              <a:t>Peralta</a:t>
            </a:r>
            <a:endParaRPr lang="en-US" sz="2600" dirty="0" smtClean="0"/>
          </a:p>
          <a:p>
            <a:pPr lvl="1"/>
            <a:r>
              <a:rPr lang="en-US" sz="2600" dirty="0" smtClean="0">
                <a:hlinkClick r:id="rId3"/>
              </a:rPr>
              <a:t>College of Alameda</a:t>
            </a:r>
            <a:endParaRPr lang="en-US" sz="2600" dirty="0" smtClean="0"/>
          </a:p>
          <a:p>
            <a:pPr lvl="1"/>
            <a:r>
              <a:rPr lang="en-US" sz="2600" dirty="0" smtClean="0">
                <a:hlinkClick r:id="rId4"/>
              </a:rPr>
              <a:t>Peralta Federation of Teachers (PFT)</a:t>
            </a:r>
            <a:endParaRPr lang="en-US" sz="2600" dirty="0"/>
          </a:p>
          <a:p>
            <a:r>
              <a:rPr lang="en-US" sz="2800" dirty="0" smtClean="0"/>
              <a:t>Publications: Catalog and class schedule </a:t>
            </a:r>
          </a:p>
          <a:p>
            <a:r>
              <a:rPr lang="en-US" sz="2800" dirty="0" smtClean="0"/>
              <a:t>Your team</a:t>
            </a:r>
            <a:endParaRPr lang="en-US" sz="2800" dirty="0"/>
          </a:p>
          <a:p>
            <a:pPr lvl="1"/>
            <a:r>
              <a:rPr lang="en-US" sz="2600" dirty="0"/>
              <a:t>Department Chairs: </a:t>
            </a:r>
            <a:r>
              <a:rPr lang="en-US" sz="2400" dirty="0" smtClean="0"/>
              <a:t>Sarah Peterson and Ed Loretto</a:t>
            </a:r>
          </a:p>
          <a:p>
            <a:pPr lvl="1"/>
            <a:r>
              <a:rPr lang="en-US" sz="2600" dirty="0" smtClean="0"/>
              <a:t>Lead Faculty: Jody Campbell and Robert Brem</a:t>
            </a:r>
          </a:p>
          <a:p>
            <a:pPr lvl="1"/>
            <a:r>
              <a:rPr lang="en-US" sz="2600" dirty="0" smtClean="0"/>
              <a:t>Lilia Celhay, Dean</a:t>
            </a:r>
          </a:p>
          <a:p>
            <a:pPr lvl="1"/>
            <a:r>
              <a:rPr lang="en-US" sz="2600" dirty="0" smtClean="0"/>
              <a:t>Brenda Lewis, Staff Assistant</a:t>
            </a:r>
            <a:endParaRPr lang="en-US" sz="2800" dirty="0"/>
          </a:p>
        </p:txBody>
      </p:sp>
      <p:pic>
        <p:nvPicPr>
          <p:cNvPr id="5" name="Picture 2" descr="https://pbs.twimg.com/profile_images/1192859989/COA.jpg">
            <a:hlinkClick r:id="" action="ppaction://noaction"/>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253606" y="5842423"/>
            <a:ext cx="938394" cy="1015577"/>
          </a:xfrm>
          <a:prstGeom prst="rect">
            <a:avLst/>
          </a:prstGeom>
          <a:noFill/>
          <a:extLst>
            <a:ext uri="{909E8E84-426E-40dd-AFC4-6F175D3DCCD1}">
              <a14:hiddenFill xmlns="" xmlns:a14="http://schemas.microsoft.com/office/drawing/2010/main">
                <a:solidFill>
                  <a:srgbClr val="FFFFFF"/>
                </a:solidFill>
              </a14:hiddenFill>
            </a:ext>
          </a:extLst>
        </p:spPr>
      </p:pic>
      <p:pic>
        <p:nvPicPr>
          <p:cNvPr id="7" name="Picture 4" descr="http://alameda.peralta.edu/camedia/summerfall2018.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71479" y="2636448"/>
            <a:ext cx="2263652" cy="29525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437052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xmlns:mv="urn:schemas-microsoft-com:mac:vml">
      <p:transition spd="slow">
        <p:circl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chemeClr val="accent2">
              <a:lumMod val="75000"/>
            </a:schemeClr>
          </a:solidFill>
        </p:spPr>
        <p:txBody>
          <a:bodyPr/>
          <a:lstStyle/>
          <a:p>
            <a:r>
              <a:rPr lang="en-US" dirty="0" smtClean="0">
                <a:solidFill>
                  <a:schemeClr val="accent1">
                    <a:lumMod val="20000"/>
                    <a:lumOff val="80000"/>
                  </a:schemeClr>
                </a:solidFill>
              </a:rPr>
              <a:t>Faculty Evaluation and Professional Responsibilities</a:t>
            </a:r>
            <a:endParaRPr lang="en-US" dirty="0">
              <a:solidFill>
                <a:schemeClr val="accent1">
                  <a:lumMod val="20000"/>
                  <a:lumOff val="80000"/>
                </a:schemeClr>
              </a:solidFill>
            </a:endParaRPr>
          </a:p>
        </p:txBody>
      </p:sp>
      <p:sp>
        <p:nvSpPr>
          <p:cNvPr id="3" name="Content Placeholder 2"/>
          <p:cNvSpPr>
            <a:spLocks noGrp="1"/>
          </p:cNvSpPr>
          <p:nvPr>
            <p:ph sz="half" idx="1"/>
          </p:nvPr>
        </p:nvSpPr>
        <p:spPr>
          <a:xfrm>
            <a:off x="677335" y="2160588"/>
            <a:ext cx="4184088" cy="4697411"/>
          </a:xfrm>
        </p:spPr>
        <p:txBody>
          <a:bodyPr>
            <a:normAutofit fontScale="92500" lnSpcReduction="10000"/>
          </a:bodyPr>
          <a:lstStyle/>
          <a:p>
            <a:pPr marL="0" indent="0">
              <a:buNone/>
            </a:pPr>
            <a:r>
              <a:rPr lang="en-US" b="1" dirty="0" smtClean="0"/>
              <a:t>FACULTY EVALUATION</a:t>
            </a:r>
          </a:p>
          <a:p>
            <a:r>
              <a:rPr lang="en-US" dirty="0" smtClean="0"/>
              <a:t>Part-time faculty are evaluated during their first year and then every three years</a:t>
            </a:r>
          </a:p>
          <a:p>
            <a:pPr marL="0" indent="0">
              <a:buNone/>
            </a:pPr>
            <a:r>
              <a:rPr lang="en-US" b="1" dirty="0" smtClean="0"/>
              <a:t>PROFESSIONAL RESPONSIBILITES</a:t>
            </a:r>
          </a:p>
          <a:p>
            <a:r>
              <a:rPr lang="en-US" dirty="0" smtClean="0"/>
              <a:t>Professional development</a:t>
            </a:r>
          </a:p>
          <a:p>
            <a:r>
              <a:rPr lang="en-US" dirty="0" smtClean="0"/>
              <a:t>Grading</a:t>
            </a:r>
          </a:p>
          <a:p>
            <a:r>
              <a:rPr lang="en-US" dirty="0" smtClean="0"/>
              <a:t>Submission of rosters</a:t>
            </a:r>
          </a:p>
          <a:p>
            <a:r>
              <a:rPr lang="en-US" dirty="0" smtClean="0"/>
              <a:t>Submission of book orders</a:t>
            </a:r>
          </a:p>
          <a:p>
            <a:r>
              <a:rPr lang="en-US" dirty="0" smtClean="0"/>
              <a:t>Meets clock hours</a:t>
            </a:r>
          </a:p>
          <a:p>
            <a:r>
              <a:rPr lang="en-US" dirty="0" smtClean="0"/>
              <a:t>Responsive to communication</a:t>
            </a:r>
          </a:p>
          <a:p>
            <a:r>
              <a:rPr lang="en-US" dirty="0" smtClean="0"/>
              <a:t>Displays behavior consistent with professional ethics and academic freedom </a:t>
            </a:r>
            <a:endParaRPr lang="en-US" dirty="0"/>
          </a:p>
        </p:txBody>
      </p:sp>
      <p:pic>
        <p:nvPicPr>
          <p:cNvPr id="5" name="Picture 2" descr="https://pbs.twimg.com/profile_images/1192859989/COA.jpg">
            <a:hlinkClick r:id="" action="ppaction://noaction"/>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53606" y="5842423"/>
            <a:ext cx="938394" cy="1015577"/>
          </a:xfrm>
          <a:prstGeom prst="rect">
            <a:avLst/>
          </a:prstGeom>
          <a:noFill/>
          <a:extLst>
            <a:ext uri="{909E8E84-426E-40dd-AFC4-6F175D3DCCD1}">
              <a14:hiddenFill xmlns="" xmlns:a14="http://schemas.microsoft.com/office/drawing/2010/main">
                <a:solidFill>
                  <a:srgbClr val="FFFFFF"/>
                </a:solidFill>
              </a14:hiddenFill>
            </a:ext>
          </a:extLst>
        </p:spPr>
      </p:pic>
      <p:sp>
        <p:nvSpPr>
          <p:cNvPr id="7" name="Down Arrow 6"/>
          <p:cNvSpPr/>
          <p:nvPr/>
        </p:nvSpPr>
        <p:spPr>
          <a:xfrm>
            <a:off x="4861422" y="3182775"/>
            <a:ext cx="262949" cy="164186"/>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pic>
        <p:nvPicPr>
          <p:cNvPr id="9" name="Picture 2" descr="Image result for Faculty working together"/>
          <p:cNvPicPr>
            <a:picLocks noGrp="1" noChangeAspect="1" noChangeArrowheads="1"/>
          </p:cNvPicPr>
          <p:nvPr>
            <p:ph sz="half" idx="2"/>
          </p:nvPr>
        </p:nvPicPr>
        <p:blipFill>
          <a:blip r:embed="rId4" cstate="print">
            <a:extLst>
              <a:ext uri="{28A0092B-C50C-407E-A947-70E740481C1C}">
                <a14:useLocalDpi xmlns:a14="http://schemas.microsoft.com/office/drawing/2010/main" val="0"/>
              </a:ext>
            </a:extLst>
          </a:blip>
          <a:srcRect/>
          <a:stretch>
            <a:fillRect/>
          </a:stretch>
        </p:blipFill>
        <p:spPr bwMode="auto">
          <a:xfrm>
            <a:off x="5089525" y="2705773"/>
            <a:ext cx="4184650" cy="27910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831310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xmlns:mv="urn:schemas-microsoft-com:mac:vml">
      <p:transition spd="slow">
        <p:circl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chemeClr val="accent2">
              <a:lumMod val="75000"/>
            </a:schemeClr>
          </a:solidFill>
        </p:spPr>
        <p:txBody>
          <a:bodyPr/>
          <a:lstStyle/>
          <a:p>
            <a:r>
              <a:rPr lang="en-US" dirty="0" smtClean="0">
                <a:solidFill>
                  <a:schemeClr val="accent1">
                    <a:lumMod val="20000"/>
                    <a:lumOff val="80000"/>
                  </a:schemeClr>
                </a:solidFill>
              </a:rPr>
              <a:t>Professional Development</a:t>
            </a:r>
            <a:endParaRPr lang="en-US" dirty="0">
              <a:solidFill>
                <a:schemeClr val="accent1">
                  <a:lumMod val="20000"/>
                  <a:lumOff val="80000"/>
                </a:schemeClr>
              </a:solidFill>
            </a:endParaRPr>
          </a:p>
        </p:txBody>
      </p:sp>
      <p:sp>
        <p:nvSpPr>
          <p:cNvPr id="6" name="Text Placeholder 5"/>
          <p:cNvSpPr>
            <a:spLocks noGrp="1"/>
          </p:cNvSpPr>
          <p:nvPr>
            <p:ph idx="1"/>
          </p:nvPr>
        </p:nvSpPr>
        <p:spPr>
          <a:solidFill>
            <a:schemeClr val="accent1">
              <a:lumMod val="20000"/>
              <a:lumOff val="80000"/>
            </a:schemeClr>
          </a:solidFill>
        </p:spPr>
        <p:txBody>
          <a:bodyPr>
            <a:normAutofit/>
          </a:bodyPr>
          <a:lstStyle/>
          <a:p>
            <a:r>
              <a:rPr lang="en-US" sz="2800" dirty="0" smtClean="0"/>
              <a:t>Conferences</a:t>
            </a:r>
          </a:p>
          <a:p>
            <a:r>
              <a:rPr lang="en-US" sz="2800" dirty="0" smtClean="0"/>
              <a:t>Workshops and other trainings</a:t>
            </a:r>
          </a:p>
          <a:p>
            <a:r>
              <a:rPr lang="en-US" sz="2800" dirty="0" smtClean="0"/>
              <a:t>Classes</a:t>
            </a:r>
          </a:p>
          <a:p>
            <a:r>
              <a:rPr lang="en-US" sz="2800" dirty="0" smtClean="0"/>
              <a:t>Part-time faculty are eligible for $900 reimbursement</a:t>
            </a:r>
          </a:p>
          <a:p>
            <a:r>
              <a:rPr lang="en-US" sz="2400" dirty="0" smtClean="0">
                <a:hlinkClick r:id="rId3"/>
              </a:rPr>
              <a:t>COA Professional Development Committee: PD Funding and other Information</a:t>
            </a:r>
            <a:endParaRPr lang="en-US" sz="2400" dirty="0"/>
          </a:p>
          <a:p>
            <a:pPr marL="914400" lvl="2" indent="0">
              <a:buNone/>
            </a:pPr>
            <a:endParaRPr lang="en-US" sz="2400" dirty="0"/>
          </a:p>
        </p:txBody>
      </p:sp>
      <p:pic>
        <p:nvPicPr>
          <p:cNvPr id="5" name="Picture 2" descr="https://pbs.twimg.com/profile_images/1192859989/COA.jpg">
            <a:hlinkClick r:id="" action="ppaction://noaction"/>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253606" y="5842423"/>
            <a:ext cx="938394" cy="1015577"/>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20354860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xmlns:mv="urn:schemas-microsoft-com:mac:vml">
      <p:transition spd="slow">
        <p:circl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chemeClr val="accent2">
              <a:lumMod val="75000"/>
            </a:schemeClr>
          </a:solidFill>
        </p:spPr>
        <p:txBody>
          <a:bodyPr/>
          <a:lstStyle/>
          <a:p>
            <a:r>
              <a:rPr lang="en-US" dirty="0" smtClean="0">
                <a:solidFill>
                  <a:schemeClr val="accent1">
                    <a:lumMod val="20000"/>
                    <a:lumOff val="80000"/>
                  </a:schemeClr>
                </a:solidFill>
              </a:rPr>
              <a:t>Tips and Other Information</a:t>
            </a:r>
            <a:endParaRPr lang="en-US" dirty="0">
              <a:solidFill>
                <a:schemeClr val="accent1">
                  <a:lumMod val="20000"/>
                  <a:lumOff val="80000"/>
                </a:schemeClr>
              </a:solidFill>
            </a:endParaRPr>
          </a:p>
        </p:txBody>
      </p:sp>
      <p:sp>
        <p:nvSpPr>
          <p:cNvPr id="6" name="Text Placeholder 5"/>
          <p:cNvSpPr>
            <a:spLocks noGrp="1"/>
          </p:cNvSpPr>
          <p:nvPr>
            <p:ph idx="1"/>
          </p:nvPr>
        </p:nvSpPr>
        <p:spPr>
          <a:solidFill>
            <a:schemeClr val="accent1">
              <a:lumMod val="20000"/>
              <a:lumOff val="80000"/>
            </a:schemeClr>
          </a:solidFill>
        </p:spPr>
        <p:txBody>
          <a:bodyPr>
            <a:normAutofit/>
          </a:bodyPr>
          <a:lstStyle/>
          <a:p>
            <a:r>
              <a:rPr lang="en-US" sz="2800" dirty="0" smtClean="0"/>
              <a:t>Eligible classes can be used for salary advancement</a:t>
            </a:r>
          </a:p>
          <a:p>
            <a:r>
              <a:rPr lang="en-US" sz="2800" dirty="0" smtClean="0"/>
              <a:t>Apply to full-time positions </a:t>
            </a:r>
          </a:p>
          <a:p>
            <a:r>
              <a:rPr lang="en-US" sz="2800" dirty="0" smtClean="0"/>
              <a:t>Look for educator discounts</a:t>
            </a:r>
          </a:p>
          <a:p>
            <a:r>
              <a:rPr lang="en-US" sz="2800" dirty="0" smtClean="0"/>
              <a:t>Get involved in shared governance committees</a:t>
            </a:r>
          </a:p>
          <a:p>
            <a:r>
              <a:rPr lang="en-US" sz="2800" dirty="0" smtClean="0"/>
              <a:t>Connect with colleagues</a:t>
            </a:r>
            <a:endParaRPr lang="en-US" sz="2800" dirty="0"/>
          </a:p>
        </p:txBody>
      </p:sp>
      <p:sp>
        <p:nvSpPr>
          <p:cNvPr id="3" name="Text Placeholder 2"/>
          <p:cNvSpPr>
            <a:spLocks noGrp="1"/>
          </p:cNvSpPr>
          <p:nvPr>
            <p:ph type="body" sz="half" idx="2"/>
          </p:nvPr>
        </p:nvSpPr>
        <p:spPr/>
        <p:txBody>
          <a:bodyPr/>
          <a:lstStyle/>
          <a:p>
            <a:endParaRPr lang="en-US"/>
          </a:p>
        </p:txBody>
      </p:sp>
      <p:pic>
        <p:nvPicPr>
          <p:cNvPr id="5" name="Picture 2" descr="https://pbs.twimg.com/profile_images/1192859989/COA.jpg">
            <a:hlinkClick r:id="" action="ppaction://noaction"/>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53606" y="5842423"/>
            <a:ext cx="938394" cy="1015577"/>
          </a:xfrm>
          <a:prstGeom prst="rect">
            <a:avLst/>
          </a:prstGeom>
          <a:noFill/>
          <a:extLst>
            <a:ext uri="{909E8E84-426E-40dd-AFC4-6F175D3DCCD1}">
              <a14:hiddenFill xmlns="" xmlns:a14="http://schemas.microsoft.com/office/drawing/2010/main">
                <a:solidFill>
                  <a:srgbClr val="FFFFFF"/>
                </a:solidFill>
              </a14:hiddenFill>
            </a:ext>
          </a:extLst>
        </p:spPr>
      </p:pic>
      <p:pic>
        <p:nvPicPr>
          <p:cNvPr id="7" name="Picture 6"/>
          <p:cNvPicPr>
            <a:picLocks noChangeAspect="1"/>
          </p:cNvPicPr>
          <p:nvPr/>
        </p:nvPicPr>
        <p:blipFill>
          <a:blip r:embed="rId4"/>
          <a:stretch>
            <a:fillRect/>
          </a:stretch>
        </p:blipFill>
        <p:spPr>
          <a:xfrm>
            <a:off x="677334" y="2777068"/>
            <a:ext cx="3854528" cy="2409964"/>
          </a:xfrm>
          <a:prstGeom prst="rect">
            <a:avLst/>
          </a:prstGeom>
        </p:spPr>
      </p:pic>
    </p:spTree>
    <p:extLst>
      <p:ext uri="{BB962C8B-B14F-4D97-AF65-F5344CB8AC3E}">
        <p14:creationId xmlns:p14="http://schemas.microsoft.com/office/powerpoint/2010/main" val="108291008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xmlns:mv="urn:schemas-microsoft-com:mac:vml">
      <p:transition spd="slow">
        <p:circl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75000"/>
            </a:schemeClr>
          </a:solidFill>
        </p:spPr>
        <p:txBody>
          <a:bodyPr/>
          <a:lstStyle/>
          <a:p>
            <a:pPr algn="ctr"/>
            <a:r>
              <a:rPr lang="en-US" dirty="0" smtClean="0"/>
              <a:t>QUESTIONS?</a:t>
            </a:r>
            <a:endParaRPr lang="en-US" dirty="0">
              <a:solidFill>
                <a:schemeClr val="bg1"/>
              </a:solidFill>
            </a:endParaRPr>
          </a:p>
        </p:txBody>
      </p:sp>
      <p:sp>
        <p:nvSpPr>
          <p:cNvPr id="3" name="Text Placeholder 2"/>
          <p:cNvSpPr>
            <a:spLocks noGrp="1"/>
          </p:cNvSpPr>
          <p:nvPr>
            <p:ph type="body" sz="quarter" idx="13"/>
          </p:nvPr>
        </p:nvSpPr>
        <p:spPr>
          <a:xfrm>
            <a:off x="1366139" y="3632199"/>
            <a:ext cx="7224524" cy="865155"/>
          </a:xfrm>
          <a:solidFill>
            <a:schemeClr val="accent1">
              <a:lumMod val="20000"/>
              <a:lumOff val="80000"/>
            </a:schemeClr>
          </a:solidFill>
        </p:spPr>
        <p:txBody>
          <a:bodyPr/>
          <a:lstStyle/>
          <a:p>
            <a:r>
              <a:rPr lang="en-US" sz="3600" dirty="0" smtClean="0">
                <a:solidFill>
                  <a:schemeClr val="accent2">
                    <a:lumMod val="75000"/>
                  </a:schemeClr>
                </a:solidFill>
              </a:rPr>
              <a:t>THANK YOU!!!!</a:t>
            </a:r>
            <a:endParaRPr lang="en-US" sz="3600" dirty="0">
              <a:solidFill>
                <a:schemeClr val="accent2">
                  <a:lumMod val="75000"/>
                </a:schemeClr>
              </a:solidFill>
            </a:endParaRPr>
          </a:p>
        </p:txBody>
      </p:sp>
    </p:spTree>
    <p:extLst>
      <p:ext uri="{BB962C8B-B14F-4D97-AF65-F5344CB8AC3E}">
        <p14:creationId xmlns:p14="http://schemas.microsoft.com/office/powerpoint/2010/main" val="29381627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19145" y="496388"/>
            <a:ext cx="8596668" cy="824411"/>
          </a:xfrm>
        </p:spPr>
        <p:txBody>
          <a:bodyPr>
            <a:normAutofit/>
          </a:bodyPr>
          <a:lstStyle/>
          <a:p>
            <a:r>
              <a:rPr lang="en-US" sz="4800" dirty="0" smtClean="0">
                <a:solidFill>
                  <a:schemeClr val="accent2">
                    <a:lumMod val="75000"/>
                  </a:schemeClr>
                </a:solidFill>
              </a:rPr>
              <a:t>AGENDA</a:t>
            </a:r>
            <a:endParaRPr lang="en-US" sz="4800" dirty="0">
              <a:solidFill>
                <a:schemeClr val="accent2">
                  <a:lumMod val="75000"/>
                </a:schemeClr>
              </a:solidFill>
            </a:endParaRPr>
          </a:p>
        </p:txBody>
      </p:sp>
      <p:sp>
        <p:nvSpPr>
          <p:cNvPr id="5" name="Content Placeholder 2"/>
          <p:cNvSpPr>
            <a:spLocks noGrp="1"/>
          </p:cNvSpPr>
          <p:nvPr>
            <p:ph idx="1"/>
          </p:nvPr>
        </p:nvSpPr>
        <p:spPr>
          <a:xfrm>
            <a:off x="619145" y="1320799"/>
            <a:ext cx="10071858" cy="5537200"/>
          </a:xfrm>
        </p:spPr>
        <p:txBody>
          <a:bodyPr>
            <a:normAutofit fontScale="77500" lnSpcReduction="20000"/>
          </a:bodyPr>
          <a:lstStyle/>
          <a:p>
            <a:r>
              <a:rPr lang="en-US" dirty="0" smtClean="0"/>
              <a:t>Welcome: Hillary Walker (AFRAM), Sarah Odie (POSCI), </a:t>
            </a:r>
            <a:r>
              <a:rPr lang="en-US" dirty="0"/>
              <a:t>Calvin Williams </a:t>
            </a:r>
            <a:r>
              <a:rPr lang="en-US" dirty="0" smtClean="0"/>
              <a:t>– (POSCI), and </a:t>
            </a:r>
            <a:r>
              <a:rPr lang="en-US" dirty="0"/>
              <a:t>Hannah </a:t>
            </a:r>
            <a:r>
              <a:rPr lang="en-US" dirty="0" smtClean="0"/>
              <a:t>Husain </a:t>
            </a:r>
            <a:r>
              <a:rPr lang="en-US" dirty="0"/>
              <a:t>(</a:t>
            </a:r>
            <a:r>
              <a:rPr lang="en-US" dirty="0" smtClean="0"/>
              <a:t>PSYCH)</a:t>
            </a:r>
            <a:endParaRPr lang="en-US" dirty="0"/>
          </a:p>
          <a:p>
            <a:r>
              <a:rPr lang="en-US" dirty="0" smtClean="0"/>
              <a:t>Access: Email</a:t>
            </a:r>
            <a:r>
              <a:rPr lang="en-US" dirty="0"/>
              <a:t>, PeopleSoft (PROMT) and other access</a:t>
            </a:r>
          </a:p>
          <a:p>
            <a:r>
              <a:rPr lang="en-US" dirty="0" smtClean="0"/>
              <a:t>Admissions </a:t>
            </a:r>
            <a:r>
              <a:rPr lang="en-US" dirty="0"/>
              <a:t>&amp; Records Topics</a:t>
            </a:r>
          </a:p>
          <a:p>
            <a:pPr lvl="1"/>
            <a:r>
              <a:rPr lang="en-US" dirty="0"/>
              <a:t>Grading</a:t>
            </a:r>
          </a:p>
          <a:p>
            <a:pPr lvl="1"/>
            <a:r>
              <a:rPr lang="en-US" dirty="0"/>
              <a:t>Rosters</a:t>
            </a:r>
          </a:p>
          <a:p>
            <a:pPr lvl="1"/>
            <a:r>
              <a:rPr lang="en-US" dirty="0"/>
              <a:t>Final’s week</a:t>
            </a:r>
          </a:p>
          <a:p>
            <a:r>
              <a:rPr lang="en-US" dirty="0" smtClean="0"/>
              <a:t>Preparing for your class(</a:t>
            </a:r>
            <a:r>
              <a:rPr lang="en-US" dirty="0" err="1" smtClean="0"/>
              <a:t>es</a:t>
            </a:r>
            <a:r>
              <a:rPr lang="en-US" dirty="0" smtClean="0"/>
              <a:t>)</a:t>
            </a:r>
          </a:p>
          <a:p>
            <a:pPr lvl="1"/>
            <a:r>
              <a:rPr lang="en-US" dirty="0" smtClean="0"/>
              <a:t>Course outline</a:t>
            </a:r>
          </a:p>
          <a:p>
            <a:pPr lvl="1"/>
            <a:r>
              <a:rPr lang="en-US" dirty="0" smtClean="0"/>
              <a:t>Syllabi</a:t>
            </a:r>
          </a:p>
          <a:p>
            <a:pPr lvl="1"/>
            <a:r>
              <a:rPr lang="en-US" dirty="0" smtClean="0"/>
              <a:t>Textbooks</a:t>
            </a:r>
          </a:p>
          <a:p>
            <a:pPr lvl="2"/>
            <a:r>
              <a:rPr lang="en-US" dirty="0" smtClean="0"/>
              <a:t>Follett Bookstore or other online sources</a:t>
            </a:r>
          </a:p>
          <a:p>
            <a:pPr lvl="2"/>
            <a:r>
              <a:rPr lang="en-US" dirty="0" smtClean="0"/>
              <a:t>Open Educational Resources</a:t>
            </a:r>
          </a:p>
          <a:p>
            <a:r>
              <a:rPr lang="en-US" dirty="0" smtClean="0"/>
              <a:t>Conflict in the Classroom</a:t>
            </a:r>
          </a:p>
          <a:p>
            <a:r>
              <a:rPr lang="en-US" dirty="0" smtClean="0"/>
              <a:t>Resources</a:t>
            </a:r>
          </a:p>
          <a:p>
            <a:pPr lvl="1"/>
            <a:r>
              <a:rPr lang="en-US" dirty="0" smtClean="0"/>
              <a:t>Websites</a:t>
            </a:r>
          </a:p>
          <a:p>
            <a:pPr lvl="1"/>
            <a:r>
              <a:rPr lang="en-US" dirty="0" smtClean="0"/>
              <a:t>Your team </a:t>
            </a:r>
          </a:p>
          <a:p>
            <a:r>
              <a:rPr lang="en-US" dirty="0" smtClean="0"/>
              <a:t>Faculty Evaluation &amp; Professional Responsibilities</a:t>
            </a:r>
            <a:endParaRPr lang="en-US" dirty="0"/>
          </a:p>
          <a:p>
            <a:r>
              <a:rPr lang="en-US" dirty="0" smtClean="0"/>
              <a:t>Professional Development</a:t>
            </a:r>
            <a:endParaRPr lang="en-US" dirty="0"/>
          </a:p>
          <a:p>
            <a:r>
              <a:rPr lang="en-US" dirty="0" smtClean="0"/>
              <a:t>Questions?</a:t>
            </a:r>
            <a:endParaRPr lang="en-US" dirty="0"/>
          </a:p>
          <a:p>
            <a:endParaRPr lang="en-US" sz="2000" dirty="0"/>
          </a:p>
        </p:txBody>
      </p:sp>
      <p:pic>
        <p:nvPicPr>
          <p:cNvPr id="6" name="Picture 2" descr="https://pbs.twimg.com/profile_images/1192859989/CO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253606" y="5842423"/>
            <a:ext cx="938394" cy="101557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5788552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chemeClr val="accent2">
              <a:lumMod val="75000"/>
            </a:schemeClr>
          </a:solidFill>
        </p:spPr>
        <p:txBody>
          <a:bodyPr/>
          <a:lstStyle/>
          <a:p>
            <a:r>
              <a:rPr lang="en-US" dirty="0" smtClean="0">
                <a:solidFill>
                  <a:schemeClr val="accent1">
                    <a:lumMod val="20000"/>
                    <a:lumOff val="80000"/>
                  </a:schemeClr>
                </a:solidFill>
              </a:rPr>
              <a:t>ACCESS</a:t>
            </a:r>
            <a:endParaRPr lang="en-US" dirty="0">
              <a:solidFill>
                <a:schemeClr val="accent1">
                  <a:lumMod val="20000"/>
                  <a:lumOff val="80000"/>
                </a:schemeClr>
              </a:solidFill>
            </a:endParaRPr>
          </a:p>
        </p:txBody>
      </p:sp>
      <p:sp>
        <p:nvSpPr>
          <p:cNvPr id="6" name="Text Placeholder 5"/>
          <p:cNvSpPr>
            <a:spLocks noGrp="1"/>
          </p:cNvSpPr>
          <p:nvPr>
            <p:ph idx="1"/>
          </p:nvPr>
        </p:nvSpPr>
        <p:spPr>
          <a:solidFill>
            <a:schemeClr val="accent1">
              <a:lumMod val="20000"/>
              <a:lumOff val="80000"/>
            </a:schemeClr>
          </a:solidFill>
        </p:spPr>
        <p:txBody>
          <a:bodyPr>
            <a:normAutofit/>
          </a:bodyPr>
          <a:lstStyle/>
          <a:p>
            <a:pPr marL="0" indent="0">
              <a:buNone/>
            </a:pPr>
            <a:endParaRPr lang="en-US" dirty="0"/>
          </a:p>
          <a:p>
            <a:pPr marL="0" indent="0">
              <a:buNone/>
            </a:pPr>
            <a:r>
              <a:rPr lang="en-US" dirty="0" smtClean="0">
                <a:hlinkClick r:id="rId2"/>
              </a:rPr>
              <a:t>Peralta Portal </a:t>
            </a:r>
            <a:r>
              <a:rPr lang="en-US" dirty="0" smtClean="0"/>
              <a:t> -  </a:t>
            </a:r>
            <a:r>
              <a:rPr lang="en-US" dirty="0" err="1" smtClean="0"/>
              <a:t>MyPeralta</a:t>
            </a:r>
            <a:r>
              <a:rPr lang="en-US" dirty="0" smtClean="0"/>
              <a:t>  </a:t>
            </a:r>
          </a:p>
          <a:p>
            <a:r>
              <a:rPr lang="en-US" dirty="0" smtClean="0"/>
              <a:t>Email</a:t>
            </a:r>
          </a:p>
          <a:p>
            <a:r>
              <a:rPr lang="en-US" dirty="0" smtClean="0"/>
              <a:t>PeopleSoft (PROMT)</a:t>
            </a:r>
          </a:p>
          <a:p>
            <a:r>
              <a:rPr lang="en-US" dirty="0" smtClean="0"/>
              <a:t>CANVAS</a:t>
            </a:r>
          </a:p>
          <a:p>
            <a:r>
              <a:rPr lang="en-US" dirty="0" smtClean="0"/>
              <a:t>APPS</a:t>
            </a:r>
            <a:endParaRPr lang="en-US" dirty="0"/>
          </a:p>
        </p:txBody>
      </p:sp>
      <p:pic>
        <p:nvPicPr>
          <p:cNvPr id="5" name="Picture 2" descr="https://pbs.twimg.com/profile_images/1192859989/COA.jpg">
            <a:hlinkClick r:id="" action="ppaction://noaction"/>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53606" y="5842423"/>
            <a:ext cx="938394" cy="101557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65265893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mv="urn:schemas-microsoft-com:mac:vml" xmlns="">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chemeClr val="accent2">
              <a:lumMod val="75000"/>
            </a:schemeClr>
          </a:solidFill>
        </p:spPr>
        <p:txBody>
          <a:bodyPr/>
          <a:lstStyle/>
          <a:p>
            <a:r>
              <a:rPr lang="en-US" dirty="0" smtClean="0">
                <a:solidFill>
                  <a:schemeClr val="accent1">
                    <a:lumMod val="20000"/>
                    <a:lumOff val="80000"/>
                  </a:schemeClr>
                </a:solidFill>
              </a:rPr>
              <a:t>Admission &amp; Records Topics</a:t>
            </a:r>
            <a:endParaRPr lang="en-US" dirty="0">
              <a:solidFill>
                <a:schemeClr val="accent1">
                  <a:lumMod val="20000"/>
                  <a:lumOff val="80000"/>
                </a:schemeClr>
              </a:solidFill>
            </a:endParaRPr>
          </a:p>
        </p:txBody>
      </p:sp>
      <p:sp>
        <p:nvSpPr>
          <p:cNvPr id="6" name="Text Placeholder 5"/>
          <p:cNvSpPr>
            <a:spLocks noGrp="1"/>
          </p:cNvSpPr>
          <p:nvPr>
            <p:ph idx="1"/>
          </p:nvPr>
        </p:nvSpPr>
        <p:spPr>
          <a:solidFill>
            <a:schemeClr val="accent1">
              <a:lumMod val="20000"/>
              <a:lumOff val="80000"/>
            </a:schemeClr>
          </a:solidFill>
        </p:spPr>
        <p:txBody>
          <a:bodyPr>
            <a:normAutofit/>
          </a:bodyPr>
          <a:lstStyle/>
          <a:p>
            <a:endParaRPr lang="en-US" dirty="0"/>
          </a:p>
          <a:p>
            <a:r>
              <a:rPr lang="en-US" sz="2400" dirty="0" smtClean="0"/>
              <a:t>Rosters: Census and Grade</a:t>
            </a:r>
          </a:p>
          <a:p>
            <a:r>
              <a:rPr lang="en-US" sz="2400" dirty="0" smtClean="0"/>
              <a:t>Grading: A-F, Incomplete, Excused Withdrawal and Pass/No Pass</a:t>
            </a:r>
          </a:p>
          <a:p>
            <a:r>
              <a:rPr lang="en-US" sz="2400" dirty="0" smtClean="0">
                <a:hlinkClick r:id="rId2"/>
              </a:rPr>
              <a:t>Academic Calendars</a:t>
            </a:r>
            <a:endParaRPr lang="en-US" sz="2400" dirty="0" smtClean="0"/>
          </a:p>
          <a:p>
            <a:r>
              <a:rPr lang="en-US" sz="2400" dirty="0" smtClean="0"/>
              <a:t>Adding classes</a:t>
            </a:r>
          </a:p>
          <a:p>
            <a:r>
              <a:rPr lang="en-US" sz="2400" dirty="0" smtClean="0"/>
              <a:t>Final’s Week</a:t>
            </a:r>
            <a:endParaRPr lang="en-US" sz="2400" dirty="0"/>
          </a:p>
          <a:p>
            <a:endParaRPr lang="en-US" dirty="0"/>
          </a:p>
        </p:txBody>
      </p:sp>
      <p:pic>
        <p:nvPicPr>
          <p:cNvPr id="5" name="Picture 2" descr="https://pbs.twimg.com/profile_images/1192859989/COA.jpg">
            <a:hlinkClick r:id="" action="ppaction://noaction"/>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53606" y="5842423"/>
            <a:ext cx="938394" cy="101557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91371678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mv="urn:schemas-microsoft-com:mac:vml" xmlns="">
      <p:transition spd="slow">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chemeClr val="accent2">
              <a:lumMod val="75000"/>
            </a:schemeClr>
          </a:solidFill>
        </p:spPr>
        <p:txBody>
          <a:bodyPr/>
          <a:lstStyle/>
          <a:p>
            <a:r>
              <a:rPr lang="en-US" dirty="0" smtClean="0">
                <a:solidFill>
                  <a:schemeClr val="accent1">
                    <a:lumMod val="20000"/>
                    <a:lumOff val="80000"/>
                  </a:schemeClr>
                </a:solidFill>
              </a:rPr>
              <a:t>Office Hours – Article 18</a:t>
            </a:r>
            <a:endParaRPr lang="en-US" dirty="0">
              <a:solidFill>
                <a:schemeClr val="accent1">
                  <a:lumMod val="20000"/>
                  <a:lumOff val="80000"/>
                </a:schemeClr>
              </a:solidFill>
            </a:endParaRPr>
          </a:p>
        </p:txBody>
      </p:sp>
      <p:sp>
        <p:nvSpPr>
          <p:cNvPr id="6" name="Text Placeholder 5"/>
          <p:cNvSpPr>
            <a:spLocks noGrp="1"/>
          </p:cNvSpPr>
          <p:nvPr>
            <p:ph idx="1"/>
          </p:nvPr>
        </p:nvSpPr>
        <p:spPr>
          <a:solidFill>
            <a:schemeClr val="accent1">
              <a:lumMod val="20000"/>
              <a:lumOff val="80000"/>
            </a:schemeClr>
          </a:solidFill>
        </p:spPr>
        <p:txBody>
          <a:bodyPr>
            <a:normAutofit/>
          </a:bodyPr>
          <a:lstStyle/>
          <a:p>
            <a:pPr marL="0" indent="0">
              <a:buNone/>
            </a:pPr>
            <a:r>
              <a:rPr lang="en-US" dirty="0"/>
              <a:t>INSTRUCTIONAL LOAD </a:t>
            </a:r>
            <a:r>
              <a:rPr lang="en-US" dirty="0" smtClean="0"/>
              <a:t>			PAID </a:t>
            </a:r>
            <a:r>
              <a:rPr lang="en-US" dirty="0"/>
              <a:t>OFFICE HOURS </a:t>
            </a:r>
            <a:endParaRPr lang="en-US" dirty="0" smtClean="0"/>
          </a:p>
          <a:p>
            <a:pPr marL="0" indent="0">
              <a:buNone/>
            </a:pPr>
            <a:r>
              <a:rPr lang="en-US" dirty="0" smtClean="0"/>
              <a:t> </a:t>
            </a:r>
            <a:r>
              <a:rPr lang="en-US" dirty="0"/>
              <a:t>0-2.99 equated hours </a:t>
            </a:r>
            <a:r>
              <a:rPr lang="en-US" dirty="0" smtClean="0"/>
              <a:t>					0</a:t>
            </a:r>
          </a:p>
          <a:p>
            <a:pPr marL="0" indent="0">
              <a:buNone/>
            </a:pPr>
            <a:r>
              <a:rPr lang="en-US" dirty="0" smtClean="0"/>
              <a:t>3-5.99 </a:t>
            </a:r>
            <a:r>
              <a:rPr lang="en-US" dirty="0"/>
              <a:t>equated hours </a:t>
            </a:r>
            <a:r>
              <a:rPr lang="en-US" dirty="0" smtClean="0"/>
              <a:t>						1</a:t>
            </a:r>
          </a:p>
          <a:p>
            <a:pPr marL="0" indent="0">
              <a:buNone/>
            </a:pPr>
            <a:r>
              <a:rPr lang="en-US" dirty="0" smtClean="0"/>
              <a:t>6 </a:t>
            </a:r>
            <a:r>
              <a:rPr lang="en-US" dirty="0"/>
              <a:t>or more equated hours </a:t>
            </a:r>
            <a:r>
              <a:rPr lang="en-US" dirty="0" smtClean="0"/>
              <a:t>					2</a:t>
            </a:r>
            <a:endParaRPr lang="en-US" dirty="0"/>
          </a:p>
        </p:txBody>
      </p:sp>
      <p:pic>
        <p:nvPicPr>
          <p:cNvPr id="5" name="Picture 2" descr="https://pbs.twimg.com/profile_images/1192859989/COA.jpg">
            <a:hlinkClick r:id="" action="ppaction://noaction"/>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253606" y="5842423"/>
            <a:ext cx="938394" cy="101557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20149130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mv="urn:schemas-microsoft-com:mac:vml" xmlns="">
      <p:transition spd="slow">
        <p:circl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chemeClr val="accent2">
              <a:lumMod val="75000"/>
            </a:schemeClr>
          </a:solidFill>
        </p:spPr>
        <p:txBody>
          <a:bodyPr/>
          <a:lstStyle/>
          <a:p>
            <a:r>
              <a:rPr lang="en-US" dirty="0" smtClean="0">
                <a:solidFill>
                  <a:schemeClr val="accent1">
                    <a:lumMod val="20000"/>
                    <a:lumOff val="80000"/>
                  </a:schemeClr>
                </a:solidFill>
              </a:rPr>
              <a:t>Preparing for your Class(</a:t>
            </a:r>
            <a:r>
              <a:rPr lang="en-US" dirty="0" err="1" smtClean="0">
                <a:solidFill>
                  <a:schemeClr val="accent1">
                    <a:lumMod val="20000"/>
                    <a:lumOff val="80000"/>
                  </a:schemeClr>
                </a:solidFill>
              </a:rPr>
              <a:t>es</a:t>
            </a:r>
            <a:r>
              <a:rPr lang="en-US" dirty="0" smtClean="0">
                <a:solidFill>
                  <a:schemeClr val="accent1">
                    <a:lumMod val="20000"/>
                    <a:lumOff val="80000"/>
                  </a:schemeClr>
                </a:solidFill>
              </a:rPr>
              <a:t>)</a:t>
            </a:r>
            <a:endParaRPr lang="en-US" dirty="0">
              <a:solidFill>
                <a:schemeClr val="accent1">
                  <a:lumMod val="20000"/>
                  <a:lumOff val="80000"/>
                </a:schemeClr>
              </a:solidFill>
            </a:endParaRPr>
          </a:p>
        </p:txBody>
      </p:sp>
      <p:sp>
        <p:nvSpPr>
          <p:cNvPr id="6" name="Text Placeholder 5"/>
          <p:cNvSpPr>
            <a:spLocks noGrp="1"/>
          </p:cNvSpPr>
          <p:nvPr>
            <p:ph idx="1"/>
          </p:nvPr>
        </p:nvSpPr>
        <p:spPr>
          <a:solidFill>
            <a:schemeClr val="accent1">
              <a:lumMod val="20000"/>
              <a:lumOff val="80000"/>
            </a:schemeClr>
          </a:solidFill>
        </p:spPr>
        <p:txBody>
          <a:bodyPr>
            <a:normAutofit lnSpcReduction="10000"/>
          </a:bodyPr>
          <a:lstStyle/>
          <a:p>
            <a:r>
              <a:rPr lang="en-US" dirty="0" smtClean="0"/>
              <a:t>Course outline</a:t>
            </a:r>
          </a:p>
          <a:p>
            <a:r>
              <a:rPr lang="en-US" dirty="0" smtClean="0"/>
              <a:t>Syllabi</a:t>
            </a:r>
          </a:p>
          <a:p>
            <a:pPr lvl="1"/>
            <a:r>
              <a:rPr lang="en-US" dirty="0" smtClean="0"/>
              <a:t>Student Learning Outcomes</a:t>
            </a:r>
          </a:p>
          <a:p>
            <a:r>
              <a:rPr lang="en-US" dirty="0" smtClean="0"/>
              <a:t>Textbooks</a:t>
            </a:r>
          </a:p>
          <a:p>
            <a:pPr lvl="1"/>
            <a:r>
              <a:rPr lang="en-US" dirty="0" smtClean="0">
                <a:hlinkClick r:id="rId2"/>
              </a:rPr>
              <a:t>Follett Bookstore </a:t>
            </a:r>
            <a:r>
              <a:rPr lang="en-US" dirty="0" smtClean="0"/>
              <a:t>or other online sources</a:t>
            </a:r>
          </a:p>
          <a:p>
            <a:pPr lvl="1"/>
            <a:r>
              <a:rPr lang="en-US" dirty="0" smtClean="0"/>
              <a:t>Open Educational Resources</a:t>
            </a:r>
          </a:p>
          <a:p>
            <a:r>
              <a:rPr lang="en-US" dirty="0" smtClean="0"/>
              <a:t>Lesson Plans</a:t>
            </a:r>
          </a:p>
          <a:p>
            <a:r>
              <a:rPr lang="en-US" dirty="0" smtClean="0">
                <a:hlinkClick r:id="rId3"/>
              </a:rPr>
              <a:t>COA CANVAS and ZOOM Training and Tutorials</a:t>
            </a:r>
            <a:endParaRPr lang="en-US" dirty="0" smtClean="0"/>
          </a:p>
          <a:p>
            <a:r>
              <a:rPr lang="en-US" dirty="0" smtClean="0">
                <a:hlinkClick r:id="rId4"/>
              </a:rPr>
              <a:t>Peralta CANVAS </a:t>
            </a:r>
            <a:r>
              <a:rPr lang="en-US" dirty="0" smtClean="0">
                <a:hlinkClick r:id="rId4"/>
              </a:rPr>
              <a:t>Training</a:t>
            </a:r>
            <a:endParaRPr lang="en-US" dirty="0" smtClean="0"/>
          </a:p>
          <a:p>
            <a:r>
              <a:rPr lang="en-US" dirty="0" smtClean="0"/>
              <a:t>Office hours</a:t>
            </a:r>
            <a:endParaRPr lang="en-US" dirty="0" smtClean="0"/>
          </a:p>
          <a:p>
            <a:pPr marL="0" indent="0">
              <a:buNone/>
            </a:pPr>
            <a:endParaRPr lang="en-US" dirty="0"/>
          </a:p>
        </p:txBody>
      </p:sp>
      <p:pic>
        <p:nvPicPr>
          <p:cNvPr id="5" name="Picture 2" descr="https://pbs.twimg.com/profile_images/1192859989/COA.jpg">
            <a:hlinkClick r:id="" action="ppaction://noaction"/>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253606" y="5842423"/>
            <a:ext cx="938394" cy="101557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95536191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mv="urn:schemas-microsoft-com:mac:vml" xmlns="">
      <p:transition spd="slow">
        <p:circl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77334" y="609600"/>
            <a:ext cx="9007842" cy="1320800"/>
          </a:xfrm>
          <a:solidFill>
            <a:schemeClr val="accent2">
              <a:lumMod val="75000"/>
            </a:schemeClr>
          </a:solidFill>
        </p:spPr>
        <p:txBody>
          <a:bodyPr/>
          <a:lstStyle/>
          <a:p>
            <a:r>
              <a:rPr lang="en-US" dirty="0" smtClean="0">
                <a:solidFill>
                  <a:schemeClr val="accent1">
                    <a:lumMod val="20000"/>
                    <a:lumOff val="80000"/>
                  </a:schemeClr>
                </a:solidFill>
                <a:hlinkClick r:id="rId2"/>
              </a:rPr>
              <a:t>AP 4105 </a:t>
            </a:r>
            <a:r>
              <a:rPr lang="en-US" dirty="0" smtClean="0">
                <a:solidFill>
                  <a:schemeClr val="accent1">
                    <a:lumMod val="20000"/>
                    <a:lumOff val="80000"/>
                  </a:schemeClr>
                </a:solidFill>
              </a:rPr>
              <a:t>– Distance Education</a:t>
            </a:r>
            <a:endParaRPr lang="en-US" dirty="0">
              <a:solidFill>
                <a:schemeClr val="accent1">
                  <a:lumMod val="20000"/>
                  <a:lumOff val="80000"/>
                </a:schemeClr>
              </a:solidFill>
            </a:endParaRPr>
          </a:p>
        </p:txBody>
      </p:sp>
      <p:sp>
        <p:nvSpPr>
          <p:cNvPr id="6" name="Text Placeholder 5"/>
          <p:cNvSpPr>
            <a:spLocks noGrp="1"/>
          </p:cNvSpPr>
          <p:nvPr>
            <p:ph idx="1"/>
          </p:nvPr>
        </p:nvSpPr>
        <p:spPr>
          <a:xfrm>
            <a:off x="677334" y="2160589"/>
            <a:ext cx="9007842" cy="4286864"/>
          </a:xfrm>
          <a:solidFill>
            <a:schemeClr val="accent1">
              <a:lumMod val="20000"/>
              <a:lumOff val="80000"/>
            </a:schemeClr>
          </a:solidFill>
        </p:spPr>
        <p:txBody>
          <a:bodyPr>
            <a:normAutofit fontScale="70000" lnSpcReduction="20000"/>
          </a:bodyPr>
          <a:lstStyle/>
          <a:p>
            <a:endParaRPr lang="en-US" dirty="0"/>
          </a:p>
          <a:p>
            <a:pPr marL="0" indent="0">
              <a:buNone/>
            </a:pPr>
            <a:r>
              <a:rPr lang="en-US" sz="3200" dirty="0"/>
              <a:t>B. The instructor must have the following three elements in place prior to being assigned an online course: </a:t>
            </a:r>
            <a:endParaRPr lang="en-US" sz="3200" dirty="0" smtClean="0"/>
          </a:p>
          <a:p>
            <a:r>
              <a:rPr lang="en-US" sz="3200" dirty="0" smtClean="0"/>
              <a:t>1</a:t>
            </a:r>
            <a:r>
              <a:rPr lang="en-US" sz="3200" dirty="0"/>
              <a:t>. Has received training in the use of at least one course management system (such as WebCT, Blackboard, ETUDES-NG, MOODLE, Canvas) </a:t>
            </a:r>
            <a:endParaRPr lang="en-US" sz="3200" dirty="0" smtClean="0"/>
          </a:p>
          <a:p>
            <a:r>
              <a:rPr lang="en-US" sz="3200" dirty="0" smtClean="0"/>
              <a:t>2. Has successfully completed a course in how to teach online, such as “Teaching an Online Course” (offered by PCCD/Merritt College, @One, another community college, another appropriate external entity or UC extension course) </a:t>
            </a:r>
          </a:p>
          <a:p>
            <a:r>
              <a:rPr lang="en-US" sz="3200" dirty="0" smtClean="0"/>
              <a:t>3</a:t>
            </a:r>
            <a:r>
              <a:rPr lang="en-US" sz="3200" dirty="0"/>
              <a:t>. Uses the Peralta email system (with a peralta.edu email address) and has a Peralta webpage on the college website that hosts the online course. This webpage will provide a link to the CMS/LMS (course/learning management system) website</a:t>
            </a:r>
          </a:p>
        </p:txBody>
      </p:sp>
      <p:pic>
        <p:nvPicPr>
          <p:cNvPr id="5" name="Picture 2" descr="https://pbs.twimg.com/profile_images/1192859989/COA.jpg">
            <a:hlinkClick r:id="" action="ppaction://noaction"/>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53606" y="5842423"/>
            <a:ext cx="938394" cy="101557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05857183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mv="urn:schemas-microsoft-com:mac:vml" xmlns="">
      <p:transition spd="slow">
        <p:circl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514924"/>
            <a:ext cx="3854528" cy="2262146"/>
          </a:xfrm>
          <a:solidFill>
            <a:schemeClr val="accent2"/>
          </a:solidFill>
        </p:spPr>
        <p:txBody>
          <a:bodyPr>
            <a:normAutofit fontScale="90000"/>
          </a:bodyPr>
          <a:lstStyle/>
          <a:p>
            <a:pPr algn="ctr"/>
            <a:r>
              <a:rPr lang="en-US" sz="4000" dirty="0">
                <a:solidFill>
                  <a:schemeClr val="bg1"/>
                </a:solidFill>
              </a:rPr>
              <a:t/>
            </a:r>
            <a:br>
              <a:rPr lang="en-US" sz="4000" dirty="0">
                <a:solidFill>
                  <a:schemeClr val="bg1"/>
                </a:solidFill>
              </a:rPr>
            </a:br>
            <a:r>
              <a:rPr lang="en-US" sz="4000" dirty="0">
                <a:solidFill>
                  <a:schemeClr val="bg1"/>
                </a:solidFill>
              </a:rPr>
              <a:t/>
            </a:r>
            <a:br>
              <a:rPr lang="en-US" sz="4000" dirty="0">
                <a:solidFill>
                  <a:schemeClr val="bg1"/>
                </a:solidFill>
              </a:rPr>
            </a:br>
            <a:r>
              <a:rPr lang="en-US" sz="4000" dirty="0">
                <a:solidFill>
                  <a:schemeClr val="bg1"/>
                </a:solidFill>
              </a:rPr>
              <a:t/>
            </a:r>
            <a:br>
              <a:rPr lang="en-US" sz="4000" dirty="0">
                <a:solidFill>
                  <a:schemeClr val="bg1"/>
                </a:solidFill>
              </a:rPr>
            </a:br>
            <a:r>
              <a:rPr lang="en-US" sz="4000" dirty="0">
                <a:solidFill>
                  <a:schemeClr val="bg1"/>
                </a:solidFill>
              </a:rPr>
              <a:t/>
            </a:r>
            <a:br>
              <a:rPr lang="en-US" sz="4000" dirty="0">
                <a:solidFill>
                  <a:schemeClr val="bg1"/>
                </a:solidFill>
              </a:rPr>
            </a:br>
            <a:r>
              <a:rPr lang="en-US" sz="4000" dirty="0">
                <a:solidFill>
                  <a:schemeClr val="accent1">
                    <a:lumMod val="20000"/>
                    <a:lumOff val="80000"/>
                  </a:schemeClr>
                </a:solidFill>
              </a:rPr>
              <a:t>Conflict in the </a:t>
            </a:r>
            <a:r>
              <a:rPr lang="en-US" sz="4000" dirty="0" smtClean="0">
                <a:solidFill>
                  <a:schemeClr val="accent1">
                    <a:lumMod val="20000"/>
                    <a:lumOff val="80000"/>
                  </a:schemeClr>
                </a:solidFill>
              </a:rPr>
              <a:t>Classroom</a:t>
            </a:r>
            <a:br>
              <a:rPr lang="en-US" sz="4000" dirty="0" smtClean="0">
                <a:solidFill>
                  <a:schemeClr val="accent1">
                    <a:lumMod val="20000"/>
                    <a:lumOff val="80000"/>
                  </a:schemeClr>
                </a:solidFill>
              </a:rPr>
            </a:br>
            <a:r>
              <a:rPr lang="en-US" sz="4000" dirty="0" smtClean="0">
                <a:solidFill>
                  <a:schemeClr val="bg1"/>
                </a:solidFill>
                <a:hlinkClick r:id="rId2"/>
              </a:rPr>
              <a:t>AP </a:t>
            </a:r>
            <a:r>
              <a:rPr lang="en-US" sz="4000" dirty="0">
                <a:solidFill>
                  <a:schemeClr val="bg1"/>
                </a:solidFill>
                <a:hlinkClick r:id="rId2"/>
              </a:rPr>
              <a:t>5500</a:t>
            </a:r>
            <a:r>
              <a:rPr lang="en-US" sz="4000" dirty="0">
                <a:solidFill>
                  <a:schemeClr val="bg1"/>
                </a:solidFill>
              </a:rPr>
              <a:t/>
            </a:r>
            <a:br>
              <a:rPr lang="en-US" sz="4000" dirty="0">
                <a:solidFill>
                  <a:schemeClr val="bg1"/>
                </a:solidFill>
              </a:rPr>
            </a:br>
            <a:endParaRPr lang="en-US" sz="4000" dirty="0">
              <a:solidFill>
                <a:schemeClr val="bg1"/>
              </a:solidFill>
            </a:endParaRPr>
          </a:p>
        </p:txBody>
      </p:sp>
      <p:sp>
        <p:nvSpPr>
          <p:cNvPr id="3" name="Content Placeholder 2"/>
          <p:cNvSpPr>
            <a:spLocks noGrp="1"/>
          </p:cNvSpPr>
          <p:nvPr>
            <p:ph idx="1"/>
          </p:nvPr>
        </p:nvSpPr>
        <p:spPr/>
        <p:txBody>
          <a:bodyPr>
            <a:noAutofit/>
          </a:bodyPr>
          <a:lstStyle/>
          <a:p>
            <a:pPr marL="0" indent="0">
              <a:buNone/>
            </a:pPr>
            <a:r>
              <a:rPr lang="en-US" sz="2400" dirty="0"/>
              <a:t>The purpose of this procedure is to provide a prompt and equitable means to address violations of the </a:t>
            </a:r>
            <a:r>
              <a:rPr lang="en-US" sz="2400" b="1" dirty="0"/>
              <a:t>Student Standards of Conduct</a:t>
            </a:r>
            <a:r>
              <a:rPr lang="en-US" sz="2400" dirty="0"/>
              <a:t>, which ensures to the student or students involved the due process rights guaranteed them by state and federal constitutional protections. This procedure will be used in a fair and equitable manner, and not for purposes of retaliation. It is not intended to substitute for criminal or civil proceedings that may be initiated by other agencies.</a:t>
            </a:r>
          </a:p>
        </p:txBody>
      </p:sp>
      <p:sp>
        <p:nvSpPr>
          <p:cNvPr id="4" name="Text Placeholder 3"/>
          <p:cNvSpPr>
            <a:spLocks noGrp="1"/>
          </p:cNvSpPr>
          <p:nvPr>
            <p:ph type="body" sz="half" idx="2"/>
          </p:nvPr>
        </p:nvSpPr>
        <p:spPr/>
        <p:txBody>
          <a:bodyPr>
            <a:normAutofit fontScale="77500" lnSpcReduction="20000"/>
          </a:bodyPr>
          <a:lstStyle/>
          <a:p>
            <a:endParaRPr lang="en-US" sz="3400" dirty="0"/>
          </a:p>
          <a:p>
            <a:r>
              <a:rPr lang="en-US" sz="3400" dirty="0"/>
              <a:t>ADMINISTRATIVE PROCEDURE 5500 STANDARDS OF STUDENT CONDUCT, DISCIPLINE PROCEDURES AND DUE PROCESS</a:t>
            </a:r>
          </a:p>
        </p:txBody>
      </p:sp>
    </p:spTree>
    <p:extLst>
      <p:ext uri="{BB962C8B-B14F-4D97-AF65-F5344CB8AC3E}">
        <p14:creationId xmlns:p14="http://schemas.microsoft.com/office/powerpoint/2010/main" val="36715177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2">
                    <a:lumMod val="50000"/>
                  </a:schemeClr>
                </a:solidFill>
              </a:rPr>
              <a:t>8. Dishonesty: Plagiarism and Cheating</a:t>
            </a:r>
          </a:p>
        </p:txBody>
      </p:sp>
      <p:sp>
        <p:nvSpPr>
          <p:cNvPr id="4" name="Content Placeholder 3"/>
          <p:cNvSpPr>
            <a:spLocks noGrp="1"/>
          </p:cNvSpPr>
          <p:nvPr>
            <p:ph sz="half" idx="2"/>
          </p:nvPr>
        </p:nvSpPr>
        <p:spPr>
          <a:xfrm>
            <a:off x="675745" y="1560072"/>
            <a:ext cx="4185623" cy="5297928"/>
          </a:xfrm>
        </p:spPr>
        <p:txBody>
          <a:bodyPr>
            <a:normAutofit/>
          </a:bodyPr>
          <a:lstStyle/>
          <a:p>
            <a:pPr marL="0" indent="0">
              <a:buNone/>
            </a:pPr>
            <a:r>
              <a:rPr lang="en-US" sz="2800" b="1" dirty="0"/>
              <a:t>Dishonesty such as cheating, plagiarism (including plagiarism in a student publication), forgery, alteration or misuse of college documents, records, or identification documents, or furnishing false information to the college.</a:t>
            </a:r>
          </a:p>
          <a:p>
            <a:endParaRPr lang="en-US" sz="2000" dirty="0"/>
          </a:p>
        </p:txBody>
      </p:sp>
      <p:sp>
        <p:nvSpPr>
          <p:cNvPr id="5" name="Text Placeholder 4"/>
          <p:cNvSpPr>
            <a:spLocks noGrp="1"/>
          </p:cNvSpPr>
          <p:nvPr>
            <p:ph type="body" sz="quarter" idx="3"/>
          </p:nvPr>
        </p:nvSpPr>
        <p:spPr>
          <a:xfrm>
            <a:off x="5088384" y="1560072"/>
            <a:ext cx="4185618" cy="576262"/>
          </a:xfrm>
          <a:solidFill>
            <a:schemeClr val="accent2"/>
          </a:solidFill>
        </p:spPr>
        <p:txBody>
          <a:bodyPr/>
          <a:lstStyle/>
          <a:p>
            <a:pPr algn="ctr"/>
            <a:r>
              <a:rPr lang="en-US" dirty="0">
                <a:solidFill>
                  <a:schemeClr val="bg1"/>
                </a:solidFill>
              </a:rPr>
              <a:t>Usual Discipline</a:t>
            </a:r>
          </a:p>
        </p:txBody>
      </p:sp>
      <p:sp>
        <p:nvSpPr>
          <p:cNvPr id="6" name="Content Placeholder 5"/>
          <p:cNvSpPr>
            <a:spLocks noGrp="1"/>
          </p:cNvSpPr>
          <p:nvPr>
            <p:ph sz="quarter" idx="4"/>
          </p:nvPr>
        </p:nvSpPr>
        <p:spPr>
          <a:xfrm>
            <a:off x="5088384" y="2136334"/>
            <a:ext cx="4185617" cy="4523257"/>
          </a:xfrm>
        </p:spPr>
        <p:txBody>
          <a:bodyPr>
            <a:noAutofit/>
          </a:bodyPr>
          <a:lstStyle/>
          <a:p>
            <a:pPr marL="0" indent="0">
              <a:buNone/>
            </a:pPr>
            <a:r>
              <a:rPr lang="en-US" sz="2200" dirty="0"/>
              <a:t>A. Written or verbal reprimand. An admonition to the student to cease and desist from conduct determined to violate the Code of Student Conduct. Written reprimands may become part of a student's permanent record at the college. A record of the fact that a verbal reprimand has been given may become part of a student's record at the college for a period of up to one year. </a:t>
            </a:r>
          </a:p>
        </p:txBody>
      </p:sp>
    </p:spTree>
    <p:extLst>
      <p:ext uri="{BB962C8B-B14F-4D97-AF65-F5344CB8AC3E}">
        <p14:creationId xmlns:p14="http://schemas.microsoft.com/office/powerpoint/2010/main" val="2316590000"/>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697E54CEF0FA447BF7A65CD1D81826A" ma:contentTypeVersion="29" ma:contentTypeDescription="Create a new document." ma:contentTypeScope="" ma:versionID="29b2210e3f9903e663ce61402742fbcb">
  <xsd:schema xmlns:xsd="http://www.w3.org/2001/XMLSchema" xmlns:xs="http://www.w3.org/2001/XMLSchema" xmlns:p="http://schemas.microsoft.com/office/2006/metadata/properties" xmlns:ns3="dc8715b3-333d-4286-9d32-d52c53b847cb" xmlns:ns4="ca70df20-2abe-4dbd-bc3a-b01a31aa5661" targetNamespace="http://schemas.microsoft.com/office/2006/metadata/properties" ma:root="true" ma:fieldsID="57d232df284486c53da34dcea4774920" ns3:_="" ns4:_="">
    <xsd:import namespace="dc8715b3-333d-4286-9d32-d52c53b847cb"/>
    <xsd:import namespace="ca70df20-2abe-4dbd-bc3a-b01a31aa5661"/>
    <xsd:element name="properties">
      <xsd:complexType>
        <xsd:sequence>
          <xsd:element name="documentManagement">
            <xsd:complexType>
              <xsd:all>
                <xsd:element ref="ns3:MediaServiceMetadata" minOccurs="0"/>
                <xsd:element ref="ns3:MediaServiceFastMetadata" minOccurs="0"/>
                <xsd:element ref="ns3:NotebookType" minOccurs="0"/>
                <xsd:element ref="ns3:FolderType" minOccurs="0"/>
                <xsd:element ref="ns3:CultureName" minOccurs="0"/>
                <xsd:element ref="ns3:AppVersion" minOccurs="0"/>
                <xsd:element ref="ns3:TeamsChannelId" minOccurs="0"/>
                <xsd:element ref="ns3:Owner" minOccurs="0"/>
                <xsd:element ref="ns3:DefaultSectionNames" minOccurs="0"/>
                <xsd:element ref="ns3:Templates" minOccurs="0"/>
                <xsd:element ref="ns3:Teachers" minOccurs="0"/>
                <xsd:element ref="ns3:Students" minOccurs="0"/>
                <xsd:element ref="ns3:Student_Groups" minOccurs="0"/>
                <xsd:element ref="ns3:Invited_Teachers" minOccurs="0"/>
                <xsd:element ref="ns3:Invited_Students" minOccurs="0"/>
                <xsd:element ref="ns3:Self_Registration_Enabled" minOccurs="0"/>
                <xsd:element ref="ns3:Has_Teacher_Only_SectionGroup" minOccurs="0"/>
                <xsd:element ref="ns3:Is_Collaboration_Space_Locked" minOccurs="0"/>
                <xsd:element ref="ns3:IsNotebookLocked" minOccurs="0"/>
                <xsd:element ref="ns4:SharedWithUsers" minOccurs="0"/>
                <xsd:element ref="ns4:SharedWithDetails" minOccurs="0"/>
                <xsd:element ref="ns4:SharingHintHash"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8715b3-333d-4286-9d32-d52c53b847c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NotebookType" ma:index="10" nillable="true" ma:displayName="Notebook Type" ma:internalName="NotebookType">
      <xsd:simpleType>
        <xsd:restriction base="dms:Text"/>
      </xsd:simpleType>
    </xsd:element>
    <xsd:element name="FolderType" ma:index="11" nillable="true" ma:displayName="Folder Type" ma:internalName="FolderType">
      <xsd:simpleType>
        <xsd:restriction base="dms:Text"/>
      </xsd:simpleType>
    </xsd:element>
    <xsd:element name="CultureName" ma:index="12" nillable="true" ma:displayName="Culture Name" ma:internalName="CultureName">
      <xsd:simpleType>
        <xsd:restriction base="dms:Text"/>
      </xsd:simpleType>
    </xsd:element>
    <xsd:element name="AppVersion" ma:index="13" nillable="true" ma:displayName="App Version" ma:internalName="AppVersion">
      <xsd:simpleType>
        <xsd:restriction base="dms:Text"/>
      </xsd:simpleType>
    </xsd:element>
    <xsd:element name="TeamsChannelId" ma:index="14" nillable="true" ma:displayName="Teams Channel Id" ma:internalName="TeamsChannelId">
      <xsd:simpleType>
        <xsd:restriction base="dms:Text"/>
      </xsd:simpleType>
    </xsd:element>
    <xsd:element name="Owner" ma:index="15"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efaultSectionNames" ma:index="16" nillable="true" ma:displayName="Default Section Names" ma:internalName="DefaultSectionNames">
      <xsd:simpleType>
        <xsd:restriction base="dms:Note">
          <xsd:maxLength value="255"/>
        </xsd:restriction>
      </xsd:simpleType>
    </xsd:element>
    <xsd:element name="Templates" ma:index="17" nillable="true" ma:displayName="Templates" ma:internalName="Templates">
      <xsd:simpleType>
        <xsd:restriction base="dms:Note">
          <xsd:maxLength value="255"/>
        </xsd:restriction>
      </xsd:simpleType>
    </xsd:element>
    <xsd:element name="Teachers" ma:index="18"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19"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20"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Teachers" ma:index="21" nillable="true" ma:displayName="Invited Teachers" ma:internalName="Invited_Teachers">
      <xsd:simpleType>
        <xsd:restriction base="dms:Note">
          <xsd:maxLength value="255"/>
        </xsd:restriction>
      </xsd:simpleType>
    </xsd:element>
    <xsd:element name="Invited_Students" ma:index="22" nillable="true" ma:displayName="Invited Students" ma:internalName="Invited_Students">
      <xsd:simpleType>
        <xsd:restriction base="dms:Note">
          <xsd:maxLength value="255"/>
        </xsd:restriction>
      </xsd:simpleType>
    </xsd:element>
    <xsd:element name="Self_Registration_Enabled" ma:index="23" nillable="true" ma:displayName="Self Registration Enabled" ma:internalName="Self_Registration_Enabled">
      <xsd:simpleType>
        <xsd:restriction base="dms:Boolean"/>
      </xsd:simpleType>
    </xsd:element>
    <xsd:element name="Has_Teacher_Only_SectionGroup" ma:index="24" nillable="true" ma:displayName="Has Teacher Only SectionGroup" ma:internalName="Has_Teacher_Only_SectionGroup">
      <xsd:simpleType>
        <xsd:restriction base="dms:Boolean"/>
      </xsd:simpleType>
    </xsd:element>
    <xsd:element name="Is_Collaboration_Space_Locked" ma:index="25" nillable="true" ma:displayName="Is Collaboration Space Locked" ma:internalName="Is_Collaboration_Space_Locked">
      <xsd:simpleType>
        <xsd:restriction base="dms:Boolean"/>
      </xsd:simpleType>
    </xsd:element>
    <xsd:element name="IsNotebookLocked" ma:index="26" nillable="true" ma:displayName="Is Notebook Locked" ma:internalName="IsNotebookLocked">
      <xsd:simpleType>
        <xsd:restriction base="dms:Boolean"/>
      </xsd:simpleType>
    </xsd:element>
    <xsd:element name="MediaServiceAutoKeyPoints" ma:index="30" nillable="true" ma:displayName="MediaServiceAutoKeyPoints" ma:hidden="true" ma:internalName="MediaServiceAutoKeyPoints" ma:readOnly="true">
      <xsd:simpleType>
        <xsd:restriction base="dms:Note"/>
      </xsd:simpleType>
    </xsd:element>
    <xsd:element name="MediaServiceKeyPoints" ma:index="31" nillable="true" ma:displayName="KeyPoints" ma:internalName="MediaServiceKeyPoints" ma:readOnly="true">
      <xsd:simpleType>
        <xsd:restriction base="dms:Note">
          <xsd:maxLength value="255"/>
        </xsd:restriction>
      </xsd:simpleType>
    </xsd:element>
    <xsd:element name="MediaServiceAutoTags" ma:index="32" nillable="true" ma:displayName="Tags" ma:internalName="MediaServiceAutoTags" ma:readOnly="true">
      <xsd:simpleType>
        <xsd:restriction base="dms:Text"/>
      </xsd:simpleType>
    </xsd:element>
    <xsd:element name="MediaServiceOCR" ma:index="33" nillable="true" ma:displayName="Extracted Text" ma:internalName="MediaServiceOCR" ma:readOnly="true">
      <xsd:simpleType>
        <xsd:restriction base="dms:Note">
          <xsd:maxLength value="255"/>
        </xsd:restriction>
      </xsd:simpleType>
    </xsd:element>
    <xsd:element name="MediaServiceGenerationTime" ma:index="34" nillable="true" ma:displayName="MediaServiceGenerationTime" ma:hidden="true" ma:internalName="MediaServiceGenerationTime" ma:readOnly="true">
      <xsd:simpleType>
        <xsd:restriction base="dms:Text"/>
      </xsd:simpleType>
    </xsd:element>
    <xsd:element name="MediaServiceEventHashCode" ma:index="35" nillable="true" ma:displayName="MediaServiceEventHashCode" ma:hidden="true" ma:internalName="MediaServiceEventHashCode" ma:readOnly="true">
      <xsd:simpleType>
        <xsd:restriction base="dms:Text"/>
      </xsd:simpleType>
    </xsd:element>
    <xsd:element name="MediaServiceDateTaken" ma:index="36"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a70df20-2abe-4dbd-bc3a-b01a31aa5661" elementFormDefault="qualified">
    <xsd:import namespace="http://schemas.microsoft.com/office/2006/documentManagement/types"/>
    <xsd:import namespace="http://schemas.microsoft.com/office/infopath/2007/PartnerControls"/>
    <xsd:element name="SharedWithUsers" ma:index="2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8" nillable="true" ma:displayName="Shared With Details" ma:internalName="SharedWithDetails" ma:readOnly="true">
      <xsd:simpleType>
        <xsd:restriction base="dms:Note">
          <xsd:maxLength value="255"/>
        </xsd:restriction>
      </xsd:simpleType>
    </xsd:element>
    <xsd:element name="SharingHintHash" ma:index="2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eamsChannelId xmlns="dc8715b3-333d-4286-9d32-d52c53b847cb" xsi:nil="true"/>
    <Invited_Students xmlns="dc8715b3-333d-4286-9d32-d52c53b847cb" xsi:nil="true"/>
    <Self_Registration_Enabled xmlns="dc8715b3-333d-4286-9d32-d52c53b847cb" xsi:nil="true"/>
    <CultureName xmlns="dc8715b3-333d-4286-9d32-d52c53b847cb" xsi:nil="true"/>
    <Students xmlns="dc8715b3-333d-4286-9d32-d52c53b847cb">
      <UserInfo>
        <DisplayName/>
        <AccountId xsi:nil="true"/>
        <AccountType/>
      </UserInfo>
    </Students>
    <Student_Groups xmlns="dc8715b3-333d-4286-9d32-d52c53b847cb">
      <UserInfo>
        <DisplayName/>
        <AccountId xsi:nil="true"/>
        <AccountType/>
      </UserInfo>
    </Student_Groups>
    <AppVersion xmlns="dc8715b3-333d-4286-9d32-d52c53b847cb" xsi:nil="true"/>
    <Has_Teacher_Only_SectionGroup xmlns="dc8715b3-333d-4286-9d32-d52c53b847cb" xsi:nil="true"/>
    <Owner xmlns="dc8715b3-333d-4286-9d32-d52c53b847cb">
      <UserInfo>
        <DisplayName/>
        <AccountId xsi:nil="true"/>
        <AccountType/>
      </UserInfo>
    </Owner>
    <Is_Collaboration_Space_Locked xmlns="dc8715b3-333d-4286-9d32-d52c53b847cb" xsi:nil="true"/>
    <NotebookType xmlns="dc8715b3-333d-4286-9d32-d52c53b847cb" xsi:nil="true"/>
    <Invited_Teachers xmlns="dc8715b3-333d-4286-9d32-d52c53b847cb" xsi:nil="true"/>
    <IsNotebookLocked xmlns="dc8715b3-333d-4286-9d32-d52c53b847cb" xsi:nil="true"/>
    <DefaultSectionNames xmlns="dc8715b3-333d-4286-9d32-d52c53b847cb" xsi:nil="true"/>
    <Templates xmlns="dc8715b3-333d-4286-9d32-d52c53b847cb" xsi:nil="true"/>
    <FolderType xmlns="dc8715b3-333d-4286-9d32-d52c53b847cb" xsi:nil="true"/>
    <Teachers xmlns="dc8715b3-333d-4286-9d32-d52c53b847cb">
      <UserInfo>
        <DisplayName/>
        <AccountId xsi:nil="true"/>
        <AccountType/>
      </UserInfo>
    </Teachers>
  </documentManagement>
</p:properties>
</file>

<file path=customXml/itemProps1.xml><?xml version="1.0" encoding="utf-8"?>
<ds:datastoreItem xmlns:ds="http://schemas.openxmlformats.org/officeDocument/2006/customXml" ds:itemID="{ED253C0C-D9F8-4837-89C7-E874C6B0287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c8715b3-333d-4286-9d32-d52c53b847cb"/>
    <ds:schemaRef ds:uri="ca70df20-2abe-4dbd-bc3a-b01a31aa566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34A4072-EAF0-4DE8-9BF3-95973F57F7DC}">
  <ds:schemaRefs>
    <ds:schemaRef ds:uri="http://schemas.microsoft.com/sharepoint/v3/contenttype/forms"/>
  </ds:schemaRefs>
</ds:datastoreItem>
</file>

<file path=customXml/itemProps3.xml><?xml version="1.0" encoding="utf-8"?>
<ds:datastoreItem xmlns:ds="http://schemas.openxmlformats.org/officeDocument/2006/customXml" ds:itemID="{104EC3E6-ACAD-4974-ADA8-FBBDC07EF6E5}">
  <ds:schemaRefs>
    <ds:schemaRef ds:uri="http://purl.org/dc/elements/1.1/"/>
    <ds:schemaRef ds:uri="dc8715b3-333d-4286-9d32-d52c53b847cb"/>
    <ds:schemaRef ds:uri="http://www.w3.org/XML/1998/namespace"/>
    <ds:schemaRef ds:uri="http://schemas.microsoft.com/office/infopath/2007/PartnerControls"/>
    <ds:schemaRef ds:uri="http://purl.org/dc/terms/"/>
    <ds:schemaRef ds:uri="http://purl.org/dc/dcmitype/"/>
    <ds:schemaRef ds:uri="ca70df20-2abe-4dbd-bc3a-b01a31aa5661"/>
    <ds:schemaRef ds:uri="http://schemas.microsoft.com/office/2006/documentManagement/types"/>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Integral</Template>
  <TotalTime>2762</TotalTime>
  <Words>1000</Words>
  <Application>Microsoft Office PowerPoint</Application>
  <PresentationFormat>Widescreen</PresentationFormat>
  <Paragraphs>138</Paragraphs>
  <Slides>17</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Trebuchet MS</vt:lpstr>
      <vt:lpstr>Wingdings 3</vt:lpstr>
      <vt:lpstr>Facet</vt:lpstr>
      <vt:lpstr>New Faculty Orientation</vt:lpstr>
      <vt:lpstr>AGENDA</vt:lpstr>
      <vt:lpstr>ACCESS</vt:lpstr>
      <vt:lpstr>Admission &amp; Records Topics</vt:lpstr>
      <vt:lpstr>Office Hours – Article 18</vt:lpstr>
      <vt:lpstr>Preparing for your Class(es)</vt:lpstr>
      <vt:lpstr>AP 4105 – Distance Education</vt:lpstr>
      <vt:lpstr>    Conflict in the Classroom AP 5500 </vt:lpstr>
      <vt:lpstr>8. Dishonesty: Plagiarism and Cheating</vt:lpstr>
      <vt:lpstr>13. Disruptive Behavior</vt:lpstr>
      <vt:lpstr>Abbreviated Continuum of Forms of Discipline</vt:lpstr>
      <vt:lpstr>Tips</vt:lpstr>
      <vt:lpstr>Resources</vt:lpstr>
      <vt:lpstr>Faculty Evaluation and Professional Responsibilities</vt:lpstr>
      <vt:lpstr>Professional Development</vt:lpstr>
      <vt:lpstr>Tips and Other Information</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Division I &amp; II Meeting</dc:title>
  <dc:creator>Maria M. Pinilla</dc:creator>
  <cp:lastModifiedBy>Lilia Celhay</cp:lastModifiedBy>
  <cp:revision>251</cp:revision>
  <cp:lastPrinted>2019-01-07T18:21:25Z</cp:lastPrinted>
  <dcterms:created xsi:type="dcterms:W3CDTF">2017-01-18T04:28:02Z</dcterms:created>
  <dcterms:modified xsi:type="dcterms:W3CDTF">2020-07-21T18:57:59Z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0x010100B697E54CEF0FA447BF7A65CD1D81826A</vt:lpwstr>
  </property>
</Properties>
</file>