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2"/>
  </p:notesMasterIdLst>
  <p:sldIdLst>
    <p:sldId id="256" r:id="rId5"/>
    <p:sldId id="258" r:id="rId6"/>
    <p:sldId id="257" r:id="rId7"/>
    <p:sldId id="305" r:id="rId8"/>
    <p:sldId id="289" r:id="rId9"/>
    <p:sldId id="301" r:id="rId10"/>
    <p:sldId id="264" r:id="rId11"/>
    <p:sldId id="303" r:id="rId12"/>
    <p:sldId id="304" r:id="rId13"/>
    <p:sldId id="302" r:id="rId14"/>
    <p:sldId id="267" r:id="rId15"/>
    <p:sldId id="293" r:id="rId16"/>
    <p:sldId id="294" r:id="rId17"/>
    <p:sldId id="306" r:id="rId18"/>
    <p:sldId id="296" r:id="rId19"/>
    <p:sldId id="307" r:id="rId20"/>
    <p:sldId id="309" r:id="rId21"/>
    <p:sldId id="308" r:id="rId22"/>
    <p:sldId id="291" r:id="rId23"/>
    <p:sldId id="297" r:id="rId24"/>
    <p:sldId id="298" r:id="rId25"/>
    <p:sldId id="299" r:id="rId26"/>
    <p:sldId id="278" r:id="rId27"/>
    <p:sldId id="275" r:id="rId28"/>
    <p:sldId id="290" r:id="rId29"/>
    <p:sldId id="266" r:id="rId30"/>
    <p:sldId id="260" r:id="rId31"/>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C8CA"/>
    <a:srgbClr val="44C3CF"/>
    <a:srgbClr val="00727D"/>
    <a:srgbClr val="796E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6BDC2D-5F4A-43C3-A1DF-38109AAC8E0D}" v="68" dt="2021-01-22T02:09:09.6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787" autoAdjust="0"/>
    <p:restoredTop sz="94660"/>
  </p:normalViewPr>
  <p:slideViewPr>
    <p:cSldViewPr snapToGrid="0">
      <p:cViewPr varScale="1">
        <p:scale>
          <a:sx n="62" d="100"/>
          <a:sy n="62" d="100"/>
        </p:scale>
        <p:origin x="30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dbenavides\Downloads\COA%20Swirl%20Spring%202021%20%20-%20Home%20College.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[COA Swirl Spring 2021  - Home College.xlsx]Sheet1!PivotTable2</c:name>
    <c:fmtId val="3"/>
  </c:pivotSource>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j-lt"/>
                <a:ea typeface="+mn-ea"/>
                <a:cs typeface="Arial" panose="020B0604020202020204" pitchFamily="34" charset="0"/>
              </a:defRPr>
            </a:pPr>
            <a:r>
              <a:rPr lang="en-US" sz="2400">
                <a:latin typeface="+mj-lt"/>
              </a:rPr>
              <a:t>COA Swirl</a:t>
            </a:r>
          </a:p>
        </c:rich>
      </c:tx>
      <c:overlay val="0"/>
      <c:spPr>
        <a:noFill/>
        <a:ln>
          <a:noFill/>
        </a:ln>
        <a:effectLst>
          <a:glow rad="63500">
            <a:schemeClr val="accent1">
              <a:satMod val="175000"/>
              <a:alpha val="40000"/>
            </a:schemeClr>
          </a:glow>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j-lt"/>
              <a:ea typeface="+mn-ea"/>
              <a:cs typeface="Arial" panose="020B0604020202020204" pitchFamily="34" charset="0"/>
            </a:defRPr>
          </a:pPr>
          <a:endParaRPr lang="en-US"/>
        </a:p>
      </c:txPr>
    </c:title>
    <c:autoTitleDeleted val="0"/>
    <c:pivotFmts>
      <c:pivotFmt>
        <c:idx val="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1"/>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2"/>
        <c:spPr>
          <a:solidFill>
            <a:schemeClr val="accent1"/>
          </a:solidFill>
          <a:ln w="19050">
            <a:solidFill>
              <a:schemeClr val="lt1"/>
            </a:solidFill>
          </a:ln>
          <a:effectLst/>
        </c:spPr>
      </c:pivotFmt>
      <c:pivotFmt>
        <c:idx val="3"/>
        <c:spPr>
          <a:solidFill>
            <a:schemeClr val="accent1"/>
          </a:solidFill>
          <a:ln w="19050">
            <a:solidFill>
              <a:schemeClr val="lt1"/>
            </a:solidFill>
          </a:ln>
          <a:effectLst/>
        </c:spPr>
      </c:pivotFmt>
      <c:pivotFmt>
        <c:idx val="4"/>
        <c:spPr>
          <a:solidFill>
            <a:schemeClr val="accent1"/>
          </a:solidFill>
          <a:ln w="19050">
            <a:solidFill>
              <a:schemeClr val="lt1"/>
            </a:solidFill>
          </a:ln>
          <a:effectLst/>
        </c:spPr>
      </c:pivotFmt>
      <c:pivotFmt>
        <c:idx val="5"/>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6"/>
        <c:spPr>
          <a:solidFill>
            <a:schemeClr val="accent1"/>
          </a:solidFill>
          <a:ln w="19050">
            <a:solidFill>
              <a:schemeClr val="lt1"/>
            </a:solidFill>
          </a:ln>
          <a:effectLst/>
        </c:spPr>
      </c:pivotFmt>
      <c:pivotFmt>
        <c:idx val="7"/>
        <c:spPr>
          <a:solidFill>
            <a:schemeClr val="accent1"/>
          </a:solidFill>
          <a:ln w="19050">
            <a:solidFill>
              <a:schemeClr val="lt1"/>
            </a:solidFill>
          </a:ln>
          <a:effectLst/>
        </c:spPr>
      </c:pivotFmt>
      <c:pivotFmt>
        <c:idx val="8"/>
        <c:spPr>
          <a:solidFill>
            <a:schemeClr val="accent1"/>
          </a:solidFill>
          <a:ln w="19050">
            <a:solidFill>
              <a:schemeClr val="lt1"/>
            </a:solidFill>
          </a:ln>
          <a:effectLst/>
        </c:spPr>
      </c:pivotFmt>
    </c:pivotFmts>
    <c:plotArea>
      <c:layout/>
      <c:pieChart>
        <c:varyColors val="1"/>
        <c:ser>
          <c:idx val="0"/>
          <c:order val="0"/>
          <c:tx>
            <c:strRef>
              <c:f>Sheet1!$C$3:$C$4</c:f>
              <c:strCache>
                <c:ptCount val="1"/>
                <c:pt idx="0">
                  <c:v>Total</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77D-4CE5-AE71-79BE4FC521F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77D-4CE5-AE71-79BE4FC521F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77D-4CE5-AE71-79BE4FC521F9}"/>
              </c:ext>
            </c:extLst>
          </c:dPt>
          <c:dLbls>
            <c:dLbl>
              <c:idx val="0"/>
              <c:layout>
                <c:manualLayout>
                  <c:x val="-0.10881250422494612"/>
                  <c:y val="0.20518462692886785"/>
                </c:manualLayout>
              </c:layout>
              <c:showLegendKey val="0"/>
              <c:showVal val="0"/>
              <c:showCatName val="1"/>
              <c:showSerName val="0"/>
              <c:showPercent val="1"/>
              <c:showBubbleSize val="0"/>
              <c:extLst>
                <c:ext xmlns:c15="http://schemas.microsoft.com/office/drawing/2012/chart" uri="{CE6537A1-D6FC-4f65-9D91-7224C49458BB}">
                  <c15:layout>
                    <c:manualLayout>
                      <c:w val="0.38322270174622608"/>
                      <c:h val="0.23341324814898978"/>
                    </c:manualLayout>
                  </c15:layout>
                </c:ext>
                <c:ext xmlns:c16="http://schemas.microsoft.com/office/drawing/2014/chart" uri="{C3380CC4-5D6E-409C-BE32-E72D297353CC}">
                  <c16:uniqueId val="{00000001-477D-4CE5-AE71-79BE4FC521F9}"/>
                </c:ext>
              </c:extLst>
            </c:dLbl>
            <c:dLbl>
              <c:idx val="1"/>
              <c:layout>
                <c:manualLayout>
                  <c:x val="8.4927050326495335E-2"/>
                  <c:y val="-0.20403392714973034"/>
                </c:manualLayout>
              </c:layout>
              <c:showLegendKey val="0"/>
              <c:showVal val="0"/>
              <c:showCatName val="1"/>
              <c:showSerName val="0"/>
              <c:showPercent val="1"/>
              <c:showBubbleSize val="0"/>
              <c:extLst>
                <c:ext xmlns:c15="http://schemas.microsoft.com/office/drawing/2012/chart" uri="{CE6537A1-D6FC-4f65-9D91-7224C49458BB}">
                  <c15:layout>
                    <c:manualLayout>
                      <c:w val="0.35714285714285721"/>
                      <c:h val="0.20143889963654893"/>
                    </c:manualLayout>
                  </c15:layout>
                </c:ext>
                <c:ext xmlns:c16="http://schemas.microsoft.com/office/drawing/2014/chart" uri="{C3380CC4-5D6E-409C-BE32-E72D297353CC}">
                  <c16:uniqueId val="{00000003-477D-4CE5-AE71-79BE4FC521F9}"/>
                </c:ext>
              </c:extLst>
            </c:dLbl>
            <c:dLbl>
              <c:idx val="2"/>
              <c:layout>
                <c:manualLayout>
                  <c:x val="0.13322493379323419"/>
                  <c:y val="0.26151292396676112"/>
                </c:manualLayout>
              </c:layout>
              <c:showLegendKey val="0"/>
              <c:showVal val="0"/>
              <c:showCatName val="1"/>
              <c:showSerName val="0"/>
              <c:showPercent val="1"/>
              <c:showBubbleSize val="0"/>
              <c:extLst>
                <c:ext xmlns:c15="http://schemas.microsoft.com/office/drawing/2012/chart" uri="{CE6537A1-D6FC-4f65-9D91-7224C49458BB}">
                  <c15:layout>
                    <c:manualLayout>
                      <c:w val="0.33781542544304005"/>
                      <c:h val="0.19323745735197231"/>
                    </c:manualLayout>
                  </c15:layout>
                </c:ext>
                <c:ext xmlns:c16="http://schemas.microsoft.com/office/drawing/2014/chart" uri="{C3380CC4-5D6E-409C-BE32-E72D297353CC}">
                  <c16:uniqueId val="{00000005-477D-4CE5-AE71-79BE4FC521F9}"/>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Arial" panose="020B0604020202020204" pitchFamily="34" charset="0"/>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Sheet1!$B$5:$B$8</c:f>
              <c:strCache>
                <c:ptCount val="3"/>
                <c:pt idx="0">
                  <c:v>Berkeley City College</c:v>
                </c:pt>
                <c:pt idx="1">
                  <c:v>Laney College</c:v>
                </c:pt>
                <c:pt idx="2">
                  <c:v>Merritt College</c:v>
                </c:pt>
              </c:strCache>
            </c:strRef>
          </c:cat>
          <c:val>
            <c:numRef>
              <c:f>Sheet1!$C$5:$C$8</c:f>
              <c:numCache>
                <c:formatCode>General</c:formatCode>
                <c:ptCount val="3"/>
                <c:pt idx="0">
                  <c:v>314</c:v>
                </c:pt>
                <c:pt idx="1">
                  <c:v>449</c:v>
                </c:pt>
                <c:pt idx="2">
                  <c:v>278</c:v>
                </c:pt>
              </c:numCache>
            </c:numRef>
          </c:val>
          <c:extLst>
            <c:ext xmlns:c16="http://schemas.microsoft.com/office/drawing/2014/chart" uri="{C3380CC4-5D6E-409C-BE32-E72D297353CC}">
              <c16:uniqueId val="{00000006-477D-4CE5-AE71-79BE4FC521F9}"/>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Arial" panose="020B0604020202020204" pitchFamily="34" charset="0"/>
          <a:cs typeface="Arial" panose="020B0604020202020204" pitchFamily="34" charset="0"/>
        </a:defRPr>
      </a:pPr>
      <a:endParaRPr lang="en-US"/>
    </a:p>
  </c:txPr>
  <c:externalData r:id="rId3">
    <c:autoUpdate val="0"/>
  </c:externalData>
  <c:extLst>
    <c:ext xmlns:c14="http://schemas.microsoft.com/office/drawing/2007/8/2/chart" uri="{781A3756-C4B2-4CAC-9D66-4F8BD8637D16}">
      <c14:pivotOptions>
        <c14:dropZoneFilter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3.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4834A8-FBE2-4819-B6EC-CB83DAB95AD4}" type="doc">
      <dgm:prSet loTypeId="urn:microsoft.com/office/officeart/2008/layout/LinedList" loCatId="list" qsTypeId="urn:microsoft.com/office/officeart/2005/8/quickstyle/simple4" qsCatId="simple" csTypeId="urn:microsoft.com/office/officeart/2005/8/colors/accent2_2" csCatId="accent2" phldr="1"/>
      <dgm:spPr/>
      <dgm:t>
        <a:bodyPr/>
        <a:lstStyle/>
        <a:p>
          <a:endParaRPr lang="en-US"/>
        </a:p>
      </dgm:t>
    </dgm:pt>
    <dgm:pt modelId="{3E4ADCF1-BCFE-49E8-823A-C9495F03D5C9}">
      <dgm:prSet custT="1"/>
      <dgm:spPr/>
      <dgm:t>
        <a:bodyPr/>
        <a:lstStyle/>
        <a:p>
          <a:pPr rtl="0">
            <a:lnSpc>
              <a:spcPct val="100000"/>
            </a:lnSpc>
          </a:pPr>
          <a:r>
            <a:rPr lang="en-US" sz="2800" b="1" dirty="0">
              <a:latin typeface="Gill Sans MT" panose="020B0502020104020203"/>
            </a:rPr>
            <a:t>- Welcome &amp; Remarks</a:t>
          </a:r>
          <a:endParaRPr lang="en-US" sz="2800" b="1" dirty="0"/>
        </a:p>
      </dgm:t>
    </dgm:pt>
    <dgm:pt modelId="{B9CDE720-C9B8-48F7-9832-CF87DD342A33}" type="parTrans" cxnId="{2B8D4F28-10CE-404E-B552-17ACAC847866}">
      <dgm:prSet/>
      <dgm:spPr/>
      <dgm:t>
        <a:bodyPr/>
        <a:lstStyle/>
        <a:p>
          <a:endParaRPr lang="en-US" sz="2800" b="1"/>
        </a:p>
      </dgm:t>
    </dgm:pt>
    <dgm:pt modelId="{F0250340-B369-4839-B284-3882088C41E9}" type="sibTrans" cxnId="{2B8D4F28-10CE-404E-B552-17ACAC847866}">
      <dgm:prSet/>
      <dgm:spPr/>
      <dgm:t>
        <a:bodyPr/>
        <a:lstStyle/>
        <a:p>
          <a:pPr>
            <a:lnSpc>
              <a:spcPct val="100000"/>
            </a:lnSpc>
          </a:pPr>
          <a:endParaRPr lang="en-US" sz="2800" b="1"/>
        </a:p>
      </dgm:t>
    </dgm:pt>
    <dgm:pt modelId="{F50517D3-B858-4818-B20B-76A301737423}">
      <dgm:prSet custT="1"/>
      <dgm:spPr/>
      <dgm:t>
        <a:bodyPr/>
        <a:lstStyle/>
        <a:p>
          <a:pPr>
            <a:lnSpc>
              <a:spcPct val="100000"/>
            </a:lnSpc>
          </a:pPr>
          <a:r>
            <a:rPr lang="en-US" sz="2800" b="1" dirty="0"/>
            <a:t>- Accreditation Updates</a:t>
          </a:r>
        </a:p>
      </dgm:t>
    </dgm:pt>
    <dgm:pt modelId="{F546F361-067E-4507-8817-5CD5BFA16CC3}" type="parTrans" cxnId="{CA086050-48D9-4343-A145-B83A865F2FA9}">
      <dgm:prSet/>
      <dgm:spPr/>
      <dgm:t>
        <a:bodyPr/>
        <a:lstStyle/>
        <a:p>
          <a:endParaRPr lang="en-US" sz="2800" b="1"/>
        </a:p>
      </dgm:t>
    </dgm:pt>
    <dgm:pt modelId="{858F7CF5-CDDF-4E1B-BF68-253B07A52E3A}" type="sibTrans" cxnId="{CA086050-48D9-4343-A145-B83A865F2FA9}">
      <dgm:prSet/>
      <dgm:spPr/>
      <dgm:t>
        <a:bodyPr/>
        <a:lstStyle/>
        <a:p>
          <a:pPr>
            <a:lnSpc>
              <a:spcPct val="100000"/>
            </a:lnSpc>
          </a:pPr>
          <a:endParaRPr lang="en-US" sz="2800" b="1"/>
        </a:p>
      </dgm:t>
    </dgm:pt>
    <dgm:pt modelId="{DB34C4A2-2DFD-435F-8222-76C3C1EA35C7}">
      <dgm:prSet custT="1"/>
      <dgm:spPr/>
      <dgm:t>
        <a:bodyPr/>
        <a:lstStyle/>
        <a:p>
          <a:pPr>
            <a:lnSpc>
              <a:spcPct val="100000"/>
            </a:lnSpc>
          </a:pPr>
          <a:r>
            <a:rPr lang="en-US" sz="2800" b="1" dirty="0"/>
            <a:t>- Budget &amp; Admin. Updates </a:t>
          </a:r>
        </a:p>
      </dgm:t>
    </dgm:pt>
    <dgm:pt modelId="{3CDB0C53-CF02-4BC1-928E-7CDAA55298C2}" type="parTrans" cxnId="{1478820A-B20C-4B3C-90FF-2AF6B82A747C}">
      <dgm:prSet/>
      <dgm:spPr/>
      <dgm:t>
        <a:bodyPr/>
        <a:lstStyle/>
        <a:p>
          <a:endParaRPr lang="en-US" sz="2800" b="1"/>
        </a:p>
      </dgm:t>
    </dgm:pt>
    <dgm:pt modelId="{04832C48-DA5A-4DCB-BB82-2C8271E29069}" type="sibTrans" cxnId="{1478820A-B20C-4B3C-90FF-2AF6B82A747C}">
      <dgm:prSet/>
      <dgm:spPr/>
      <dgm:t>
        <a:bodyPr/>
        <a:lstStyle/>
        <a:p>
          <a:pPr>
            <a:lnSpc>
              <a:spcPct val="100000"/>
            </a:lnSpc>
          </a:pPr>
          <a:endParaRPr lang="en-US" sz="2800" b="1"/>
        </a:p>
      </dgm:t>
    </dgm:pt>
    <dgm:pt modelId="{74A2F6F1-ABE7-439C-8588-A8F8BD423AF8}">
      <dgm:prSet custT="1"/>
      <dgm:spPr/>
      <dgm:t>
        <a:bodyPr/>
        <a:lstStyle/>
        <a:p>
          <a:pPr>
            <a:lnSpc>
              <a:spcPct val="100000"/>
            </a:lnSpc>
          </a:pPr>
          <a:r>
            <a:rPr lang="en-US" sz="2800" b="1" dirty="0"/>
            <a:t>- Priorities &amp; Objectives</a:t>
          </a:r>
        </a:p>
      </dgm:t>
    </dgm:pt>
    <dgm:pt modelId="{EA43DDF8-B3D3-47BF-974C-2D434B3C8DBA}" type="parTrans" cxnId="{BE582612-F3C5-4A21-99BA-ACC6A8422532}">
      <dgm:prSet/>
      <dgm:spPr/>
      <dgm:t>
        <a:bodyPr/>
        <a:lstStyle/>
        <a:p>
          <a:endParaRPr lang="en-US" sz="2800" b="1"/>
        </a:p>
      </dgm:t>
    </dgm:pt>
    <dgm:pt modelId="{4FC7429D-1E17-46F0-9E62-733039262A44}" type="sibTrans" cxnId="{BE582612-F3C5-4A21-99BA-ACC6A8422532}">
      <dgm:prSet/>
      <dgm:spPr/>
      <dgm:t>
        <a:bodyPr/>
        <a:lstStyle/>
        <a:p>
          <a:pPr>
            <a:lnSpc>
              <a:spcPct val="100000"/>
            </a:lnSpc>
          </a:pPr>
          <a:endParaRPr lang="en-US" sz="2800" b="1"/>
        </a:p>
      </dgm:t>
    </dgm:pt>
    <dgm:pt modelId="{B85A3B34-BB9B-4A74-90C4-A9A75FDCAF27}">
      <dgm:prSet custT="1"/>
      <dgm:spPr/>
      <dgm:t>
        <a:bodyPr/>
        <a:lstStyle/>
        <a:p>
          <a:pPr>
            <a:lnSpc>
              <a:spcPct val="100000"/>
            </a:lnSpc>
          </a:pPr>
          <a:r>
            <a:rPr lang="en-US" sz="2800" b="1" dirty="0"/>
            <a:t>- Academic &amp; Student Affairs Highlights</a:t>
          </a:r>
        </a:p>
      </dgm:t>
    </dgm:pt>
    <dgm:pt modelId="{65551700-BCDE-441E-B7C6-4E8E2A9AC0F6}" type="parTrans" cxnId="{AADAC57C-6FEC-412F-B3B3-0EA66E36CE3C}">
      <dgm:prSet/>
      <dgm:spPr/>
      <dgm:t>
        <a:bodyPr/>
        <a:lstStyle/>
        <a:p>
          <a:endParaRPr lang="en-US" sz="2800"/>
        </a:p>
      </dgm:t>
    </dgm:pt>
    <dgm:pt modelId="{86968065-17AC-4E0D-B934-05EB3E256268}" type="sibTrans" cxnId="{AADAC57C-6FEC-412F-B3B3-0EA66E36CE3C}">
      <dgm:prSet/>
      <dgm:spPr/>
      <dgm:t>
        <a:bodyPr/>
        <a:lstStyle/>
        <a:p>
          <a:endParaRPr lang="en-US" sz="2800"/>
        </a:p>
      </dgm:t>
    </dgm:pt>
    <dgm:pt modelId="{175BED6B-FCFC-4B0C-A5AA-CDFC8EA394EC}" type="pres">
      <dgm:prSet presAssocID="{604834A8-FBE2-4819-B6EC-CB83DAB95AD4}" presName="vert0" presStyleCnt="0">
        <dgm:presLayoutVars>
          <dgm:dir/>
          <dgm:animOne val="branch"/>
          <dgm:animLvl val="lvl"/>
        </dgm:presLayoutVars>
      </dgm:prSet>
      <dgm:spPr/>
    </dgm:pt>
    <dgm:pt modelId="{50BBB2FC-4275-44BE-9000-FAEACB97C39E}" type="pres">
      <dgm:prSet presAssocID="{3E4ADCF1-BCFE-49E8-823A-C9495F03D5C9}" presName="thickLine" presStyleLbl="alignNode1" presStyleIdx="0" presStyleCnt="5"/>
      <dgm:spPr/>
    </dgm:pt>
    <dgm:pt modelId="{8F3521B6-7D89-4BB2-9760-16A6A2AFC36B}" type="pres">
      <dgm:prSet presAssocID="{3E4ADCF1-BCFE-49E8-823A-C9495F03D5C9}" presName="horz1" presStyleCnt="0"/>
      <dgm:spPr/>
    </dgm:pt>
    <dgm:pt modelId="{27AC82AB-93EA-448C-9B2E-3C01CD2D659E}" type="pres">
      <dgm:prSet presAssocID="{3E4ADCF1-BCFE-49E8-823A-C9495F03D5C9}" presName="tx1" presStyleLbl="revTx" presStyleIdx="0" presStyleCnt="5"/>
      <dgm:spPr/>
    </dgm:pt>
    <dgm:pt modelId="{761CE60F-2507-4F2D-A1A4-8F22DEDE2563}" type="pres">
      <dgm:prSet presAssocID="{3E4ADCF1-BCFE-49E8-823A-C9495F03D5C9}" presName="vert1" presStyleCnt="0"/>
      <dgm:spPr/>
    </dgm:pt>
    <dgm:pt modelId="{5404D432-9F79-405C-9CD2-7C9DDCB70CD0}" type="pres">
      <dgm:prSet presAssocID="{F50517D3-B858-4818-B20B-76A301737423}" presName="thickLine" presStyleLbl="alignNode1" presStyleIdx="1" presStyleCnt="5"/>
      <dgm:spPr/>
    </dgm:pt>
    <dgm:pt modelId="{504CE29D-7E6E-4A20-AE3A-D7A192DC20FF}" type="pres">
      <dgm:prSet presAssocID="{F50517D3-B858-4818-B20B-76A301737423}" presName="horz1" presStyleCnt="0"/>
      <dgm:spPr/>
    </dgm:pt>
    <dgm:pt modelId="{C2F86509-751A-49D1-9C12-E7D43D2B1817}" type="pres">
      <dgm:prSet presAssocID="{F50517D3-B858-4818-B20B-76A301737423}" presName="tx1" presStyleLbl="revTx" presStyleIdx="1" presStyleCnt="5"/>
      <dgm:spPr/>
    </dgm:pt>
    <dgm:pt modelId="{ECE25014-D4F9-4B5A-AC70-EE899CC0ED34}" type="pres">
      <dgm:prSet presAssocID="{F50517D3-B858-4818-B20B-76A301737423}" presName="vert1" presStyleCnt="0"/>
      <dgm:spPr/>
    </dgm:pt>
    <dgm:pt modelId="{5BDDD099-324F-4D4D-A7EF-AF293F4A4249}" type="pres">
      <dgm:prSet presAssocID="{B85A3B34-BB9B-4A74-90C4-A9A75FDCAF27}" presName="thickLine" presStyleLbl="alignNode1" presStyleIdx="2" presStyleCnt="5"/>
      <dgm:spPr/>
    </dgm:pt>
    <dgm:pt modelId="{52102F23-D41A-4F4F-BABB-8BD4D66D37FE}" type="pres">
      <dgm:prSet presAssocID="{B85A3B34-BB9B-4A74-90C4-A9A75FDCAF27}" presName="horz1" presStyleCnt="0"/>
      <dgm:spPr/>
    </dgm:pt>
    <dgm:pt modelId="{D3289DD4-4A1F-477A-BCC6-1180E8E0D37E}" type="pres">
      <dgm:prSet presAssocID="{B85A3B34-BB9B-4A74-90C4-A9A75FDCAF27}" presName="tx1" presStyleLbl="revTx" presStyleIdx="2" presStyleCnt="5"/>
      <dgm:spPr/>
    </dgm:pt>
    <dgm:pt modelId="{72607A49-A067-4887-B11A-F4066B0D4F87}" type="pres">
      <dgm:prSet presAssocID="{B85A3B34-BB9B-4A74-90C4-A9A75FDCAF27}" presName="vert1" presStyleCnt="0"/>
      <dgm:spPr/>
    </dgm:pt>
    <dgm:pt modelId="{C5D583BA-FF03-4BED-B361-9316AE81455B}" type="pres">
      <dgm:prSet presAssocID="{DB34C4A2-2DFD-435F-8222-76C3C1EA35C7}" presName="thickLine" presStyleLbl="alignNode1" presStyleIdx="3" presStyleCnt="5"/>
      <dgm:spPr/>
    </dgm:pt>
    <dgm:pt modelId="{369D309B-2B95-4526-B2CF-768701143432}" type="pres">
      <dgm:prSet presAssocID="{DB34C4A2-2DFD-435F-8222-76C3C1EA35C7}" presName="horz1" presStyleCnt="0"/>
      <dgm:spPr/>
    </dgm:pt>
    <dgm:pt modelId="{EA96EF29-7B93-45CF-B1CC-7DE42FAB5334}" type="pres">
      <dgm:prSet presAssocID="{DB34C4A2-2DFD-435F-8222-76C3C1EA35C7}" presName="tx1" presStyleLbl="revTx" presStyleIdx="3" presStyleCnt="5"/>
      <dgm:spPr/>
    </dgm:pt>
    <dgm:pt modelId="{44986A72-5F20-4A78-B1AC-0ECAC9C8FA12}" type="pres">
      <dgm:prSet presAssocID="{DB34C4A2-2DFD-435F-8222-76C3C1EA35C7}" presName="vert1" presStyleCnt="0"/>
      <dgm:spPr/>
    </dgm:pt>
    <dgm:pt modelId="{4538CAD4-805E-4FCA-B4E1-BDDDA7DEDA48}" type="pres">
      <dgm:prSet presAssocID="{74A2F6F1-ABE7-439C-8588-A8F8BD423AF8}" presName="thickLine" presStyleLbl="alignNode1" presStyleIdx="4" presStyleCnt="5"/>
      <dgm:spPr/>
    </dgm:pt>
    <dgm:pt modelId="{A7E0050D-EE9C-4A24-A291-47C6018C5B06}" type="pres">
      <dgm:prSet presAssocID="{74A2F6F1-ABE7-439C-8588-A8F8BD423AF8}" presName="horz1" presStyleCnt="0"/>
      <dgm:spPr/>
    </dgm:pt>
    <dgm:pt modelId="{73F3051F-F182-4BE5-88CD-1674F4FA7DEB}" type="pres">
      <dgm:prSet presAssocID="{74A2F6F1-ABE7-439C-8588-A8F8BD423AF8}" presName="tx1" presStyleLbl="revTx" presStyleIdx="4" presStyleCnt="5"/>
      <dgm:spPr/>
    </dgm:pt>
    <dgm:pt modelId="{58B381A9-B3E4-43DE-B15D-0B73D9E9A91C}" type="pres">
      <dgm:prSet presAssocID="{74A2F6F1-ABE7-439C-8588-A8F8BD423AF8}" presName="vert1" presStyleCnt="0"/>
      <dgm:spPr/>
    </dgm:pt>
  </dgm:ptLst>
  <dgm:cxnLst>
    <dgm:cxn modelId="{1478820A-B20C-4B3C-90FF-2AF6B82A747C}" srcId="{604834A8-FBE2-4819-B6EC-CB83DAB95AD4}" destId="{DB34C4A2-2DFD-435F-8222-76C3C1EA35C7}" srcOrd="3" destOrd="0" parTransId="{3CDB0C53-CF02-4BC1-928E-7CDAA55298C2}" sibTransId="{04832C48-DA5A-4DCB-BB82-2C8271E29069}"/>
    <dgm:cxn modelId="{BE582612-F3C5-4A21-99BA-ACC6A8422532}" srcId="{604834A8-FBE2-4819-B6EC-CB83DAB95AD4}" destId="{74A2F6F1-ABE7-439C-8588-A8F8BD423AF8}" srcOrd="4" destOrd="0" parTransId="{EA43DDF8-B3D3-47BF-974C-2D434B3C8DBA}" sibTransId="{4FC7429D-1E17-46F0-9E62-733039262A44}"/>
    <dgm:cxn modelId="{AD691B1C-9E23-4A8A-BB83-E1F846974739}" type="presOf" srcId="{74A2F6F1-ABE7-439C-8588-A8F8BD423AF8}" destId="{73F3051F-F182-4BE5-88CD-1674F4FA7DEB}" srcOrd="0" destOrd="0" presId="urn:microsoft.com/office/officeart/2008/layout/LinedList"/>
    <dgm:cxn modelId="{2B8D4F28-10CE-404E-B552-17ACAC847866}" srcId="{604834A8-FBE2-4819-B6EC-CB83DAB95AD4}" destId="{3E4ADCF1-BCFE-49E8-823A-C9495F03D5C9}" srcOrd="0" destOrd="0" parTransId="{B9CDE720-C9B8-48F7-9832-CF87DD342A33}" sibTransId="{F0250340-B369-4839-B284-3882088C41E9}"/>
    <dgm:cxn modelId="{0DB1D645-E0C6-4EBE-B3BE-E13898B31016}" type="presOf" srcId="{B85A3B34-BB9B-4A74-90C4-A9A75FDCAF27}" destId="{D3289DD4-4A1F-477A-BCC6-1180E8E0D37E}" srcOrd="0" destOrd="0" presId="urn:microsoft.com/office/officeart/2008/layout/LinedList"/>
    <dgm:cxn modelId="{CA086050-48D9-4343-A145-B83A865F2FA9}" srcId="{604834A8-FBE2-4819-B6EC-CB83DAB95AD4}" destId="{F50517D3-B858-4818-B20B-76A301737423}" srcOrd="1" destOrd="0" parTransId="{F546F361-067E-4507-8817-5CD5BFA16CC3}" sibTransId="{858F7CF5-CDDF-4E1B-BF68-253B07A52E3A}"/>
    <dgm:cxn modelId="{F348B551-7D15-4E17-BD75-33A0BBE22107}" type="presOf" srcId="{3E4ADCF1-BCFE-49E8-823A-C9495F03D5C9}" destId="{27AC82AB-93EA-448C-9B2E-3C01CD2D659E}" srcOrd="0" destOrd="0" presId="urn:microsoft.com/office/officeart/2008/layout/LinedList"/>
    <dgm:cxn modelId="{AADAC57C-6FEC-412F-B3B3-0EA66E36CE3C}" srcId="{604834A8-FBE2-4819-B6EC-CB83DAB95AD4}" destId="{B85A3B34-BB9B-4A74-90C4-A9A75FDCAF27}" srcOrd="2" destOrd="0" parTransId="{65551700-BCDE-441E-B7C6-4E8E2A9AC0F6}" sibTransId="{86968065-17AC-4E0D-B934-05EB3E256268}"/>
    <dgm:cxn modelId="{1CEA5EE4-812A-4D0C-B98A-3CC6453B2B8A}" type="presOf" srcId="{604834A8-FBE2-4819-B6EC-CB83DAB95AD4}" destId="{175BED6B-FCFC-4B0C-A5AA-CDFC8EA394EC}" srcOrd="0" destOrd="0" presId="urn:microsoft.com/office/officeart/2008/layout/LinedList"/>
    <dgm:cxn modelId="{106E6FF8-3940-4F94-8BCA-B4BCE3782175}" type="presOf" srcId="{F50517D3-B858-4818-B20B-76A301737423}" destId="{C2F86509-751A-49D1-9C12-E7D43D2B1817}" srcOrd="0" destOrd="0" presId="urn:microsoft.com/office/officeart/2008/layout/LinedList"/>
    <dgm:cxn modelId="{8E3F18FD-391A-4042-9041-A4ACCAC1570B}" type="presOf" srcId="{DB34C4A2-2DFD-435F-8222-76C3C1EA35C7}" destId="{EA96EF29-7B93-45CF-B1CC-7DE42FAB5334}" srcOrd="0" destOrd="0" presId="urn:microsoft.com/office/officeart/2008/layout/LinedList"/>
    <dgm:cxn modelId="{50AC7A15-5C12-4BF8-9E4B-E365A9474417}" type="presParOf" srcId="{175BED6B-FCFC-4B0C-A5AA-CDFC8EA394EC}" destId="{50BBB2FC-4275-44BE-9000-FAEACB97C39E}" srcOrd="0" destOrd="0" presId="urn:microsoft.com/office/officeart/2008/layout/LinedList"/>
    <dgm:cxn modelId="{059957E2-8D98-4FE7-95BC-EFDB956C5AB5}" type="presParOf" srcId="{175BED6B-FCFC-4B0C-A5AA-CDFC8EA394EC}" destId="{8F3521B6-7D89-4BB2-9760-16A6A2AFC36B}" srcOrd="1" destOrd="0" presId="urn:microsoft.com/office/officeart/2008/layout/LinedList"/>
    <dgm:cxn modelId="{9CFECBFD-B3AD-4BF0-AD73-1FD056052DD2}" type="presParOf" srcId="{8F3521B6-7D89-4BB2-9760-16A6A2AFC36B}" destId="{27AC82AB-93EA-448C-9B2E-3C01CD2D659E}" srcOrd="0" destOrd="0" presId="urn:microsoft.com/office/officeart/2008/layout/LinedList"/>
    <dgm:cxn modelId="{8DBF57A8-3F52-4426-AC31-13EFD42FEDF3}" type="presParOf" srcId="{8F3521B6-7D89-4BB2-9760-16A6A2AFC36B}" destId="{761CE60F-2507-4F2D-A1A4-8F22DEDE2563}" srcOrd="1" destOrd="0" presId="urn:microsoft.com/office/officeart/2008/layout/LinedList"/>
    <dgm:cxn modelId="{6F3C6DFB-996C-4CA5-AA8E-6853B9C66E66}" type="presParOf" srcId="{175BED6B-FCFC-4B0C-A5AA-CDFC8EA394EC}" destId="{5404D432-9F79-405C-9CD2-7C9DDCB70CD0}" srcOrd="2" destOrd="0" presId="urn:microsoft.com/office/officeart/2008/layout/LinedList"/>
    <dgm:cxn modelId="{6E67BDEF-FBA9-452F-8620-5C4A9F942923}" type="presParOf" srcId="{175BED6B-FCFC-4B0C-A5AA-CDFC8EA394EC}" destId="{504CE29D-7E6E-4A20-AE3A-D7A192DC20FF}" srcOrd="3" destOrd="0" presId="urn:microsoft.com/office/officeart/2008/layout/LinedList"/>
    <dgm:cxn modelId="{38820295-6B7F-4E0F-9C22-457451ABA2D3}" type="presParOf" srcId="{504CE29D-7E6E-4A20-AE3A-D7A192DC20FF}" destId="{C2F86509-751A-49D1-9C12-E7D43D2B1817}" srcOrd="0" destOrd="0" presId="urn:microsoft.com/office/officeart/2008/layout/LinedList"/>
    <dgm:cxn modelId="{F0B90B5C-F0F1-48CE-8AB5-23EEFCFE3CE2}" type="presParOf" srcId="{504CE29D-7E6E-4A20-AE3A-D7A192DC20FF}" destId="{ECE25014-D4F9-4B5A-AC70-EE899CC0ED34}" srcOrd="1" destOrd="0" presId="urn:microsoft.com/office/officeart/2008/layout/LinedList"/>
    <dgm:cxn modelId="{01D50D8C-79F4-4310-B6FD-DDBAA60E4DBE}" type="presParOf" srcId="{175BED6B-FCFC-4B0C-A5AA-CDFC8EA394EC}" destId="{5BDDD099-324F-4D4D-A7EF-AF293F4A4249}" srcOrd="4" destOrd="0" presId="urn:microsoft.com/office/officeart/2008/layout/LinedList"/>
    <dgm:cxn modelId="{D75839D2-EEB5-493F-83CC-BE285D2819CB}" type="presParOf" srcId="{175BED6B-FCFC-4B0C-A5AA-CDFC8EA394EC}" destId="{52102F23-D41A-4F4F-BABB-8BD4D66D37FE}" srcOrd="5" destOrd="0" presId="urn:microsoft.com/office/officeart/2008/layout/LinedList"/>
    <dgm:cxn modelId="{8816561F-F5AB-4E93-B249-E71D0DF0F8E8}" type="presParOf" srcId="{52102F23-D41A-4F4F-BABB-8BD4D66D37FE}" destId="{D3289DD4-4A1F-477A-BCC6-1180E8E0D37E}" srcOrd="0" destOrd="0" presId="urn:microsoft.com/office/officeart/2008/layout/LinedList"/>
    <dgm:cxn modelId="{26C3044C-8BA9-4DE3-853D-BCDB06E04A77}" type="presParOf" srcId="{52102F23-D41A-4F4F-BABB-8BD4D66D37FE}" destId="{72607A49-A067-4887-B11A-F4066B0D4F87}" srcOrd="1" destOrd="0" presId="urn:microsoft.com/office/officeart/2008/layout/LinedList"/>
    <dgm:cxn modelId="{AB21BA2F-DBF4-4A18-84C0-BC50EB657678}" type="presParOf" srcId="{175BED6B-FCFC-4B0C-A5AA-CDFC8EA394EC}" destId="{C5D583BA-FF03-4BED-B361-9316AE81455B}" srcOrd="6" destOrd="0" presId="urn:microsoft.com/office/officeart/2008/layout/LinedList"/>
    <dgm:cxn modelId="{C0A21FE8-3914-415F-80AE-C77E5A057652}" type="presParOf" srcId="{175BED6B-FCFC-4B0C-A5AA-CDFC8EA394EC}" destId="{369D309B-2B95-4526-B2CF-768701143432}" srcOrd="7" destOrd="0" presId="urn:microsoft.com/office/officeart/2008/layout/LinedList"/>
    <dgm:cxn modelId="{4CB4CFEE-BBE8-491F-BECB-3DFD87E445F0}" type="presParOf" srcId="{369D309B-2B95-4526-B2CF-768701143432}" destId="{EA96EF29-7B93-45CF-B1CC-7DE42FAB5334}" srcOrd="0" destOrd="0" presId="urn:microsoft.com/office/officeart/2008/layout/LinedList"/>
    <dgm:cxn modelId="{B23AA50B-1013-4C2F-95CC-2007E4460706}" type="presParOf" srcId="{369D309B-2B95-4526-B2CF-768701143432}" destId="{44986A72-5F20-4A78-B1AC-0ECAC9C8FA12}" srcOrd="1" destOrd="0" presId="urn:microsoft.com/office/officeart/2008/layout/LinedList"/>
    <dgm:cxn modelId="{4754BC99-B01B-4653-8ED8-2939918713D1}" type="presParOf" srcId="{175BED6B-FCFC-4B0C-A5AA-CDFC8EA394EC}" destId="{4538CAD4-805E-4FCA-B4E1-BDDDA7DEDA48}" srcOrd="8" destOrd="0" presId="urn:microsoft.com/office/officeart/2008/layout/LinedList"/>
    <dgm:cxn modelId="{D21D61DC-9497-4D44-88C3-993154BCA330}" type="presParOf" srcId="{175BED6B-FCFC-4B0C-A5AA-CDFC8EA394EC}" destId="{A7E0050D-EE9C-4A24-A291-47C6018C5B06}" srcOrd="9" destOrd="0" presId="urn:microsoft.com/office/officeart/2008/layout/LinedList"/>
    <dgm:cxn modelId="{2130CB3A-FB36-4736-AFA4-FE79BD85FC5E}" type="presParOf" srcId="{A7E0050D-EE9C-4A24-A291-47C6018C5B06}" destId="{73F3051F-F182-4BE5-88CD-1674F4FA7DEB}" srcOrd="0" destOrd="0" presId="urn:microsoft.com/office/officeart/2008/layout/LinedList"/>
    <dgm:cxn modelId="{B44D8F45-A90E-421B-ACEB-EE756B8A89DD}" type="presParOf" srcId="{A7E0050D-EE9C-4A24-A291-47C6018C5B06}" destId="{58B381A9-B3E4-43DE-B15D-0B73D9E9A91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76EFE4-25F5-4DAF-82EA-0D5D4F74DC95}"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32332517-E98A-4559-AA02-4FA412D31114}">
      <dgm:prSet/>
      <dgm:spPr/>
      <dgm:t>
        <a:bodyPr/>
        <a:lstStyle/>
        <a:p>
          <a:r>
            <a:rPr lang="en-US"/>
            <a:t>Emphasize outstanding performance, efficiency, and value-added quality in services, processes and systems</a:t>
          </a:r>
        </a:p>
      </dgm:t>
    </dgm:pt>
    <dgm:pt modelId="{2BBABA3F-30E7-41C2-A85E-572DD13E4EA6}" type="parTrans" cxnId="{C31C41AC-7FF3-402D-A29C-5AF96EF4A59A}">
      <dgm:prSet/>
      <dgm:spPr/>
      <dgm:t>
        <a:bodyPr/>
        <a:lstStyle/>
        <a:p>
          <a:endParaRPr lang="en-US"/>
        </a:p>
      </dgm:t>
    </dgm:pt>
    <dgm:pt modelId="{59154675-9C0E-4D2A-BB55-01207B2558E6}" type="sibTrans" cxnId="{C31C41AC-7FF3-402D-A29C-5AF96EF4A59A}">
      <dgm:prSet/>
      <dgm:spPr/>
      <dgm:t>
        <a:bodyPr/>
        <a:lstStyle/>
        <a:p>
          <a:endParaRPr lang="en-US"/>
        </a:p>
      </dgm:t>
    </dgm:pt>
    <dgm:pt modelId="{E34E9091-2D8B-4EC6-845A-1BDBB2D84D0B}">
      <dgm:prSet/>
      <dgm:spPr/>
      <dgm:t>
        <a:bodyPr/>
        <a:lstStyle/>
        <a:p>
          <a:r>
            <a:rPr lang="en-US"/>
            <a:t>Innovation and continuous improvement are vital to thriving in the challenging and changing higher education environment</a:t>
          </a:r>
        </a:p>
      </dgm:t>
    </dgm:pt>
    <dgm:pt modelId="{19D13997-E65D-49B6-8B9E-C6568A9F9429}" type="parTrans" cxnId="{D9F3AB9D-CF56-4DD5-B86D-E2A222C1436E}">
      <dgm:prSet/>
      <dgm:spPr/>
      <dgm:t>
        <a:bodyPr/>
        <a:lstStyle/>
        <a:p>
          <a:endParaRPr lang="en-US"/>
        </a:p>
      </dgm:t>
    </dgm:pt>
    <dgm:pt modelId="{A57FDBE6-A14E-4CBB-A272-A4A66858B458}" type="sibTrans" cxnId="{D9F3AB9D-CF56-4DD5-B86D-E2A222C1436E}">
      <dgm:prSet/>
      <dgm:spPr/>
      <dgm:t>
        <a:bodyPr/>
        <a:lstStyle/>
        <a:p>
          <a:endParaRPr lang="en-US"/>
        </a:p>
      </dgm:t>
    </dgm:pt>
    <dgm:pt modelId="{400B651C-4AB2-4B6B-AD24-6416A0F5A461}">
      <dgm:prSet/>
      <dgm:spPr/>
      <dgm:t>
        <a:bodyPr/>
        <a:lstStyle/>
        <a:p>
          <a:r>
            <a:rPr lang="en-US"/>
            <a:t>Community is enhanced when its members collaborate, are empathetic, respectful, and compassionate.</a:t>
          </a:r>
        </a:p>
      </dgm:t>
    </dgm:pt>
    <dgm:pt modelId="{8D618B59-BBC2-4F53-AC5B-4971C4C4F3A5}" type="parTrans" cxnId="{0DF724FF-8C10-4543-AD37-4E5D7CE94785}">
      <dgm:prSet/>
      <dgm:spPr/>
      <dgm:t>
        <a:bodyPr/>
        <a:lstStyle/>
        <a:p>
          <a:endParaRPr lang="en-US"/>
        </a:p>
      </dgm:t>
    </dgm:pt>
    <dgm:pt modelId="{35B688BF-538D-4A3B-9763-956ECB6717D4}" type="sibTrans" cxnId="{0DF724FF-8C10-4543-AD37-4E5D7CE94785}">
      <dgm:prSet/>
      <dgm:spPr/>
      <dgm:t>
        <a:bodyPr/>
        <a:lstStyle/>
        <a:p>
          <a:endParaRPr lang="en-US"/>
        </a:p>
      </dgm:t>
    </dgm:pt>
    <dgm:pt modelId="{32303060-7B9E-4EC2-9A75-011B056B116C}" type="pres">
      <dgm:prSet presAssocID="{7976EFE4-25F5-4DAF-82EA-0D5D4F74DC95}" presName="linear" presStyleCnt="0">
        <dgm:presLayoutVars>
          <dgm:animLvl val="lvl"/>
          <dgm:resizeHandles val="exact"/>
        </dgm:presLayoutVars>
      </dgm:prSet>
      <dgm:spPr/>
    </dgm:pt>
    <dgm:pt modelId="{E87D84F5-7235-438E-A77F-6A045210E02A}" type="pres">
      <dgm:prSet presAssocID="{32332517-E98A-4559-AA02-4FA412D31114}" presName="parentText" presStyleLbl="node1" presStyleIdx="0" presStyleCnt="3">
        <dgm:presLayoutVars>
          <dgm:chMax val="0"/>
          <dgm:bulletEnabled val="1"/>
        </dgm:presLayoutVars>
      </dgm:prSet>
      <dgm:spPr/>
    </dgm:pt>
    <dgm:pt modelId="{87806EC7-D07C-481F-BCCA-17C23CCC183A}" type="pres">
      <dgm:prSet presAssocID="{59154675-9C0E-4D2A-BB55-01207B2558E6}" presName="spacer" presStyleCnt="0"/>
      <dgm:spPr/>
    </dgm:pt>
    <dgm:pt modelId="{CE0636DD-6295-4231-ABF2-52EAFB201828}" type="pres">
      <dgm:prSet presAssocID="{E34E9091-2D8B-4EC6-845A-1BDBB2D84D0B}" presName="parentText" presStyleLbl="node1" presStyleIdx="1" presStyleCnt="3">
        <dgm:presLayoutVars>
          <dgm:chMax val="0"/>
          <dgm:bulletEnabled val="1"/>
        </dgm:presLayoutVars>
      </dgm:prSet>
      <dgm:spPr/>
    </dgm:pt>
    <dgm:pt modelId="{52C01822-BB78-405D-8078-988E231031A7}" type="pres">
      <dgm:prSet presAssocID="{A57FDBE6-A14E-4CBB-A272-A4A66858B458}" presName="spacer" presStyleCnt="0"/>
      <dgm:spPr/>
    </dgm:pt>
    <dgm:pt modelId="{288B57DE-BE70-4538-A4B0-65F6085F4676}" type="pres">
      <dgm:prSet presAssocID="{400B651C-4AB2-4B6B-AD24-6416A0F5A461}" presName="parentText" presStyleLbl="node1" presStyleIdx="2" presStyleCnt="3">
        <dgm:presLayoutVars>
          <dgm:chMax val="0"/>
          <dgm:bulletEnabled val="1"/>
        </dgm:presLayoutVars>
      </dgm:prSet>
      <dgm:spPr/>
    </dgm:pt>
  </dgm:ptLst>
  <dgm:cxnLst>
    <dgm:cxn modelId="{7B9ACE31-85FC-49FC-860D-DF4EFF6BDA79}" type="presOf" srcId="{32332517-E98A-4559-AA02-4FA412D31114}" destId="{E87D84F5-7235-438E-A77F-6A045210E02A}" srcOrd="0" destOrd="0" presId="urn:microsoft.com/office/officeart/2005/8/layout/vList2"/>
    <dgm:cxn modelId="{3C661244-DBB4-4D50-97FE-5D2D5EA5F0E9}" type="presOf" srcId="{E34E9091-2D8B-4EC6-845A-1BDBB2D84D0B}" destId="{CE0636DD-6295-4231-ABF2-52EAFB201828}" srcOrd="0" destOrd="0" presId="urn:microsoft.com/office/officeart/2005/8/layout/vList2"/>
    <dgm:cxn modelId="{D9F3AB9D-CF56-4DD5-B86D-E2A222C1436E}" srcId="{7976EFE4-25F5-4DAF-82EA-0D5D4F74DC95}" destId="{E34E9091-2D8B-4EC6-845A-1BDBB2D84D0B}" srcOrd="1" destOrd="0" parTransId="{19D13997-E65D-49B6-8B9E-C6568A9F9429}" sibTransId="{A57FDBE6-A14E-4CBB-A272-A4A66858B458}"/>
    <dgm:cxn modelId="{C31C41AC-7FF3-402D-A29C-5AF96EF4A59A}" srcId="{7976EFE4-25F5-4DAF-82EA-0D5D4F74DC95}" destId="{32332517-E98A-4559-AA02-4FA412D31114}" srcOrd="0" destOrd="0" parTransId="{2BBABA3F-30E7-41C2-A85E-572DD13E4EA6}" sibTransId="{59154675-9C0E-4D2A-BB55-01207B2558E6}"/>
    <dgm:cxn modelId="{319ABBDA-296A-4A9F-8F2F-3C25D00903EC}" type="presOf" srcId="{400B651C-4AB2-4B6B-AD24-6416A0F5A461}" destId="{288B57DE-BE70-4538-A4B0-65F6085F4676}" srcOrd="0" destOrd="0" presId="urn:microsoft.com/office/officeart/2005/8/layout/vList2"/>
    <dgm:cxn modelId="{CD59DFEA-3F18-4ABC-8259-97D4F93E9A6B}" type="presOf" srcId="{7976EFE4-25F5-4DAF-82EA-0D5D4F74DC95}" destId="{32303060-7B9E-4EC2-9A75-011B056B116C}" srcOrd="0" destOrd="0" presId="urn:microsoft.com/office/officeart/2005/8/layout/vList2"/>
    <dgm:cxn modelId="{0DF724FF-8C10-4543-AD37-4E5D7CE94785}" srcId="{7976EFE4-25F5-4DAF-82EA-0D5D4F74DC95}" destId="{400B651C-4AB2-4B6B-AD24-6416A0F5A461}" srcOrd="2" destOrd="0" parTransId="{8D618B59-BBC2-4F53-AC5B-4971C4C4F3A5}" sibTransId="{35B688BF-538D-4A3B-9763-956ECB6717D4}"/>
    <dgm:cxn modelId="{6335E017-22F0-482F-837C-85FA2EF49E17}" type="presParOf" srcId="{32303060-7B9E-4EC2-9A75-011B056B116C}" destId="{E87D84F5-7235-438E-A77F-6A045210E02A}" srcOrd="0" destOrd="0" presId="urn:microsoft.com/office/officeart/2005/8/layout/vList2"/>
    <dgm:cxn modelId="{63DFC631-096C-407E-958D-57DCEAC9399E}" type="presParOf" srcId="{32303060-7B9E-4EC2-9A75-011B056B116C}" destId="{87806EC7-D07C-481F-BCCA-17C23CCC183A}" srcOrd="1" destOrd="0" presId="urn:microsoft.com/office/officeart/2005/8/layout/vList2"/>
    <dgm:cxn modelId="{3AB0E914-AF34-4062-879E-E31A7E55A11D}" type="presParOf" srcId="{32303060-7B9E-4EC2-9A75-011B056B116C}" destId="{CE0636DD-6295-4231-ABF2-52EAFB201828}" srcOrd="2" destOrd="0" presId="urn:microsoft.com/office/officeart/2005/8/layout/vList2"/>
    <dgm:cxn modelId="{5B9DDFF4-CF3B-479C-8D8D-C94DA0A4FA5E}" type="presParOf" srcId="{32303060-7B9E-4EC2-9A75-011B056B116C}" destId="{52C01822-BB78-405D-8078-988E231031A7}" srcOrd="3" destOrd="0" presId="urn:microsoft.com/office/officeart/2005/8/layout/vList2"/>
    <dgm:cxn modelId="{10D1A22C-AADE-4A86-BCE3-6582F313F870}" type="presParOf" srcId="{32303060-7B9E-4EC2-9A75-011B056B116C}" destId="{288B57DE-BE70-4538-A4B0-65F6085F4676}"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7B29957-0295-4E09-BAEB-6C52EC9D6A5D}" type="doc">
      <dgm:prSet loTypeId="urn:microsoft.com/office/officeart/2018/5/layout/CenteredIconLabelDescriptionList" loCatId="icon" qsTypeId="urn:microsoft.com/office/officeart/2005/8/quickstyle/simple1" qsCatId="simple" csTypeId="urn:microsoft.com/office/officeart/2018/5/colors/Iconchunking_neutralbg_accent1_2" csCatId="accent1" phldr="1"/>
      <dgm:spPr/>
      <dgm:t>
        <a:bodyPr/>
        <a:lstStyle/>
        <a:p>
          <a:endParaRPr lang="en-US"/>
        </a:p>
      </dgm:t>
    </dgm:pt>
    <dgm:pt modelId="{94720095-3868-4512-94CD-DC8442883DD3}">
      <dgm:prSet phldrT="[Text]" phldr="0" custT="1"/>
      <dgm:spPr/>
      <dgm:t>
        <a:bodyPr/>
        <a:lstStyle/>
        <a:p>
          <a:pPr>
            <a:lnSpc>
              <a:spcPct val="100000"/>
            </a:lnSpc>
            <a:defRPr b="1"/>
          </a:pPr>
          <a:r>
            <a:rPr lang="en-US" sz="2000" dirty="0">
              <a:latin typeface="Gill Sans MT" panose="020B0502020104020203"/>
            </a:rPr>
            <a:t>Plan</a:t>
          </a:r>
          <a:endParaRPr lang="en-US" sz="2000" dirty="0"/>
        </a:p>
      </dgm:t>
    </dgm:pt>
    <dgm:pt modelId="{80529EDB-B258-4035-B2E9-258B311B93B1}" type="parTrans" cxnId="{F7869C40-E4E2-4BAE-A663-507E5B52B1E6}">
      <dgm:prSet/>
      <dgm:spPr/>
      <dgm:t>
        <a:bodyPr/>
        <a:lstStyle/>
        <a:p>
          <a:endParaRPr lang="en-US"/>
        </a:p>
      </dgm:t>
    </dgm:pt>
    <dgm:pt modelId="{E872CE42-C00F-4339-B9F9-8D92316D35C3}" type="sibTrans" cxnId="{F7869C40-E4E2-4BAE-A663-507E5B52B1E6}">
      <dgm:prSet/>
      <dgm:spPr/>
      <dgm:t>
        <a:bodyPr/>
        <a:lstStyle/>
        <a:p>
          <a:endParaRPr lang="en-US"/>
        </a:p>
      </dgm:t>
    </dgm:pt>
    <dgm:pt modelId="{B507B91F-43E8-448F-AD98-A608DAD22E44}">
      <dgm:prSet phldrT="[Text]" phldr="0"/>
      <dgm:spPr/>
      <dgm:t>
        <a:bodyPr/>
        <a:lstStyle/>
        <a:p>
          <a:pPr>
            <a:lnSpc>
              <a:spcPct val="100000"/>
            </a:lnSpc>
            <a:defRPr b="1"/>
          </a:pPr>
          <a:r>
            <a:rPr lang="en-US" dirty="0">
              <a:latin typeface="Gill Sans MT" panose="020B0502020104020203"/>
            </a:rPr>
            <a:t>Assess</a:t>
          </a:r>
          <a:endParaRPr lang="en-US" dirty="0"/>
        </a:p>
      </dgm:t>
    </dgm:pt>
    <dgm:pt modelId="{735A8470-883D-4B4F-B729-1F21B0CDE3F4}" type="parTrans" cxnId="{36E107D2-88BA-4167-B5D0-55F943D758BC}">
      <dgm:prSet/>
      <dgm:spPr/>
      <dgm:t>
        <a:bodyPr/>
        <a:lstStyle/>
        <a:p>
          <a:endParaRPr lang="en-US"/>
        </a:p>
      </dgm:t>
    </dgm:pt>
    <dgm:pt modelId="{F663B2DB-7AAA-47FC-A0DA-71DA4DB0E3EB}" type="sibTrans" cxnId="{36E107D2-88BA-4167-B5D0-55F943D758BC}">
      <dgm:prSet/>
      <dgm:spPr/>
      <dgm:t>
        <a:bodyPr/>
        <a:lstStyle/>
        <a:p>
          <a:endParaRPr lang="en-US"/>
        </a:p>
      </dgm:t>
    </dgm:pt>
    <dgm:pt modelId="{6D135AE6-E27F-43ED-854D-4D4519991373}">
      <dgm:prSet phldrT="[Text]" phldr="0"/>
      <dgm:spPr/>
      <dgm:t>
        <a:bodyPr/>
        <a:lstStyle/>
        <a:p>
          <a:pPr>
            <a:lnSpc>
              <a:spcPct val="100000"/>
            </a:lnSpc>
            <a:defRPr b="1"/>
          </a:pPr>
          <a:r>
            <a:rPr lang="en-US" dirty="0">
              <a:latin typeface="Gill Sans MT" panose="020B0502020104020203"/>
            </a:rPr>
            <a:t>Analyze</a:t>
          </a:r>
          <a:endParaRPr lang="en-US" dirty="0"/>
        </a:p>
      </dgm:t>
    </dgm:pt>
    <dgm:pt modelId="{5DF5294B-47D5-496D-8954-4FEA655FB267}" type="parTrans" cxnId="{166FAFFC-AC80-4F0F-B01B-63B01B99A4DD}">
      <dgm:prSet/>
      <dgm:spPr/>
      <dgm:t>
        <a:bodyPr/>
        <a:lstStyle/>
        <a:p>
          <a:endParaRPr lang="en-US"/>
        </a:p>
      </dgm:t>
    </dgm:pt>
    <dgm:pt modelId="{C02C5395-5CF5-4B6D-94B7-FFBE5E19AA0B}" type="sibTrans" cxnId="{166FAFFC-AC80-4F0F-B01B-63B01B99A4DD}">
      <dgm:prSet/>
      <dgm:spPr/>
      <dgm:t>
        <a:bodyPr/>
        <a:lstStyle/>
        <a:p>
          <a:endParaRPr lang="en-US"/>
        </a:p>
      </dgm:t>
    </dgm:pt>
    <dgm:pt modelId="{256F182D-2B10-4E5C-B6B2-41ED86D5DD82}">
      <dgm:prSet phldrT="[Text]" phldr="0"/>
      <dgm:spPr/>
      <dgm:t>
        <a:bodyPr/>
        <a:lstStyle/>
        <a:p>
          <a:pPr>
            <a:lnSpc>
              <a:spcPct val="100000"/>
            </a:lnSpc>
            <a:defRPr b="1"/>
          </a:pPr>
          <a:r>
            <a:rPr lang="en-US" dirty="0">
              <a:latin typeface="Gill Sans MT" panose="020B0502020104020203"/>
            </a:rPr>
            <a:t>Improve</a:t>
          </a:r>
          <a:endParaRPr lang="en-US" dirty="0"/>
        </a:p>
      </dgm:t>
    </dgm:pt>
    <dgm:pt modelId="{2C08B096-C756-4538-92DB-E406924F8AF6}" type="parTrans" cxnId="{A4E422F3-B86D-4785-8918-2DF1C50C9FBD}">
      <dgm:prSet/>
      <dgm:spPr/>
      <dgm:t>
        <a:bodyPr/>
        <a:lstStyle/>
        <a:p>
          <a:endParaRPr lang="en-US"/>
        </a:p>
      </dgm:t>
    </dgm:pt>
    <dgm:pt modelId="{1B8B2768-6EB4-4D97-8804-DE99C1CA900F}" type="sibTrans" cxnId="{A4E422F3-B86D-4785-8918-2DF1C50C9FBD}">
      <dgm:prSet/>
      <dgm:spPr/>
      <dgm:t>
        <a:bodyPr/>
        <a:lstStyle/>
        <a:p>
          <a:endParaRPr lang="en-US"/>
        </a:p>
      </dgm:t>
    </dgm:pt>
    <dgm:pt modelId="{13E5686F-6FA3-4213-9749-9C7A6463793A}" type="pres">
      <dgm:prSet presAssocID="{F7B29957-0295-4E09-BAEB-6C52EC9D6A5D}" presName="root" presStyleCnt="0">
        <dgm:presLayoutVars>
          <dgm:dir/>
          <dgm:resizeHandles val="exact"/>
        </dgm:presLayoutVars>
      </dgm:prSet>
      <dgm:spPr/>
    </dgm:pt>
    <dgm:pt modelId="{F541C3DF-6C58-4EFA-A7B4-9BF4831FFBF2}" type="pres">
      <dgm:prSet presAssocID="{94720095-3868-4512-94CD-DC8442883DD3}" presName="compNode" presStyleCnt="0"/>
      <dgm:spPr/>
    </dgm:pt>
    <dgm:pt modelId="{E88CD392-178D-4BDA-9902-99E3BDD33740}" type="pres">
      <dgm:prSet presAssocID="{94720095-3868-4512-94CD-DC8442883DD3}" presName="iconRect" presStyleLbl="node1" presStyleIdx="0" presStyleCnt="4" custScaleX="296230" custScaleY="328802"/>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solidFill>
            <a:schemeClr val="tx2"/>
          </a:solidFill>
        </a:ln>
      </dgm:spPr>
      <dgm:extLst>
        <a:ext uri="{E40237B7-FDA0-4F09-8148-C483321AD2D9}">
          <dgm14:cNvPr xmlns:dgm14="http://schemas.microsoft.com/office/drawing/2010/diagram" id="0" name="" descr="Leaf"/>
        </a:ext>
      </dgm:extLst>
    </dgm:pt>
    <dgm:pt modelId="{93156901-4E5F-4D9A-A2FA-25B1157F491C}" type="pres">
      <dgm:prSet presAssocID="{94720095-3868-4512-94CD-DC8442883DD3}" presName="iconSpace" presStyleCnt="0"/>
      <dgm:spPr/>
    </dgm:pt>
    <dgm:pt modelId="{2E8FC5A1-C027-4A03-82FB-BFC034C7CD1F}" type="pres">
      <dgm:prSet presAssocID="{94720095-3868-4512-94CD-DC8442883DD3}" presName="parTx" presStyleLbl="revTx" presStyleIdx="0" presStyleCnt="8" custLinFactY="100000" custLinFactNeighborX="5436" custLinFactNeighborY="155792">
        <dgm:presLayoutVars>
          <dgm:chMax val="0"/>
          <dgm:chPref val="0"/>
        </dgm:presLayoutVars>
      </dgm:prSet>
      <dgm:spPr/>
    </dgm:pt>
    <dgm:pt modelId="{35231810-CF73-461A-BEEA-0561D3966D94}" type="pres">
      <dgm:prSet presAssocID="{94720095-3868-4512-94CD-DC8442883DD3}" presName="txSpace" presStyleCnt="0"/>
      <dgm:spPr/>
    </dgm:pt>
    <dgm:pt modelId="{449C1318-B69B-4444-8B63-3BAB90D08727}" type="pres">
      <dgm:prSet presAssocID="{94720095-3868-4512-94CD-DC8442883DD3}" presName="desTx" presStyleLbl="revTx" presStyleIdx="1" presStyleCnt="8">
        <dgm:presLayoutVars/>
      </dgm:prSet>
      <dgm:spPr/>
    </dgm:pt>
    <dgm:pt modelId="{185FC59C-52BE-4E6E-9BE5-903BFC14432E}" type="pres">
      <dgm:prSet presAssocID="{E872CE42-C00F-4339-B9F9-8D92316D35C3}" presName="sibTrans" presStyleCnt="0"/>
      <dgm:spPr/>
    </dgm:pt>
    <dgm:pt modelId="{6112587C-96EE-458F-A66D-CFF8B77E8F64}" type="pres">
      <dgm:prSet presAssocID="{B507B91F-43E8-448F-AD98-A608DAD22E44}" presName="compNode" presStyleCnt="0"/>
      <dgm:spPr/>
    </dgm:pt>
    <dgm:pt modelId="{4898B404-0C63-4004-91F3-7678D46B26C2}" type="pres">
      <dgm:prSet presAssocID="{B507B91F-43E8-448F-AD98-A608DAD22E44}" presName="iconRect" presStyleLbl="node1" presStyleIdx="1" presStyleCnt="4" custScaleX="384106" custScaleY="32180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solidFill>
            <a:schemeClr val="tx2"/>
          </a:solidFill>
        </a:ln>
      </dgm:spPr>
      <dgm:extLst>
        <a:ext uri="{E40237B7-FDA0-4F09-8148-C483321AD2D9}">
          <dgm14:cNvPr xmlns:dgm14="http://schemas.microsoft.com/office/drawing/2010/diagram" id="0" name="" descr="Meeting"/>
        </a:ext>
      </dgm:extLst>
    </dgm:pt>
    <dgm:pt modelId="{B19F8BF9-54B6-4E5F-8E19-474E808CE26F}" type="pres">
      <dgm:prSet presAssocID="{B507B91F-43E8-448F-AD98-A608DAD22E44}" presName="iconSpace" presStyleCnt="0"/>
      <dgm:spPr/>
    </dgm:pt>
    <dgm:pt modelId="{EEF946AB-0B59-4BB4-8D43-317926C3F988}" type="pres">
      <dgm:prSet presAssocID="{B507B91F-43E8-448F-AD98-A608DAD22E44}" presName="parTx" presStyleLbl="revTx" presStyleIdx="2" presStyleCnt="8" custLinFactY="100000" custLinFactNeighborX="889" custLinFactNeighborY="146200">
        <dgm:presLayoutVars>
          <dgm:chMax val="0"/>
          <dgm:chPref val="0"/>
        </dgm:presLayoutVars>
      </dgm:prSet>
      <dgm:spPr/>
    </dgm:pt>
    <dgm:pt modelId="{6371EF66-2F4D-434D-B3E8-7259F303D553}" type="pres">
      <dgm:prSet presAssocID="{B507B91F-43E8-448F-AD98-A608DAD22E44}" presName="txSpace" presStyleCnt="0"/>
      <dgm:spPr/>
    </dgm:pt>
    <dgm:pt modelId="{5CADA72D-6A41-49EF-9806-497AE064FEA0}" type="pres">
      <dgm:prSet presAssocID="{B507B91F-43E8-448F-AD98-A608DAD22E44}" presName="desTx" presStyleLbl="revTx" presStyleIdx="3" presStyleCnt="8">
        <dgm:presLayoutVars/>
      </dgm:prSet>
      <dgm:spPr/>
    </dgm:pt>
    <dgm:pt modelId="{72AD0014-B7E3-423E-9DBB-D073D0DC4E07}" type="pres">
      <dgm:prSet presAssocID="{F663B2DB-7AAA-47FC-A0DA-71DA4DB0E3EB}" presName="sibTrans" presStyleCnt="0"/>
      <dgm:spPr/>
    </dgm:pt>
    <dgm:pt modelId="{35B640BB-05DE-4ACF-99EF-7FB287B4F84E}" type="pres">
      <dgm:prSet presAssocID="{6D135AE6-E27F-43ED-854D-4D4519991373}" presName="compNode" presStyleCnt="0"/>
      <dgm:spPr/>
    </dgm:pt>
    <dgm:pt modelId="{DBA29D03-F2A1-40D3-9EFB-7B9C811C6F5F}" type="pres">
      <dgm:prSet presAssocID="{6D135AE6-E27F-43ED-854D-4D4519991373}" presName="iconRect" presStyleLbl="node1" presStyleIdx="2" presStyleCnt="4" custScaleX="302049" custScaleY="314620"/>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solidFill>
            <a:schemeClr val="tx2"/>
          </a:solidFill>
        </a:ln>
      </dgm:spPr>
      <dgm:extLst>
        <a:ext uri="{E40237B7-FDA0-4F09-8148-C483321AD2D9}">
          <dgm14:cNvPr xmlns:dgm14="http://schemas.microsoft.com/office/drawing/2010/diagram" id="0" name="" descr="Head with Gears"/>
        </a:ext>
      </dgm:extLst>
    </dgm:pt>
    <dgm:pt modelId="{D4448187-593E-4434-B936-EE023D404582}" type="pres">
      <dgm:prSet presAssocID="{6D135AE6-E27F-43ED-854D-4D4519991373}" presName="iconSpace" presStyleCnt="0"/>
      <dgm:spPr/>
    </dgm:pt>
    <dgm:pt modelId="{8903CD86-BFDD-4923-9994-F25907D5BC6C}" type="pres">
      <dgm:prSet presAssocID="{6D135AE6-E27F-43ED-854D-4D4519991373}" presName="parTx" presStyleLbl="revTx" presStyleIdx="4" presStyleCnt="8" custLinFactY="100000" custLinFactNeighborX="4945" custLinFactNeighborY="146453">
        <dgm:presLayoutVars>
          <dgm:chMax val="0"/>
          <dgm:chPref val="0"/>
        </dgm:presLayoutVars>
      </dgm:prSet>
      <dgm:spPr/>
    </dgm:pt>
    <dgm:pt modelId="{AE2B887F-5261-4411-99F2-D911C38A25C9}" type="pres">
      <dgm:prSet presAssocID="{6D135AE6-E27F-43ED-854D-4D4519991373}" presName="txSpace" presStyleCnt="0"/>
      <dgm:spPr/>
    </dgm:pt>
    <dgm:pt modelId="{02F5FE49-7371-43BE-957A-355AD6633144}" type="pres">
      <dgm:prSet presAssocID="{6D135AE6-E27F-43ED-854D-4D4519991373}" presName="desTx" presStyleLbl="revTx" presStyleIdx="5" presStyleCnt="8">
        <dgm:presLayoutVars/>
      </dgm:prSet>
      <dgm:spPr/>
    </dgm:pt>
    <dgm:pt modelId="{7632D3B0-5676-4242-91D9-6B8443F8B0D4}" type="pres">
      <dgm:prSet presAssocID="{C02C5395-5CF5-4B6D-94B7-FFBE5E19AA0B}" presName="sibTrans" presStyleCnt="0"/>
      <dgm:spPr/>
    </dgm:pt>
    <dgm:pt modelId="{001D6E16-CAD5-4873-9FDE-5D7D80886E35}" type="pres">
      <dgm:prSet presAssocID="{256F182D-2B10-4E5C-B6B2-41ED86D5DD82}" presName="compNode" presStyleCnt="0"/>
      <dgm:spPr/>
    </dgm:pt>
    <dgm:pt modelId="{79565222-50C0-4852-B650-9469D11A28F3}" type="pres">
      <dgm:prSet presAssocID="{256F182D-2B10-4E5C-B6B2-41ED86D5DD82}" presName="iconRect" presStyleLbl="node1" presStyleIdx="3" presStyleCnt="4" custScaleX="247820" custScaleY="290348"/>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solidFill>
            <a:schemeClr val="tx2"/>
          </a:solidFill>
        </a:ln>
      </dgm:spPr>
      <dgm:extLst>
        <a:ext uri="{E40237B7-FDA0-4F09-8148-C483321AD2D9}">
          <dgm14:cNvPr xmlns:dgm14="http://schemas.microsoft.com/office/drawing/2010/diagram" id="0" name="" descr="Teacher"/>
        </a:ext>
      </dgm:extLst>
    </dgm:pt>
    <dgm:pt modelId="{FA5FA1FB-4A69-4559-9E25-82092B8A86B1}" type="pres">
      <dgm:prSet presAssocID="{256F182D-2B10-4E5C-B6B2-41ED86D5DD82}" presName="iconSpace" presStyleCnt="0"/>
      <dgm:spPr/>
    </dgm:pt>
    <dgm:pt modelId="{A0124911-7CE1-446A-A522-2817C077D312}" type="pres">
      <dgm:prSet presAssocID="{256F182D-2B10-4E5C-B6B2-41ED86D5DD82}" presName="parTx" presStyleLbl="revTx" presStyleIdx="6" presStyleCnt="8" custLinFactY="100000" custLinFactNeighborX="-575" custLinFactNeighborY="163767">
        <dgm:presLayoutVars>
          <dgm:chMax val="0"/>
          <dgm:chPref val="0"/>
        </dgm:presLayoutVars>
      </dgm:prSet>
      <dgm:spPr/>
    </dgm:pt>
    <dgm:pt modelId="{1B9B0277-C9F8-4783-8D37-E03674588A10}" type="pres">
      <dgm:prSet presAssocID="{256F182D-2B10-4E5C-B6B2-41ED86D5DD82}" presName="txSpace" presStyleCnt="0"/>
      <dgm:spPr/>
    </dgm:pt>
    <dgm:pt modelId="{11E4DF62-3D37-4583-9C45-8F0FC2B6BA99}" type="pres">
      <dgm:prSet presAssocID="{256F182D-2B10-4E5C-B6B2-41ED86D5DD82}" presName="desTx" presStyleLbl="revTx" presStyleIdx="7" presStyleCnt="8">
        <dgm:presLayoutVars/>
      </dgm:prSet>
      <dgm:spPr/>
    </dgm:pt>
  </dgm:ptLst>
  <dgm:cxnLst>
    <dgm:cxn modelId="{108E3A13-DF90-497F-8EE0-778A07BEFB0F}" type="presOf" srcId="{94720095-3868-4512-94CD-DC8442883DD3}" destId="{2E8FC5A1-C027-4A03-82FB-BFC034C7CD1F}" srcOrd="0" destOrd="0" presId="urn:microsoft.com/office/officeart/2018/5/layout/CenteredIconLabelDescriptionList"/>
    <dgm:cxn modelId="{19943024-D62E-4FC4-A961-C1F86A3B0E08}" type="presOf" srcId="{B507B91F-43E8-448F-AD98-A608DAD22E44}" destId="{EEF946AB-0B59-4BB4-8D43-317926C3F988}" srcOrd="0" destOrd="0" presId="urn:microsoft.com/office/officeart/2018/5/layout/CenteredIconLabelDescriptionList"/>
    <dgm:cxn modelId="{35FD4E29-A96A-49DA-8005-5597ED5D29D6}" type="presOf" srcId="{256F182D-2B10-4E5C-B6B2-41ED86D5DD82}" destId="{A0124911-7CE1-446A-A522-2817C077D312}" srcOrd="0" destOrd="0" presId="urn:microsoft.com/office/officeart/2018/5/layout/CenteredIconLabelDescriptionList"/>
    <dgm:cxn modelId="{F7869C40-E4E2-4BAE-A663-507E5B52B1E6}" srcId="{F7B29957-0295-4E09-BAEB-6C52EC9D6A5D}" destId="{94720095-3868-4512-94CD-DC8442883DD3}" srcOrd="0" destOrd="0" parTransId="{80529EDB-B258-4035-B2E9-258B311B93B1}" sibTransId="{E872CE42-C00F-4339-B9F9-8D92316D35C3}"/>
    <dgm:cxn modelId="{68EC545B-212A-4EA0-8B38-2970EBD0938D}" type="presOf" srcId="{6D135AE6-E27F-43ED-854D-4D4519991373}" destId="{8903CD86-BFDD-4923-9994-F25907D5BC6C}" srcOrd="0" destOrd="0" presId="urn:microsoft.com/office/officeart/2018/5/layout/CenteredIconLabelDescriptionList"/>
    <dgm:cxn modelId="{36E107D2-88BA-4167-B5D0-55F943D758BC}" srcId="{F7B29957-0295-4E09-BAEB-6C52EC9D6A5D}" destId="{B507B91F-43E8-448F-AD98-A608DAD22E44}" srcOrd="1" destOrd="0" parTransId="{735A8470-883D-4B4F-B729-1F21B0CDE3F4}" sibTransId="{F663B2DB-7AAA-47FC-A0DA-71DA4DB0E3EB}"/>
    <dgm:cxn modelId="{7B5EE3EC-A226-4148-AE24-BDC66C5F499E}" type="presOf" srcId="{F7B29957-0295-4E09-BAEB-6C52EC9D6A5D}" destId="{13E5686F-6FA3-4213-9749-9C7A6463793A}" srcOrd="0" destOrd="0" presId="urn:microsoft.com/office/officeart/2018/5/layout/CenteredIconLabelDescriptionList"/>
    <dgm:cxn modelId="{A4E422F3-B86D-4785-8918-2DF1C50C9FBD}" srcId="{F7B29957-0295-4E09-BAEB-6C52EC9D6A5D}" destId="{256F182D-2B10-4E5C-B6B2-41ED86D5DD82}" srcOrd="3" destOrd="0" parTransId="{2C08B096-C756-4538-92DB-E406924F8AF6}" sibTransId="{1B8B2768-6EB4-4D97-8804-DE99C1CA900F}"/>
    <dgm:cxn modelId="{166FAFFC-AC80-4F0F-B01B-63B01B99A4DD}" srcId="{F7B29957-0295-4E09-BAEB-6C52EC9D6A5D}" destId="{6D135AE6-E27F-43ED-854D-4D4519991373}" srcOrd="2" destOrd="0" parTransId="{5DF5294B-47D5-496D-8954-4FEA655FB267}" sibTransId="{C02C5395-5CF5-4B6D-94B7-FFBE5E19AA0B}"/>
    <dgm:cxn modelId="{77F1FBC3-738B-4E6E-977E-02A1B2CEB3E0}" type="presParOf" srcId="{13E5686F-6FA3-4213-9749-9C7A6463793A}" destId="{F541C3DF-6C58-4EFA-A7B4-9BF4831FFBF2}" srcOrd="0" destOrd="0" presId="urn:microsoft.com/office/officeart/2018/5/layout/CenteredIconLabelDescriptionList"/>
    <dgm:cxn modelId="{CCB732F2-B67D-4BFF-81B9-ADC69C03CCC6}" type="presParOf" srcId="{F541C3DF-6C58-4EFA-A7B4-9BF4831FFBF2}" destId="{E88CD392-178D-4BDA-9902-99E3BDD33740}" srcOrd="0" destOrd="0" presId="urn:microsoft.com/office/officeart/2018/5/layout/CenteredIconLabelDescriptionList"/>
    <dgm:cxn modelId="{007B1BCF-4CA3-47E3-A101-C5C7070DE4BD}" type="presParOf" srcId="{F541C3DF-6C58-4EFA-A7B4-9BF4831FFBF2}" destId="{93156901-4E5F-4D9A-A2FA-25B1157F491C}" srcOrd="1" destOrd="0" presId="urn:microsoft.com/office/officeart/2018/5/layout/CenteredIconLabelDescriptionList"/>
    <dgm:cxn modelId="{04FB9971-1E15-4CC3-B7C0-AC820F8DDA35}" type="presParOf" srcId="{F541C3DF-6C58-4EFA-A7B4-9BF4831FFBF2}" destId="{2E8FC5A1-C027-4A03-82FB-BFC034C7CD1F}" srcOrd="2" destOrd="0" presId="urn:microsoft.com/office/officeart/2018/5/layout/CenteredIconLabelDescriptionList"/>
    <dgm:cxn modelId="{65A2EB64-F399-4691-AA18-07D15DBFBB03}" type="presParOf" srcId="{F541C3DF-6C58-4EFA-A7B4-9BF4831FFBF2}" destId="{35231810-CF73-461A-BEEA-0561D3966D94}" srcOrd="3" destOrd="0" presId="urn:microsoft.com/office/officeart/2018/5/layout/CenteredIconLabelDescriptionList"/>
    <dgm:cxn modelId="{08E1581E-3284-47C0-8313-A589939DCB3D}" type="presParOf" srcId="{F541C3DF-6C58-4EFA-A7B4-9BF4831FFBF2}" destId="{449C1318-B69B-4444-8B63-3BAB90D08727}" srcOrd="4" destOrd="0" presId="urn:microsoft.com/office/officeart/2018/5/layout/CenteredIconLabelDescriptionList"/>
    <dgm:cxn modelId="{2540B7BC-75F1-4619-9672-FA28A674FEC3}" type="presParOf" srcId="{13E5686F-6FA3-4213-9749-9C7A6463793A}" destId="{185FC59C-52BE-4E6E-9BE5-903BFC14432E}" srcOrd="1" destOrd="0" presId="urn:microsoft.com/office/officeart/2018/5/layout/CenteredIconLabelDescriptionList"/>
    <dgm:cxn modelId="{33291668-9CAC-43E0-BAF0-1AE23A776BE6}" type="presParOf" srcId="{13E5686F-6FA3-4213-9749-9C7A6463793A}" destId="{6112587C-96EE-458F-A66D-CFF8B77E8F64}" srcOrd="2" destOrd="0" presId="urn:microsoft.com/office/officeart/2018/5/layout/CenteredIconLabelDescriptionList"/>
    <dgm:cxn modelId="{A0408116-A8AE-436E-8DA2-797E6D0093F7}" type="presParOf" srcId="{6112587C-96EE-458F-A66D-CFF8B77E8F64}" destId="{4898B404-0C63-4004-91F3-7678D46B26C2}" srcOrd="0" destOrd="0" presId="urn:microsoft.com/office/officeart/2018/5/layout/CenteredIconLabelDescriptionList"/>
    <dgm:cxn modelId="{D2F66748-5E1C-47DE-83A5-678B52CF298E}" type="presParOf" srcId="{6112587C-96EE-458F-A66D-CFF8B77E8F64}" destId="{B19F8BF9-54B6-4E5F-8E19-474E808CE26F}" srcOrd="1" destOrd="0" presId="urn:microsoft.com/office/officeart/2018/5/layout/CenteredIconLabelDescriptionList"/>
    <dgm:cxn modelId="{CFF32BFE-A5E0-4B63-A48D-AD653050CB28}" type="presParOf" srcId="{6112587C-96EE-458F-A66D-CFF8B77E8F64}" destId="{EEF946AB-0B59-4BB4-8D43-317926C3F988}" srcOrd="2" destOrd="0" presId="urn:microsoft.com/office/officeart/2018/5/layout/CenteredIconLabelDescriptionList"/>
    <dgm:cxn modelId="{F25F1B29-E6FE-4C31-BF2B-4244BF18C0F8}" type="presParOf" srcId="{6112587C-96EE-458F-A66D-CFF8B77E8F64}" destId="{6371EF66-2F4D-434D-B3E8-7259F303D553}" srcOrd="3" destOrd="0" presId="urn:microsoft.com/office/officeart/2018/5/layout/CenteredIconLabelDescriptionList"/>
    <dgm:cxn modelId="{03BE977A-E2DC-4A2C-9CD9-F13CE15DD581}" type="presParOf" srcId="{6112587C-96EE-458F-A66D-CFF8B77E8F64}" destId="{5CADA72D-6A41-49EF-9806-497AE064FEA0}" srcOrd="4" destOrd="0" presId="urn:microsoft.com/office/officeart/2018/5/layout/CenteredIconLabelDescriptionList"/>
    <dgm:cxn modelId="{FD0E6957-556A-4837-ACA2-BD8834D92457}" type="presParOf" srcId="{13E5686F-6FA3-4213-9749-9C7A6463793A}" destId="{72AD0014-B7E3-423E-9DBB-D073D0DC4E07}" srcOrd="3" destOrd="0" presId="urn:microsoft.com/office/officeart/2018/5/layout/CenteredIconLabelDescriptionList"/>
    <dgm:cxn modelId="{FF6E57DC-5227-4671-A541-4ADE568D3950}" type="presParOf" srcId="{13E5686F-6FA3-4213-9749-9C7A6463793A}" destId="{35B640BB-05DE-4ACF-99EF-7FB287B4F84E}" srcOrd="4" destOrd="0" presId="urn:microsoft.com/office/officeart/2018/5/layout/CenteredIconLabelDescriptionList"/>
    <dgm:cxn modelId="{907617C2-AE70-4D0F-831C-9E694037BB50}" type="presParOf" srcId="{35B640BB-05DE-4ACF-99EF-7FB287B4F84E}" destId="{DBA29D03-F2A1-40D3-9EFB-7B9C811C6F5F}" srcOrd="0" destOrd="0" presId="urn:microsoft.com/office/officeart/2018/5/layout/CenteredIconLabelDescriptionList"/>
    <dgm:cxn modelId="{0B3AF2AE-C332-4E2D-A629-24E564A48CA1}" type="presParOf" srcId="{35B640BB-05DE-4ACF-99EF-7FB287B4F84E}" destId="{D4448187-593E-4434-B936-EE023D404582}" srcOrd="1" destOrd="0" presId="urn:microsoft.com/office/officeart/2018/5/layout/CenteredIconLabelDescriptionList"/>
    <dgm:cxn modelId="{312F10BE-A738-44AB-A5D2-1E55E6B6079F}" type="presParOf" srcId="{35B640BB-05DE-4ACF-99EF-7FB287B4F84E}" destId="{8903CD86-BFDD-4923-9994-F25907D5BC6C}" srcOrd="2" destOrd="0" presId="urn:microsoft.com/office/officeart/2018/5/layout/CenteredIconLabelDescriptionList"/>
    <dgm:cxn modelId="{7F5003AB-7EB8-47DB-A469-A5ABA7CE5744}" type="presParOf" srcId="{35B640BB-05DE-4ACF-99EF-7FB287B4F84E}" destId="{AE2B887F-5261-4411-99F2-D911C38A25C9}" srcOrd="3" destOrd="0" presId="urn:microsoft.com/office/officeart/2018/5/layout/CenteredIconLabelDescriptionList"/>
    <dgm:cxn modelId="{1D274772-35C8-4D37-9788-80FA7B81E9D6}" type="presParOf" srcId="{35B640BB-05DE-4ACF-99EF-7FB287B4F84E}" destId="{02F5FE49-7371-43BE-957A-355AD6633144}" srcOrd="4" destOrd="0" presId="urn:microsoft.com/office/officeart/2018/5/layout/CenteredIconLabelDescriptionList"/>
    <dgm:cxn modelId="{F02C2873-9348-4DCF-9173-4C16442A8A95}" type="presParOf" srcId="{13E5686F-6FA3-4213-9749-9C7A6463793A}" destId="{7632D3B0-5676-4242-91D9-6B8443F8B0D4}" srcOrd="5" destOrd="0" presId="urn:microsoft.com/office/officeart/2018/5/layout/CenteredIconLabelDescriptionList"/>
    <dgm:cxn modelId="{2DC03F4C-34FC-4D66-B58B-259542E41164}" type="presParOf" srcId="{13E5686F-6FA3-4213-9749-9C7A6463793A}" destId="{001D6E16-CAD5-4873-9FDE-5D7D80886E35}" srcOrd="6" destOrd="0" presId="urn:microsoft.com/office/officeart/2018/5/layout/CenteredIconLabelDescriptionList"/>
    <dgm:cxn modelId="{32E88A42-B8B3-4897-A1AB-24DC776C79F5}" type="presParOf" srcId="{001D6E16-CAD5-4873-9FDE-5D7D80886E35}" destId="{79565222-50C0-4852-B650-9469D11A28F3}" srcOrd="0" destOrd="0" presId="urn:microsoft.com/office/officeart/2018/5/layout/CenteredIconLabelDescriptionList"/>
    <dgm:cxn modelId="{457E5DFD-F473-4EE3-88FF-2BA601E32A38}" type="presParOf" srcId="{001D6E16-CAD5-4873-9FDE-5D7D80886E35}" destId="{FA5FA1FB-4A69-4559-9E25-82092B8A86B1}" srcOrd="1" destOrd="0" presId="urn:microsoft.com/office/officeart/2018/5/layout/CenteredIconLabelDescriptionList"/>
    <dgm:cxn modelId="{921A402C-E7EE-4B9E-9469-A6348A75D7A7}" type="presParOf" srcId="{001D6E16-CAD5-4873-9FDE-5D7D80886E35}" destId="{A0124911-7CE1-446A-A522-2817C077D312}" srcOrd="2" destOrd="0" presId="urn:microsoft.com/office/officeart/2018/5/layout/CenteredIconLabelDescriptionList"/>
    <dgm:cxn modelId="{42C87070-D2C1-44EC-B379-9D254A4E0F2A}" type="presParOf" srcId="{001D6E16-CAD5-4873-9FDE-5D7D80886E35}" destId="{1B9B0277-C9F8-4783-8D37-E03674588A10}" srcOrd="3" destOrd="0" presId="urn:microsoft.com/office/officeart/2018/5/layout/CenteredIconLabelDescriptionList"/>
    <dgm:cxn modelId="{E7A70F61-1004-482B-8634-7F254632D2CF}" type="presParOf" srcId="{001D6E16-CAD5-4873-9FDE-5D7D80886E35}" destId="{11E4DF62-3D37-4583-9C45-8F0FC2B6BA99}"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BBB2FC-4275-44BE-9000-FAEACB97C39E}">
      <dsp:nvSpPr>
        <dsp:cNvPr id="0" name=""/>
        <dsp:cNvSpPr/>
      </dsp:nvSpPr>
      <dsp:spPr>
        <a:xfrm>
          <a:off x="0" y="688"/>
          <a:ext cx="5701328" cy="0"/>
        </a:xfrm>
        <a:prstGeom prst="line">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w="6350" cap="flat"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27AC82AB-93EA-448C-9B2E-3C01CD2D659E}">
      <dsp:nvSpPr>
        <dsp:cNvPr id="0" name=""/>
        <dsp:cNvSpPr/>
      </dsp:nvSpPr>
      <dsp:spPr>
        <a:xfrm>
          <a:off x="0" y="688"/>
          <a:ext cx="5701328" cy="1127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rtl="0">
            <a:lnSpc>
              <a:spcPct val="100000"/>
            </a:lnSpc>
            <a:spcBef>
              <a:spcPct val="0"/>
            </a:spcBef>
            <a:spcAft>
              <a:spcPct val="35000"/>
            </a:spcAft>
            <a:buNone/>
          </a:pPr>
          <a:r>
            <a:rPr lang="en-US" sz="2800" b="1" kern="1200" dirty="0">
              <a:latin typeface="Gill Sans MT" panose="020B0502020104020203"/>
            </a:rPr>
            <a:t>- Welcome &amp; Remarks</a:t>
          </a:r>
          <a:endParaRPr lang="en-US" sz="2800" b="1" kern="1200" dirty="0"/>
        </a:p>
      </dsp:txBody>
      <dsp:txXfrm>
        <a:off x="0" y="688"/>
        <a:ext cx="5701328" cy="1127194"/>
      </dsp:txXfrm>
    </dsp:sp>
    <dsp:sp modelId="{5404D432-9F79-405C-9CD2-7C9DDCB70CD0}">
      <dsp:nvSpPr>
        <dsp:cNvPr id="0" name=""/>
        <dsp:cNvSpPr/>
      </dsp:nvSpPr>
      <dsp:spPr>
        <a:xfrm>
          <a:off x="0" y="1127882"/>
          <a:ext cx="5701328" cy="0"/>
        </a:xfrm>
        <a:prstGeom prst="line">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w="6350" cap="flat"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C2F86509-751A-49D1-9C12-E7D43D2B1817}">
      <dsp:nvSpPr>
        <dsp:cNvPr id="0" name=""/>
        <dsp:cNvSpPr/>
      </dsp:nvSpPr>
      <dsp:spPr>
        <a:xfrm>
          <a:off x="0" y="1127882"/>
          <a:ext cx="5701328" cy="1127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100000"/>
            </a:lnSpc>
            <a:spcBef>
              <a:spcPct val="0"/>
            </a:spcBef>
            <a:spcAft>
              <a:spcPct val="35000"/>
            </a:spcAft>
            <a:buNone/>
          </a:pPr>
          <a:r>
            <a:rPr lang="en-US" sz="2800" b="1" kern="1200" dirty="0"/>
            <a:t>- Accreditation Updates</a:t>
          </a:r>
        </a:p>
      </dsp:txBody>
      <dsp:txXfrm>
        <a:off x="0" y="1127882"/>
        <a:ext cx="5701328" cy="1127194"/>
      </dsp:txXfrm>
    </dsp:sp>
    <dsp:sp modelId="{5BDDD099-324F-4D4D-A7EF-AF293F4A4249}">
      <dsp:nvSpPr>
        <dsp:cNvPr id="0" name=""/>
        <dsp:cNvSpPr/>
      </dsp:nvSpPr>
      <dsp:spPr>
        <a:xfrm>
          <a:off x="0" y="2255076"/>
          <a:ext cx="5701328" cy="0"/>
        </a:xfrm>
        <a:prstGeom prst="line">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w="6350" cap="flat"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D3289DD4-4A1F-477A-BCC6-1180E8E0D37E}">
      <dsp:nvSpPr>
        <dsp:cNvPr id="0" name=""/>
        <dsp:cNvSpPr/>
      </dsp:nvSpPr>
      <dsp:spPr>
        <a:xfrm>
          <a:off x="0" y="2255076"/>
          <a:ext cx="5701328" cy="1127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100000"/>
            </a:lnSpc>
            <a:spcBef>
              <a:spcPct val="0"/>
            </a:spcBef>
            <a:spcAft>
              <a:spcPct val="35000"/>
            </a:spcAft>
            <a:buNone/>
          </a:pPr>
          <a:r>
            <a:rPr lang="en-US" sz="2800" b="1" kern="1200" dirty="0"/>
            <a:t>- Academic &amp; Student Affairs Highlights</a:t>
          </a:r>
        </a:p>
      </dsp:txBody>
      <dsp:txXfrm>
        <a:off x="0" y="2255076"/>
        <a:ext cx="5701328" cy="1127194"/>
      </dsp:txXfrm>
    </dsp:sp>
    <dsp:sp modelId="{C5D583BA-FF03-4BED-B361-9316AE81455B}">
      <dsp:nvSpPr>
        <dsp:cNvPr id="0" name=""/>
        <dsp:cNvSpPr/>
      </dsp:nvSpPr>
      <dsp:spPr>
        <a:xfrm>
          <a:off x="0" y="3382271"/>
          <a:ext cx="5701328" cy="0"/>
        </a:xfrm>
        <a:prstGeom prst="line">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w="6350" cap="flat"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EA96EF29-7B93-45CF-B1CC-7DE42FAB5334}">
      <dsp:nvSpPr>
        <dsp:cNvPr id="0" name=""/>
        <dsp:cNvSpPr/>
      </dsp:nvSpPr>
      <dsp:spPr>
        <a:xfrm>
          <a:off x="0" y="3382271"/>
          <a:ext cx="5701328" cy="1127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100000"/>
            </a:lnSpc>
            <a:spcBef>
              <a:spcPct val="0"/>
            </a:spcBef>
            <a:spcAft>
              <a:spcPct val="35000"/>
            </a:spcAft>
            <a:buNone/>
          </a:pPr>
          <a:r>
            <a:rPr lang="en-US" sz="2800" b="1" kern="1200" dirty="0"/>
            <a:t>- Budget &amp; Admin. Updates </a:t>
          </a:r>
        </a:p>
      </dsp:txBody>
      <dsp:txXfrm>
        <a:off x="0" y="3382271"/>
        <a:ext cx="5701328" cy="1127194"/>
      </dsp:txXfrm>
    </dsp:sp>
    <dsp:sp modelId="{4538CAD4-805E-4FCA-B4E1-BDDDA7DEDA48}">
      <dsp:nvSpPr>
        <dsp:cNvPr id="0" name=""/>
        <dsp:cNvSpPr/>
      </dsp:nvSpPr>
      <dsp:spPr>
        <a:xfrm>
          <a:off x="0" y="4509465"/>
          <a:ext cx="5701328" cy="0"/>
        </a:xfrm>
        <a:prstGeom prst="line">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w="6350" cap="flat"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73F3051F-F182-4BE5-88CD-1674F4FA7DEB}">
      <dsp:nvSpPr>
        <dsp:cNvPr id="0" name=""/>
        <dsp:cNvSpPr/>
      </dsp:nvSpPr>
      <dsp:spPr>
        <a:xfrm>
          <a:off x="0" y="4509465"/>
          <a:ext cx="5701328" cy="1127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100000"/>
            </a:lnSpc>
            <a:spcBef>
              <a:spcPct val="0"/>
            </a:spcBef>
            <a:spcAft>
              <a:spcPct val="35000"/>
            </a:spcAft>
            <a:buNone/>
          </a:pPr>
          <a:r>
            <a:rPr lang="en-US" sz="2800" b="1" kern="1200" dirty="0"/>
            <a:t>- Priorities &amp; Objectives</a:t>
          </a:r>
        </a:p>
      </dsp:txBody>
      <dsp:txXfrm>
        <a:off x="0" y="4509465"/>
        <a:ext cx="5701328" cy="11271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7D84F5-7235-438E-A77F-6A045210E02A}">
      <dsp:nvSpPr>
        <dsp:cNvPr id="0" name=""/>
        <dsp:cNvSpPr/>
      </dsp:nvSpPr>
      <dsp:spPr>
        <a:xfrm>
          <a:off x="0" y="417424"/>
          <a:ext cx="5607050" cy="1316250"/>
        </a:xfrm>
        <a:prstGeom prst="roundRect">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Emphasize outstanding performance, efficiency, and value-added quality in services, processes and systems</a:t>
          </a:r>
        </a:p>
      </dsp:txBody>
      <dsp:txXfrm>
        <a:off x="64254" y="481678"/>
        <a:ext cx="5478542" cy="1187742"/>
      </dsp:txXfrm>
    </dsp:sp>
    <dsp:sp modelId="{CE0636DD-6295-4231-ABF2-52EAFB201828}">
      <dsp:nvSpPr>
        <dsp:cNvPr id="0" name=""/>
        <dsp:cNvSpPr/>
      </dsp:nvSpPr>
      <dsp:spPr>
        <a:xfrm>
          <a:off x="0" y="1805674"/>
          <a:ext cx="5607050" cy="1316250"/>
        </a:xfrm>
        <a:prstGeom prst="roundRect">
          <a:avLst/>
        </a:prstGeom>
        <a:gradFill rotWithShape="0">
          <a:gsLst>
            <a:gs pos="0">
              <a:schemeClr val="accent2">
                <a:hueOff val="-419062"/>
                <a:satOff val="-4829"/>
                <a:lumOff val="1079"/>
                <a:alphaOff val="0"/>
                <a:tint val="97000"/>
                <a:satMod val="100000"/>
                <a:lumMod val="102000"/>
              </a:schemeClr>
            </a:gs>
            <a:gs pos="50000">
              <a:schemeClr val="accent2">
                <a:hueOff val="-419062"/>
                <a:satOff val="-4829"/>
                <a:lumOff val="1079"/>
                <a:alphaOff val="0"/>
                <a:shade val="100000"/>
                <a:satMod val="103000"/>
                <a:lumMod val="100000"/>
              </a:schemeClr>
            </a:gs>
            <a:gs pos="100000">
              <a:schemeClr val="accent2">
                <a:hueOff val="-419062"/>
                <a:satOff val="-4829"/>
                <a:lumOff val="1079"/>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Innovation and continuous improvement are vital to thriving in the challenging and changing higher education environment</a:t>
          </a:r>
        </a:p>
      </dsp:txBody>
      <dsp:txXfrm>
        <a:off x="64254" y="1869928"/>
        <a:ext cx="5478542" cy="1187742"/>
      </dsp:txXfrm>
    </dsp:sp>
    <dsp:sp modelId="{288B57DE-BE70-4538-A4B0-65F6085F4676}">
      <dsp:nvSpPr>
        <dsp:cNvPr id="0" name=""/>
        <dsp:cNvSpPr/>
      </dsp:nvSpPr>
      <dsp:spPr>
        <a:xfrm>
          <a:off x="0" y="3193924"/>
          <a:ext cx="5607050" cy="1316250"/>
        </a:xfrm>
        <a:prstGeom prst="roundRect">
          <a:avLst/>
        </a:prstGeom>
        <a:gradFill rotWithShape="0">
          <a:gsLst>
            <a:gs pos="0">
              <a:schemeClr val="accent2">
                <a:hueOff val="-838123"/>
                <a:satOff val="-9658"/>
                <a:lumOff val="2159"/>
                <a:alphaOff val="0"/>
                <a:tint val="97000"/>
                <a:satMod val="100000"/>
                <a:lumMod val="102000"/>
              </a:schemeClr>
            </a:gs>
            <a:gs pos="50000">
              <a:schemeClr val="accent2">
                <a:hueOff val="-838123"/>
                <a:satOff val="-9658"/>
                <a:lumOff val="2159"/>
                <a:alphaOff val="0"/>
                <a:shade val="100000"/>
                <a:satMod val="103000"/>
                <a:lumMod val="100000"/>
              </a:schemeClr>
            </a:gs>
            <a:gs pos="100000">
              <a:schemeClr val="accent2">
                <a:hueOff val="-838123"/>
                <a:satOff val="-9658"/>
                <a:lumOff val="2159"/>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Community is enhanced when its members collaborate, are empathetic, respectful, and compassionate.</a:t>
          </a:r>
        </a:p>
      </dsp:txBody>
      <dsp:txXfrm>
        <a:off x="64254" y="3258178"/>
        <a:ext cx="5478542" cy="11877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8CD392-178D-4BDA-9902-99E3BDD33740}">
      <dsp:nvSpPr>
        <dsp:cNvPr id="0" name=""/>
        <dsp:cNvSpPr/>
      </dsp:nvSpPr>
      <dsp:spPr>
        <a:xfrm>
          <a:off x="2085" y="1138869"/>
          <a:ext cx="1349385" cy="1497757"/>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sp>
    <dsp:sp modelId="{2E8FC5A1-C027-4A03-82FB-BFC034C7CD1F}">
      <dsp:nvSpPr>
        <dsp:cNvPr id="0" name=""/>
        <dsp:cNvSpPr/>
      </dsp:nvSpPr>
      <dsp:spPr>
        <a:xfrm>
          <a:off x="96784" y="2978628"/>
          <a:ext cx="1301484" cy="2989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b="1"/>
          </a:pPr>
          <a:r>
            <a:rPr lang="en-US" sz="2000" kern="1200" dirty="0">
              <a:latin typeface="Gill Sans MT" panose="020B0502020104020203"/>
            </a:rPr>
            <a:t>Plan</a:t>
          </a:r>
          <a:endParaRPr lang="en-US" sz="2000" kern="1200" dirty="0"/>
        </a:p>
      </dsp:txBody>
      <dsp:txXfrm>
        <a:off x="96784" y="2978628"/>
        <a:ext cx="1301484" cy="298934"/>
      </dsp:txXfrm>
    </dsp:sp>
    <dsp:sp modelId="{449C1318-B69B-4444-8B63-3BAB90D08727}">
      <dsp:nvSpPr>
        <dsp:cNvPr id="0" name=""/>
        <dsp:cNvSpPr/>
      </dsp:nvSpPr>
      <dsp:spPr>
        <a:xfrm>
          <a:off x="26035" y="2558711"/>
          <a:ext cx="1301484" cy="1391252"/>
        </a:xfrm>
        <a:prstGeom prst="rect">
          <a:avLst/>
        </a:prstGeom>
        <a:noFill/>
        <a:ln>
          <a:noFill/>
        </a:ln>
        <a:effectLst/>
      </dsp:spPr>
      <dsp:style>
        <a:lnRef idx="0">
          <a:scrgbClr r="0" g="0" b="0"/>
        </a:lnRef>
        <a:fillRef idx="0">
          <a:scrgbClr r="0" g="0" b="0"/>
        </a:fillRef>
        <a:effectRef idx="0">
          <a:scrgbClr r="0" g="0" b="0"/>
        </a:effectRef>
        <a:fontRef idx="minor"/>
      </dsp:style>
    </dsp:sp>
    <dsp:sp modelId="{4898B404-0C63-4004-91F3-7678D46B26C2}">
      <dsp:nvSpPr>
        <dsp:cNvPr id="0" name=""/>
        <dsp:cNvSpPr/>
      </dsp:nvSpPr>
      <dsp:spPr>
        <a:xfrm>
          <a:off x="1579230" y="1146839"/>
          <a:ext cx="1749677" cy="1465880"/>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sp>
    <dsp:sp modelId="{EEF946AB-0B59-4BB4-8D43-317926C3F988}">
      <dsp:nvSpPr>
        <dsp:cNvPr id="0" name=""/>
        <dsp:cNvSpPr/>
      </dsp:nvSpPr>
      <dsp:spPr>
        <a:xfrm>
          <a:off x="1814897" y="2941985"/>
          <a:ext cx="1301484" cy="2989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b="1"/>
          </a:pPr>
          <a:r>
            <a:rPr lang="en-US" sz="2000" kern="1200" dirty="0">
              <a:latin typeface="Gill Sans MT" panose="020B0502020104020203"/>
            </a:rPr>
            <a:t>Assess</a:t>
          </a:r>
          <a:endParaRPr lang="en-US" sz="2000" kern="1200" dirty="0"/>
        </a:p>
      </dsp:txBody>
      <dsp:txXfrm>
        <a:off x="1814897" y="2941985"/>
        <a:ext cx="1301484" cy="298934"/>
      </dsp:txXfrm>
    </dsp:sp>
    <dsp:sp modelId="{5CADA72D-6A41-49EF-9806-497AE064FEA0}">
      <dsp:nvSpPr>
        <dsp:cNvPr id="0" name=""/>
        <dsp:cNvSpPr/>
      </dsp:nvSpPr>
      <dsp:spPr>
        <a:xfrm>
          <a:off x="1803327" y="2550742"/>
          <a:ext cx="1301484" cy="1391252"/>
        </a:xfrm>
        <a:prstGeom prst="rect">
          <a:avLst/>
        </a:prstGeom>
        <a:noFill/>
        <a:ln>
          <a:noFill/>
        </a:ln>
        <a:effectLst/>
      </dsp:spPr>
      <dsp:style>
        <a:lnRef idx="0">
          <a:scrgbClr r="0" g="0" b="0"/>
        </a:lnRef>
        <a:fillRef idx="0">
          <a:scrgbClr r="0" g="0" b="0"/>
        </a:fillRef>
        <a:effectRef idx="0">
          <a:scrgbClr r="0" g="0" b="0"/>
        </a:effectRef>
        <a:fontRef idx="minor"/>
      </dsp:style>
    </dsp:sp>
    <dsp:sp modelId="{DBA29D03-F2A1-40D3-9EFB-7B9C811C6F5F}">
      <dsp:nvSpPr>
        <dsp:cNvPr id="0" name=""/>
        <dsp:cNvSpPr/>
      </dsp:nvSpPr>
      <dsp:spPr>
        <a:xfrm>
          <a:off x="3556668" y="1155020"/>
          <a:ext cx="1375892" cy="1433155"/>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sp>
    <dsp:sp modelId="{8903CD86-BFDD-4923-9994-F25907D5BC6C}">
      <dsp:nvSpPr>
        <dsp:cNvPr id="0" name=""/>
        <dsp:cNvSpPr/>
      </dsp:nvSpPr>
      <dsp:spPr>
        <a:xfrm>
          <a:off x="3658230" y="2934560"/>
          <a:ext cx="1301484" cy="2989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b="1"/>
          </a:pPr>
          <a:r>
            <a:rPr lang="en-US" sz="2000" kern="1200" dirty="0">
              <a:latin typeface="Gill Sans MT" panose="020B0502020104020203"/>
            </a:rPr>
            <a:t>Analyze</a:t>
          </a:r>
          <a:endParaRPr lang="en-US" sz="2000" kern="1200" dirty="0"/>
        </a:p>
      </dsp:txBody>
      <dsp:txXfrm>
        <a:off x="3658230" y="2934560"/>
        <a:ext cx="1301484" cy="298934"/>
      </dsp:txXfrm>
    </dsp:sp>
    <dsp:sp modelId="{02F5FE49-7371-43BE-957A-355AD6633144}">
      <dsp:nvSpPr>
        <dsp:cNvPr id="0" name=""/>
        <dsp:cNvSpPr/>
      </dsp:nvSpPr>
      <dsp:spPr>
        <a:xfrm>
          <a:off x="3593872" y="2542561"/>
          <a:ext cx="1301484" cy="1391252"/>
        </a:xfrm>
        <a:prstGeom prst="rect">
          <a:avLst/>
        </a:prstGeom>
        <a:noFill/>
        <a:ln>
          <a:noFill/>
        </a:ln>
        <a:effectLst/>
      </dsp:spPr>
      <dsp:style>
        <a:lnRef idx="0">
          <a:scrgbClr r="0" g="0" b="0"/>
        </a:lnRef>
        <a:fillRef idx="0">
          <a:scrgbClr r="0" g="0" b="0"/>
        </a:fillRef>
        <a:effectRef idx="0">
          <a:scrgbClr r="0" g="0" b="0"/>
        </a:effectRef>
        <a:fontRef idx="minor"/>
      </dsp:style>
    </dsp:sp>
    <dsp:sp modelId="{79565222-50C0-4852-B650-9469D11A28F3}">
      <dsp:nvSpPr>
        <dsp:cNvPr id="0" name=""/>
        <dsp:cNvSpPr/>
      </dsp:nvSpPr>
      <dsp:spPr>
        <a:xfrm>
          <a:off x="5246628" y="1182661"/>
          <a:ext cx="1128868" cy="1322591"/>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sp>
    <dsp:sp modelId="{A0124911-7CE1-446A-A522-2817C077D312}">
      <dsp:nvSpPr>
        <dsp:cNvPr id="0" name=""/>
        <dsp:cNvSpPr/>
      </dsp:nvSpPr>
      <dsp:spPr>
        <a:xfrm>
          <a:off x="5152836" y="2958676"/>
          <a:ext cx="1301484" cy="2989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b="1"/>
          </a:pPr>
          <a:r>
            <a:rPr lang="en-US" sz="2000" kern="1200" dirty="0">
              <a:latin typeface="Gill Sans MT" panose="020B0502020104020203"/>
            </a:rPr>
            <a:t>Improve</a:t>
          </a:r>
          <a:endParaRPr lang="en-US" sz="2000" kern="1200" dirty="0"/>
        </a:p>
      </dsp:txBody>
      <dsp:txXfrm>
        <a:off x="5152836" y="2958676"/>
        <a:ext cx="1301484" cy="298934"/>
      </dsp:txXfrm>
    </dsp:sp>
    <dsp:sp modelId="{11E4DF62-3D37-4583-9C45-8F0FC2B6BA99}">
      <dsp:nvSpPr>
        <dsp:cNvPr id="0" name=""/>
        <dsp:cNvSpPr/>
      </dsp:nvSpPr>
      <dsp:spPr>
        <a:xfrm>
          <a:off x="5160320" y="2514920"/>
          <a:ext cx="1301484" cy="1391252"/>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7DDBB120-C448-4B69-9AD3-343AD57BD2B1}" type="datetimeFigureOut">
              <a:rPr lang="en-US" smtClean="0"/>
              <a:t>1/17/2021</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F636D84E-4BFB-491F-8B00-BFB6240C7A44}" type="slidenum">
              <a:rPr lang="en-US" smtClean="0"/>
              <a:t>‹#›</a:t>
            </a:fld>
            <a:endParaRPr lang="en-US"/>
          </a:p>
        </p:txBody>
      </p:sp>
    </p:spTree>
    <p:extLst>
      <p:ext uri="{BB962C8B-B14F-4D97-AF65-F5344CB8AC3E}">
        <p14:creationId xmlns:p14="http://schemas.microsoft.com/office/powerpoint/2010/main" val="3027731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Overspent $1.01M FY 18-19, -6%</a:t>
            </a:r>
          </a:p>
        </p:txBody>
      </p:sp>
      <p:sp>
        <p:nvSpPr>
          <p:cNvPr id="4" name="Slide Number Placeholder 3"/>
          <p:cNvSpPr>
            <a:spLocks noGrp="1"/>
          </p:cNvSpPr>
          <p:nvPr>
            <p:ph type="sldNum" sz="quarter" idx="5"/>
          </p:nvPr>
        </p:nvSpPr>
        <p:spPr/>
        <p:txBody>
          <a:bodyPr/>
          <a:lstStyle/>
          <a:p>
            <a:fld id="{893B0CF2-7F87-4E02-A248-870047730F99}" type="slidenum">
              <a:rPr lang="en-US" smtClean="0"/>
              <a:t>12</a:t>
            </a:fld>
            <a:endParaRPr lang="en-US"/>
          </a:p>
        </p:txBody>
      </p:sp>
    </p:spTree>
    <p:extLst>
      <p:ext uri="{BB962C8B-B14F-4D97-AF65-F5344CB8AC3E}">
        <p14:creationId xmlns:p14="http://schemas.microsoft.com/office/powerpoint/2010/main" val="2869308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Census enrollment, unduplicated headcount, FTES and FTEF as of Jan 21. Census is down by 32% compared to last year. FTES is down by 35% and FTEF is down by 16%. Our unduplicated headcount is down by 21% with many students opting to enroll with our sister colleges. </a:t>
            </a:r>
          </a:p>
          <a:p>
            <a:r>
              <a:rPr lang="en-US" dirty="0"/>
              <a:t>Of students who have identified College of Alameda as their home college or have earned more than 12 units at College of Alameda, 740 students are enrolled in over 1450 courses at either Laney College, Berkeley City College, and Merritt College in Spring 2021. </a:t>
            </a:r>
          </a:p>
        </p:txBody>
      </p:sp>
      <p:sp>
        <p:nvSpPr>
          <p:cNvPr id="4" name="Slide Number Placeholder 3"/>
          <p:cNvSpPr>
            <a:spLocks noGrp="1"/>
          </p:cNvSpPr>
          <p:nvPr>
            <p:ph type="sldNum" sz="quarter" idx="5"/>
          </p:nvPr>
        </p:nvSpPr>
        <p:spPr/>
        <p:txBody>
          <a:bodyPr/>
          <a:lstStyle/>
          <a:p>
            <a:fld id="{F636D84E-4BFB-491F-8B00-BFB6240C7A44}" type="slidenum">
              <a:rPr lang="en-US" smtClean="0"/>
              <a:t>17</a:t>
            </a:fld>
            <a:endParaRPr lang="en-US"/>
          </a:p>
        </p:txBody>
      </p:sp>
    </p:spTree>
    <p:extLst>
      <p:ext uri="{BB962C8B-B14F-4D97-AF65-F5344CB8AC3E}">
        <p14:creationId xmlns:p14="http://schemas.microsoft.com/office/powerpoint/2010/main" val="1118058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COA students who are swirling this semester, these are the top courses our students are enrolling in by College. </a:t>
            </a:r>
          </a:p>
        </p:txBody>
      </p:sp>
      <p:sp>
        <p:nvSpPr>
          <p:cNvPr id="4" name="Slide Number Placeholder 3"/>
          <p:cNvSpPr>
            <a:spLocks noGrp="1"/>
          </p:cNvSpPr>
          <p:nvPr>
            <p:ph type="sldNum" sz="quarter" idx="5"/>
          </p:nvPr>
        </p:nvSpPr>
        <p:spPr/>
        <p:txBody>
          <a:bodyPr/>
          <a:lstStyle/>
          <a:p>
            <a:fld id="{F636D84E-4BFB-491F-8B00-BFB6240C7A44}" type="slidenum">
              <a:rPr lang="en-US" smtClean="0"/>
              <a:t>18</a:t>
            </a:fld>
            <a:endParaRPr lang="en-US"/>
          </a:p>
        </p:txBody>
      </p:sp>
    </p:spTree>
    <p:extLst>
      <p:ext uri="{BB962C8B-B14F-4D97-AF65-F5344CB8AC3E}">
        <p14:creationId xmlns:p14="http://schemas.microsoft.com/office/powerpoint/2010/main" val="374318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p:txBody>
          <a:bodyPr/>
          <a:lstStyle/>
          <a:p>
            <a:fld id="{2F278B0B-D9EC-4587-9438-B1FCBB856A23}" type="datetimeFigureOut">
              <a:rPr lang="en-US" smtClean="0"/>
              <a:t>1/17/2021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CB7A5D-3B7F-4CED-8E9D-575E75B8361E}" type="slidenum">
              <a:rPr lang="en-US" smtClean="0"/>
              <a:t>‹#›</a:t>
            </a:fld>
            <a:endParaRPr lang="en-US"/>
          </a:p>
        </p:txBody>
      </p:sp>
    </p:spTree>
    <p:extLst>
      <p:ext uri="{BB962C8B-B14F-4D97-AF65-F5344CB8AC3E}">
        <p14:creationId xmlns:p14="http://schemas.microsoft.com/office/powerpoint/2010/main" val="4222739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278B0B-D9EC-4587-9438-B1FCBB856A23}" type="datetimeFigureOut">
              <a:rPr lang="en-US" smtClean="0"/>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CB7A5D-3B7F-4CED-8E9D-575E75B8361E}" type="slidenum">
              <a:rPr lang="en-US" smtClean="0"/>
              <a:t>‹#›</a:t>
            </a:fld>
            <a:endParaRPr lang="en-US"/>
          </a:p>
        </p:txBody>
      </p:sp>
    </p:spTree>
    <p:extLst>
      <p:ext uri="{BB962C8B-B14F-4D97-AF65-F5344CB8AC3E}">
        <p14:creationId xmlns:p14="http://schemas.microsoft.com/office/powerpoint/2010/main" val="4079155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278B0B-D9EC-4587-9438-B1FCBB856A23}" type="datetimeFigureOut">
              <a:rPr lang="en-US" smtClean="0"/>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CB7A5D-3B7F-4CED-8E9D-575E75B8361E}" type="slidenum">
              <a:rPr lang="en-US" smtClean="0"/>
              <a:t>‹#›</a:t>
            </a:fld>
            <a:endParaRPr lang="en-US"/>
          </a:p>
        </p:txBody>
      </p:sp>
    </p:spTree>
    <p:extLst>
      <p:ext uri="{BB962C8B-B14F-4D97-AF65-F5344CB8AC3E}">
        <p14:creationId xmlns:p14="http://schemas.microsoft.com/office/powerpoint/2010/main" val="3518922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F278B0B-D9EC-4587-9438-B1FCBB856A23}" type="datetimeFigureOut">
              <a:rPr lang="en-US" smtClean="0"/>
              <a:t>1/17/2021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CB7A5D-3B7F-4CED-8E9D-575E75B8361E}" type="slidenum">
              <a:rPr lang="en-US" smtClean="0"/>
              <a:t>‹#›</a:t>
            </a:fld>
            <a:endParaRPr lang="en-US"/>
          </a:p>
        </p:txBody>
      </p:sp>
    </p:spTree>
    <p:extLst>
      <p:ext uri="{BB962C8B-B14F-4D97-AF65-F5344CB8AC3E}">
        <p14:creationId xmlns:p14="http://schemas.microsoft.com/office/powerpoint/2010/main" val="1235972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2F278B0B-D9EC-4587-9438-B1FCBB856A23}" type="datetimeFigureOut">
              <a:rPr lang="en-US" smtClean="0"/>
              <a:t>1/17/2021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CB7A5D-3B7F-4CED-8E9D-575E75B8361E}" type="slidenum">
              <a:rPr lang="en-US" smtClean="0"/>
              <a:t>‹#›</a:t>
            </a:fld>
            <a:endParaRPr lang="en-US"/>
          </a:p>
        </p:txBody>
      </p:sp>
    </p:spTree>
    <p:extLst>
      <p:ext uri="{BB962C8B-B14F-4D97-AF65-F5344CB8AC3E}">
        <p14:creationId xmlns:p14="http://schemas.microsoft.com/office/powerpoint/2010/main" val="139594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2F278B0B-D9EC-4587-9438-B1FCBB856A23}" type="datetimeFigureOut">
              <a:rPr lang="en-US" smtClean="0"/>
              <a:t>1/17/2021</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63CB7A5D-3B7F-4CED-8E9D-575E75B8361E}" type="slidenum">
              <a:rPr lang="en-US" smtClean="0"/>
              <a:t>‹#›</a:t>
            </a:fld>
            <a:endParaRPr lang="en-US"/>
          </a:p>
        </p:txBody>
      </p:sp>
    </p:spTree>
    <p:extLst>
      <p:ext uri="{BB962C8B-B14F-4D97-AF65-F5344CB8AC3E}">
        <p14:creationId xmlns:p14="http://schemas.microsoft.com/office/powerpoint/2010/main" val="3098846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2F278B0B-D9EC-4587-9438-B1FCBB856A23}" type="datetimeFigureOut">
              <a:rPr lang="en-US" smtClean="0"/>
              <a:t>1/17/2021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CB7A5D-3B7F-4CED-8E9D-575E75B8361E}"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47027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F278B0B-D9EC-4587-9438-B1FCBB856A23}" type="datetimeFigureOut">
              <a:rPr lang="en-US" smtClean="0"/>
              <a:t>1/17/2021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CB7A5D-3B7F-4CED-8E9D-575E75B8361E}" type="slidenum">
              <a:rPr lang="en-US" smtClean="0"/>
              <a:t>‹#›</a:t>
            </a:fld>
            <a:endParaRPr lang="en-US"/>
          </a:p>
        </p:txBody>
      </p:sp>
    </p:spTree>
    <p:extLst>
      <p:ext uri="{BB962C8B-B14F-4D97-AF65-F5344CB8AC3E}">
        <p14:creationId xmlns:p14="http://schemas.microsoft.com/office/powerpoint/2010/main" val="2588198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278B0B-D9EC-4587-9438-B1FCBB856A23}" type="datetimeFigureOut">
              <a:rPr lang="en-US" smtClean="0"/>
              <a:t>1/17/2021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CB7A5D-3B7F-4CED-8E9D-575E75B8361E}" type="slidenum">
              <a:rPr lang="en-US" smtClean="0"/>
              <a:t>‹#›</a:t>
            </a:fld>
            <a:endParaRPr lang="en-US"/>
          </a:p>
        </p:txBody>
      </p:sp>
    </p:spTree>
    <p:extLst>
      <p:ext uri="{BB962C8B-B14F-4D97-AF65-F5344CB8AC3E}">
        <p14:creationId xmlns:p14="http://schemas.microsoft.com/office/powerpoint/2010/main" val="3739181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2F278B0B-D9EC-4587-9438-B1FCBB856A23}" type="datetimeFigureOut">
              <a:rPr lang="en-US" smtClean="0"/>
              <a:t>1/17/2021</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63CB7A5D-3B7F-4CED-8E9D-575E75B8361E}" type="slidenum">
              <a:rPr lang="en-US" smtClean="0"/>
              <a:t>‹#›</a:t>
            </a:fld>
            <a:endParaRPr lang="en-US"/>
          </a:p>
        </p:txBody>
      </p:sp>
    </p:spTree>
    <p:extLst>
      <p:ext uri="{BB962C8B-B14F-4D97-AF65-F5344CB8AC3E}">
        <p14:creationId xmlns:p14="http://schemas.microsoft.com/office/powerpoint/2010/main" val="2260682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2F278B0B-D9EC-4587-9438-B1FCBB856A23}" type="datetimeFigureOut">
              <a:rPr lang="en-US" smtClean="0"/>
              <a:t>1/17/2021</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63CB7A5D-3B7F-4CED-8E9D-575E75B8361E}" type="slidenum">
              <a:rPr lang="en-US" smtClean="0"/>
              <a:t>‹#›</a:t>
            </a:fld>
            <a:endParaRPr lang="en-US"/>
          </a:p>
        </p:txBody>
      </p:sp>
    </p:spTree>
    <p:extLst>
      <p:ext uri="{BB962C8B-B14F-4D97-AF65-F5344CB8AC3E}">
        <p14:creationId xmlns:p14="http://schemas.microsoft.com/office/powerpoint/2010/main" val="3229749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2F278B0B-D9EC-4587-9438-B1FCBB856A23}" type="datetimeFigureOut">
              <a:rPr lang="en-US" smtClean="0"/>
              <a:t>1/17/2021</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63CB7A5D-3B7F-4CED-8E9D-575E75B8361E}" type="slidenum">
              <a:rPr lang="en-US" smtClean="0"/>
              <a:t>‹#›</a:t>
            </a:fld>
            <a:endParaRPr lang="en-US"/>
          </a:p>
        </p:txBody>
      </p:sp>
    </p:spTree>
    <p:extLst>
      <p:ext uri="{BB962C8B-B14F-4D97-AF65-F5344CB8AC3E}">
        <p14:creationId xmlns:p14="http://schemas.microsoft.com/office/powerpoint/2010/main" val="79571587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4.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hyperlink" Target="https://peraltacolleges.smugmug.com/COLLEGE-OF-ALAMEDA/COA-BUILDINGS/Center-for-Liberal-Arts-Building/" TargetMode="External"/><Relationship Id="rId2" Type="http://schemas.openxmlformats.org/officeDocument/2006/relationships/hyperlink" Target="https://build.peralta.edu/new-center-for-liberal-arts" TargetMode="Externa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30.sv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431" y="1500027"/>
            <a:ext cx="4523275" cy="3318553"/>
          </a:xfrm>
        </p:spPr>
        <p:txBody>
          <a:bodyPr>
            <a:normAutofit fontScale="90000"/>
          </a:bodyPr>
          <a:lstStyle/>
          <a:p>
            <a:r>
              <a:rPr lang="en-US" dirty="0">
                <a:latin typeface="+mn-lt"/>
              </a:rPr>
              <a:t>President’s </a:t>
            </a:r>
            <a:br>
              <a:rPr lang="en-US" dirty="0">
                <a:latin typeface="+mn-lt"/>
              </a:rPr>
            </a:br>
            <a:r>
              <a:rPr lang="en-US" dirty="0">
                <a:latin typeface="+mn-lt"/>
              </a:rPr>
              <a:t>Flex Day</a:t>
            </a:r>
            <a:br>
              <a:rPr lang="en-US" dirty="0">
                <a:latin typeface="+mn-lt"/>
              </a:rPr>
            </a:br>
            <a:r>
              <a:rPr lang="en-US" dirty="0">
                <a:latin typeface="+mn-lt"/>
              </a:rPr>
              <a:t>presentation</a:t>
            </a:r>
            <a:br>
              <a:rPr lang="en-US" dirty="0">
                <a:latin typeface="+mn-lt"/>
              </a:rPr>
            </a:br>
            <a:br>
              <a:rPr lang="en-US" dirty="0">
                <a:latin typeface="+mn-lt"/>
              </a:rPr>
            </a:br>
            <a:r>
              <a:rPr lang="en-US" sz="1800" b="1" dirty="0">
                <a:latin typeface="+mn-lt"/>
              </a:rPr>
              <a:t>Dr. Nathaniel Jones III</a:t>
            </a:r>
            <a:br>
              <a:rPr lang="en-US" sz="1800" b="1" dirty="0">
                <a:latin typeface="+mn-lt"/>
              </a:rPr>
            </a:br>
            <a:br>
              <a:rPr lang="en-US" dirty="0">
                <a:latin typeface="+mn-lt"/>
              </a:rPr>
            </a:br>
            <a:r>
              <a:rPr lang="en-US" sz="2000" b="1" dirty="0">
                <a:solidFill>
                  <a:schemeClr val="accent1">
                    <a:lumMod val="60000"/>
                    <a:lumOff val="40000"/>
                  </a:schemeClr>
                </a:solidFill>
              </a:rPr>
              <a:t>Jan. 22, 2021</a:t>
            </a:r>
            <a:br>
              <a:rPr lang="en-US" b="1" dirty="0">
                <a:solidFill>
                  <a:schemeClr val="tx1">
                    <a:lumMod val="85000"/>
                  </a:schemeClr>
                </a:solidFill>
              </a:rPr>
            </a:br>
            <a:endParaRPr lang="en-US" dirty="0">
              <a:latin typeface="+mn-lt"/>
            </a:endParaRPr>
          </a:p>
        </p:txBody>
      </p:sp>
      <p:pic>
        <p:nvPicPr>
          <p:cNvPr id="4" name="Picture 3">
            <a:extLst>
              <a:ext uri="{FF2B5EF4-FFF2-40B4-BE49-F238E27FC236}">
                <a16:creationId xmlns:a16="http://schemas.microsoft.com/office/drawing/2014/main" id="{162B5881-C78A-429D-A3EF-32CAA3E5CD1F}"/>
              </a:ext>
            </a:extLst>
          </p:cNvPr>
          <p:cNvPicPr>
            <a:picLocks noChangeAspect="1"/>
          </p:cNvPicPr>
          <p:nvPr/>
        </p:nvPicPr>
        <p:blipFill>
          <a:blip r:embed="rId2"/>
          <a:stretch>
            <a:fillRect/>
          </a:stretch>
        </p:blipFill>
        <p:spPr>
          <a:xfrm>
            <a:off x="7245479" y="1500026"/>
            <a:ext cx="4653520" cy="3318553"/>
          </a:xfrm>
          <a:prstGeom prst="rect">
            <a:avLst/>
          </a:prstGeom>
        </p:spPr>
      </p:pic>
      <p:pic>
        <p:nvPicPr>
          <p:cNvPr id="5" name="Picture 4">
            <a:extLst>
              <a:ext uri="{FF2B5EF4-FFF2-40B4-BE49-F238E27FC236}">
                <a16:creationId xmlns:a16="http://schemas.microsoft.com/office/drawing/2014/main" id="{355C03D7-DE72-4368-B39D-17655C133AFC}"/>
              </a:ext>
            </a:extLst>
          </p:cNvPr>
          <p:cNvPicPr>
            <a:picLocks noChangeAspect="1"/>
          </p:cNvPicPr>
          <p:nvPr/>
        </p:nvPicPr>
        <p:blipFill>
          <a:blip r:embed="rId3"/>
          <a:stretch>
            <a:fillRect/>
          </a:stretch>
        </p:blipFill>
        <p:spPr>
          <a:xfrm>
            <a:off x="4908262" y="0"/>
            <a:ext cx="2188661" cy="6858000"/>
          </a:xfrm>
          <a:prstGeom prst="rect">
            <a:avLst/>
          </a:prstGeom>
        </p:spPr>
      </p:pic>
    </p:spTree>
    <p:extLst>
      <p:ext uri="{BB962C8B-B14F-4D97-AF65-F5344CB8AC3E}">
        <p14:creationId xmlns:p14="http://schemas.microsoft.com/office/powerpoint/2010/main" val="4123496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0770BD38-7680-485B-948A-16C96932A08D}"/>
              </a:ext>
            </a:extLst>
          </p:cNvPr>
          <p:cNvSpPr>
            <a:spLocks noGrp="1"/>
          </p:cNvSpPr>
          <p:nvPr>
            <p:ph type="body" idx="1"/>
          </p:nvPr>
        </p:nvSpPr>
        <p:spPr>
          <a:xfrm>
            <a:off x="2988067" y="1982938"/>
            <a:ext cx="6215865" cy="704087"/>
          </a:xfrm>
        </p:spPr>
        <p:txBody>
          <a:bodyPr>
            <a:noAutofit/>
          </a:bodyPr>
          <a:lstStyle/>
          <a:p>
            <a:r>
              <a:rPr lang="en-US" sz="3200" b="1" dirty="0"/>
              <a:t>Campus-wide Efforts</a:t>
            </a:r>
          </a:p>
        </p:txBody>
      </p:sp>
      <p:sp>
        <p:nvSpPr>
          <p:cNvPr id="6" name="Text Placeholder 5">
            <a:extLst>
              <a:ext uri="{FF2B5EF4-FFF2-40B4-BE49-F238E27FC236}">
                <a16:creationId xmlns:a16="http://schemas.microsoft.com/office/drawing/2014/main" id="{A8ED3EE4-CDFC-4ED6-894D-D32BEF42CBAD}"/>
              </a:ext>
            </a:extLst>
          </p:cNvPr>
          <p:cNvSpPr>
            <a:spLocks noGrp="1"/>
          </p:cNvSpPr>
          <p:nvPr>
            <p:ph sz="half" idx="2"/>
          </p:nvPr>
        </p:nvSpPr>
        <p:spPr>
          <a:xfrm>
            <a:off x="842481" y="3061699"/>
            <a:ext cx="10397447" cy="3298003"/>
          </a:xfrm>
        </p:spPr>
        <p:txBody>
          <a:bodyPr>
            <a:normAutofit/>
          </a:bodyPr>
          <a:lstStyle/>
          <a:p>
            <a:r>
              <a:rPr lang="en-US" sz="3200" b="1" dirty="0"/>
              <a:t>Guided Pathways</a:t>
            </a:r>
          </a:p>
          <a:p>
            <a:r>
              <a:rPr lang="en-US" sz="3200" b="1" dirty="0"/>
              <a:t>Institutional Effectiveness Partnership Initiative (IEPI)</a:t>
            </a:r>
          </a:p>
          <a:p>
            <a:r>
              <a:rPr lang="en-US" sz="3200" b="1" dirty="0"/>
              <a:t>Strategic Enrollment Management (SEM)</a:t>
            </a:r>
          </a:p>
          <a:p>
            <a:r>
              <a:rPr lang="en-US" sz="3200" b="1" dirty="0"/>
              <a:t>Website Redesign</a:t>
            </a:r>
          </a:p>
        </p:txBody>
      </p:sp>
      <p:sp>
        <p:nvSpPr>
          <p:cNvPr id="5" name="Title 4">
            <a:extLst>
              <a:ext uri="{FF2B5EF4-FFF2-40B4-BE49-F238E27FC236}">
                <a16:creationId xmlns:a16="http://schemas.microsoft.com/office/drawing/2014/main" id="{B8A788B7-49CC-4FFE-A676-2242466843E8}"/>
              </a:ext>
            </a:extLst>
          </p:cNvPr>
          <p:cNvSpPr>
            <a:spLocks noGrp="1"/>
          </p:cNvSpPr>
          <p:nvPr>
            <p:ph type="title"/>
          </p:nvPr>
        </p:nvSpPr>
        <p:spPr>
          <a:xfrm>
            <a:off x="2176340" y="498298"/>
            <a:ext cx="7729728" cy="1188720"/>
          </a:xfrm>
        </p:spPr>
        <p:txBody>
          <a:bodyPr/>
          <a:lstStyle/>
          <a:p>
            <a:r>
              <a:rPr lang="en-US" b="1" dirty="0"/>
              <a:t>Academic &amp; Student Affairs Highlights</a:t>
            </a:r>
          </a:p>
        </p:txBody>
      </p:sp>
    </p:spTree>
    <p:extLst>
      <p:ext uri="{BB962C8B-B14F-4D97-AF65-F5344CB8AC3E}">
        <p14:creationId xmlns:p14="http://schemas.microsoft.com/office/powerpoint/2010/main" val="2174566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EC604B9-BE25-4045-BA91-5BA78B665F09}"/>
              </a:ext>
            </a:extLst>
          </p:cNvPr>
          <p:cNvPicPr>
            <a:picLocks noChangeAspect="1"/>
          </p:cNvPicPr>
          <p:nvPr/>
        </p:nvPicPr>
        <p:blipFill rotWithShape="1">
          <a:blip r:embed="rId2"/>
          <a:srcRect t="11586" r="-2" b="32149"/>
          <a:stretch/>
        </p:blipFill>
        <p:spPr>
          <a:xfrm>
            <a:off x="20" y="10"/>
            <a:ext cx="12191980" cy="4571990"/>
          </a:xfrm>
          <a:prstGeom prst="rect">
            <a:avLst/>
          </a:prstGeom>
        </p:spPr>
      </p:pic>
      <p:sp>
        <p:nvSpPr>
          <p:cNvPr id="2" name="Title 1"/>
          <p:cNvSpPr>
            <a:spLocks noGrp="1"/>
          </p:cNvSpPr>
          <p:nvPr>
            <p:ph type="ctrTitle"/>
          </p:nvPr>
        </p:nvSpPr>
        <p:spPr>
          <a:xfrm>
            <a:off x="1005155" y="5059700"/>
            <a:ext cx="10181689" cy="1065476"/>
          </a:xfrm>
          <a:solidFill>
            <a:schemeClr val="accent1"/>
          </a:solidFill>
          <a:ln>
            <a:solidFill>
              <a:schemeClr val="accent1"/>
            </a:solidFill>
          </a:ln>
        </p:spPr>
        <p:txBody>
          <a:bodyPr>
            <a:normAutofit/>
          </a:bodyPr>
          <a:lstStyle/>
          <a:p>
            <a:r>
              <a:rPr lang="en-US" b="1" dirty="0"/>
              <a:t>FY21 Budget &amp; Admin UPDATE</a:t>
            </a:r>
          </a:p>
        </p:txBody>
      </p:sp>
    </p:spTree>
    <p:extLst>
      <p:ext uri="{BB962C8B-B14F-4D97-AF65-F5344CB8AC3E}">
        <p14:creationId xmlns:p14="http://schemas.microsoft.com/office/powerpoint/2010/main" val="108640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3035E4F-92B0-4315-9C08-DA866CFF24D5}"/>
              </a:ext>
            </a:extLst>
          </p:cNvPr>
          <p:cNvSpPr>
            <a:spLocks noGrp="1"/>
          </p:cNvSpPr>
          <p:nvPr>
            <p:ph type="title"/>
          </p:nvPr>
        </p:nvSpPr>
        <p:spPr>
          <a:xfrm>
            <a:off x="679342" y="287338"/>
            <a:ext cx="10833315" cy="1449387"/>
          </a:xfrm>
        </p:spPr>
        <p:txBody>
          <a:bodyPr>
            <a:normAutofit/>
          </a:bodyPr>
          <a:lstStyle/>
          <a:p>
            <a:r>
              <a:rPr lang="en-US" sz="3200" b="1" dirty="0"/>
              <a:t>FY2019-20 General Fund 01 Budget Review</a:t>
            </a:r>
          </a:p>
        </p:txBody>
      </p:sp>
      <p:pic>
        <p:nvPicPr>
          <p:cNvPr id="11" name="Content Placeholder 10">
            <a:extLst>
              <a:ext uri="{FF2B5EF4-FFF2-40B4-BE49-F238E27FC236}">
                <a16:creationId xmlns:a16="http://schemas.microsoft.com/office/drawing/2014/main" id="{CA1F3607-E5A4-4759-828B-D9DC88DFB66E}"/>
              </a:ext>
            </a:extLst>
          </p:cNvPr>
          <p:cNvPicPr>
            <a:picLocks noGrp="1" noChangeAspect="1"/>
          </p:cNvPicPr>
          <p:nvPr>
            <p:ph idx="1"/>
          </p:nvPr>
        </p:nvPicPr>
        <p:blipFill>
          <a:blip r:embed="rId3"/>
          <a:stretch>
            <a:fillRect/>
          </a:stretch>
        </p:blipFill>
        <p:spPr>
          <a:xfrm>
            <a:off x="577516" y="1999577"/>
            <a:ext cx="10935141" cy="4571085"/>
          </a:xfrm>
          <a:prstGeom prst="rect">
            <a:avLst/>
          </a:prstGeom>
        </p:spPr>
      </p:pic>
    </p:spTree>
    <p:extLst>
      <p:ext uri="{BB962C8B-B14F-4D97-AF65-F5344CB8AC3E}">
        <p14:creationId xmlns:p14="http://schemas.microsoft.com/office/powerpoint/2010/main" val="552239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A1C0875-5C09-4779-984F-A926E9E2CFD2}"/>
              </a:ext>
            </a:extLst>
          </p:cNvPr>
          <p:cNvSpPr txBox="1"/>
          <p:nvPr/>
        </p:nvSpPr>
        <p:spPr>
          <a:xfrm>
            <a:off x="459619" y="129199"/>
            <a:ext cx="10909073" cy="774927"/>
          </a:xfrm>
          <a:prstGeom prst="rect">
            <a:avLst/>
          </a:prstGeom>
        </p:spPr>
        <p:txBody>
          <a:bodyPr vert="horz" lIns="91440" tIns="45720" rIns="91440" bIns="45720" rtlCol="0" anchor="b">
            <a:normAutofit fontScale="85000" lnSpcReduction="10000"/>
          </a:bodyPr>
          <a:lstStyle/>
          <a:p>
            <a:pPr>
              <a:lnSpc>
                <a:spcPct val="85000"/>
              </a:lnSpc>
              <a:spcBef>
                <a:spcPct val="0"/>
              </a:spcBef>
              <a:spcAft>
                <a:spcPts val="600"/>
              </a:spcAft>
            </a:pPr>
            <a:r>
              <a:rPr lang="en-US" sz="5600" b="1" spc="-50" dirty="0">
                <a:solidFill>
                  <a:schemeClr val="tx1">
                    <a:lumMod val="85000"/>
                    <a:lumOff val="15000"/>
                  </a:schemeClr>
                </a:solidFill>
                <a:latin typeface="+mj-lt"/>
                <a:ea typeface="+mj-ea"/>
                <a:cs typeface="+mj-cs"/>
              </a:rPr>
              <a:t>FY 19-20 Fund 01 Actual Expenditures</a:t>
            </a:r>
          </a:p>
        </p:txBody>
      </p:sp>
      <p:pic>
        <p:nvPicPr>
          <p:cNvPr id="3" name="Picture 2">
            <a:extLst>
              <a:ext uri="{FF2B5EF4-FFF2-40B4-BE49-F238E27FC236}">
                <a16:creationId xmlns:a16="http://schemas.microsoft.com/office/drawing/2014/main" id="{29CB5881-0780-4B15-A432-51CC23D632F2}"/>
              </a:ext>
            </a:extLst>
          </p:cNvPr>
          <p:cNvPicPr>
            <a:picLocks noChangeAspect="1"/>
          </p:cNvPicPr>
          <p:nvPr/>
        </p:nvPicPr>
        <p:blipFill>
          <a:blip r:embed="rId2"/>
          <a:stretch>
            <a:fillRect/>
          </a:stretch>
        </p:blipFill>
        <p:spPr>
          <a:xfrm>
            <a:off x="459619" y="1068512"/>
            <a:ext cx="11191275" cy="5660289"/>
          </a:xfrm>
          <a:prstGeom prst="rect">
            <a:avLst/>
          </a:prstGeom>
        </p:spPr>
      </p:pic>
    </p:spTree>
    <p:extLst>
      <p:ext uri="{BB962C8B-B14F-4D97-AF65-F5344CB8AC3E}">
        <p14:creationId xmlns:p14="http://schemas.microsoft.com/office/powerpoint/2010/main" val="3108190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895F9-E501-4068-8D0F-4398C8935983}"/>
              </a:ext>
            </a:extLst>
          </p:cNvPr>
          <p:cNvSpPr>
            <a:spLocks noGrp="1"/>
          </p:cNvSpPr>
          <p:nvPr>
            <p:ph type="title"/>
          </p:nvPr>
        </p:nvSpPr>
        <p:spPr>
          <a:xfrm>
            <a:off x="2231136" y="687290"/>
            <a:ext cx="7729728" cy="1188720"/>
          </a:xfrm>
        </p:spPr>
        <p:txBody>
          <a:bodyPr/>
          <a:lstStyle/>
          <a:p>
            <a:r>
              <a:rPr lang="en-US" b="1" dirty="0"/>
              <a:t>AY19-20 Enrollment Summary</a:t>
            </a:r>
          </a:p>
        </p:txBody>
      </p:sp>
      <p:graphicFrame>
        <p:nvGraphicFramePr>
          <p:cNvPr id="4" name="Content Placeholder 3">
            <a:extLst>
              <a:ext uri="{FF2B5EF4-FFF2-40B4-BE49-F238E27FC236}">
                <a16:creationId xmlns:a16="http://schemas.microsoft.com/office/drawing/2014/main" id="{D121F537-8DF1-4F2B-A421-4933F6E3BFE1}"/>
              </a:ext>
            </a:extLst>
          </p:cNvPr>
          <p:cNvGraphicFramePr>
            <a:graphicFrameLocks noGrp="1"/>
          </p:cNvGraphicFramePr>
          <p:nvPr>
            <p:ph idx="1"/>
            <p:extLst>
              <p:ext uri="{D42A27DB-BD31-4B8C-83A1-F6EECF244321}">
                <p14:modId xmlns:p14="http://schemas.microsoft.com/office/powerpoint/2010/main" val="3106452398"/>
              </p:ext>
            </p:extLst>
          </p:nvPr>
        </p:nvGraphicFramePr>
        <p:xfrm>
          <a:off x="667820" y="2486347"/>
          <a:ext cx="10786242" cy="3758043"/>
        </p:xfrm>
        <a:graphic>
          <a:graphicData uri="http://schemas.openxmlformats.org/drawingml/2006/table">
            <a:tbl>
              <a:tblPr>
                <a:tableStyleId>{5C22544A-7EE6-4342-B048-85BDC9FD1C3A}</a:tableStyleId>
              </a:tblPr>
              <a:tblGrid>
                <a:gridCol w="2409528">
                  <a:extLst>
                    <a:ext uri="{9D8B030D-6E8A-4147-A177-3AD203B41FA5}">
                      <a16:colId xmlns:a16="http://schemas.microsoft.com/office/drawing/2014/main" val="2229257978"/>
                    </a:ext>
                  </a:extLst>
                </a:gridCol>
                <a:gridCol w="2922110">
                  <a:extLst>
                    <a:ext uri="{9D8B030D-6E8A-4147-A177-3AD203B41FA5}">
                      <a16:colId xmlns:a16="http://schemas.microsoft.com/office/drawing/2014/main" val="1454495758"/>
                    </a:ext>
                  </a:extLst>
                </a:gridCol>
                <a:gridCol w="3000032">
                  <a:extLst>
                    <a:ext uri="{9D8B030D-6E8A-4147-A177-3AD203B41FA5}">
                      <a16:colId xmlns:a16="http://schemas.microsoft.com/office/drawing/2014/main" val="3822539933"/>
                    </a:ext>
                  </a:extLst>
                </a:gridCol>
                <a:gridCol w="2454572">
                  <a:extLst>
                    <a:ext uri="{9D8B030D-6E8A-4147-A177-3AD203B41FA5}">
                      <a16:colId xmlns:a16="http://schemas.microsoft.com/office/drawing/2014/main" val="3234922528"/>
                    </a:ext>
                  </a:extLst>
                </a:gridCol>
              </a:tblGrid>
              <a:tr h="877482">
                <a:tc>
                  <a:txBody>
                    <a:bodyPr/>
                    <a:lstStyle/>
                    <a:p>
                      <a:pPr algn="ctr" fontAlgn="b"/>
                      <a:r>
                        <a:rPr lang="en-US" sz="2400" b="1" u="none" strike="noStrike" dirty="0">
                          <a:effectLst/>
                        </a:rPr>
                        <a:t>Terms</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2400" b="1" u="none" strike="noStrike" dirty="0">
                          <a:effectLst/>
                        </a:rPr>
                        <a:t>Targets</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2400" b="1" u="none" strike="noStrike" dirty="0">
                          <a:effectLst/>
                        </a:rPr>
                        <a:t>Actual FTES Production</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2400" b="1" u="none" strike="noStrike" dirty="0">
                          <a:effectLst/>
                        </a:rPr>
                        <a:t>Variance</a:t>
                      </a:r>
                      <a:endParaRPr lang="en-US" sz="24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834905239"/>
                  </a:ext>
                </a:extLst>
              </a:tr>
              <a:tr h="438741">
                <a:tc>
                  <a:txBody>
                    <a:bodyPr/>
                    <a:lstStyle/>
                    <a:p>
                      <a:pPr algn="l" fontAlgn="b"/>
                      <a:r>
                        <a:rPr lang="en-US" sz="2400" u="none" strike="noStrike" dirty="0">
                          <a:effectLst/>
                        </a:rPr>
                        <a:t>Summer</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2400" u="none" strike="noStrike" dirty="0">
                          <a:effectLst/>
                        </a:rPr>
                        <a:t>                  327</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2400" u="none" strike="noStrike" dirty="0">
                          <a:effectLst/>
                        </a:rPr>
                        <a:t>                    338</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2400" u="none" strike="noStrike" dirty="0">
                          <a:effectLst/>
                        </a:rPr>
                        <a:t>  11</a:t>
                      </a:r>
                      <a:endParaRPr lang="en-US"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937821259"/>
                  </a:ext>
                </a:extLst>
              </a:tr>
              <a:tr h="813940">
                <a:tc>
                  <a:txBody>
                    <a:bodyPr/>
                    <a:lstStyle/>
                    <a:p>
                      <a:pPr algn="l" fontAlgn="b"/>
                      <a:r>
                        <a:rPr lang="en-US" sz="2400" u="none" strike="noStrike" dirty="0">
                          <a:effectLst/>
                        </a:rPr>
                        <a:t>Fall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2400" u="none" strike="noStrike" dirty="0">
                          <a:effectLst/>
                        </a:rPr>
                        <a:t>                 1,471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2400" u="none" strike="noStrike" dirty="0">
                          <a:effectLst/>
                        </a:rPr>
                        <a:t>                  1,323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2400" u="none" strike="noStrike">
                          <a:effectLst/>
                        </a:rPr>
                        <a:t>-148</a:t>
                      </a:r>
                      <a:endParaRPr lang="en-US" sz="2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872569917"/>
                  </a:ext>
                </a:extLst>
              </a:tr>
              <a:tr h="813940">
                <a:tc>
                  <a:txBody>
                    <a:bodyPr/>
                    <a:lstStyle/>
                    <a:p>
                      <a:pPr algn="l" fontAlgn="b"/>
                      <a:r>
                        <a:rPr lang="en-US" sz="2400" u="none" strike="noStrike" dirty="0">
                          <a:effectLst/>
                        </a:rPr>
                        <a:t>Spring</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2400" u="none" strike="noStrike" dirty="0">
                          <a:effectLst/>
                        </a:rPr>
                        <a:t>                 1,471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2400" u="none" strike="noStrike" dirty="0">
                          <a:effectLst/>
                        </a:rPr>
                        <a:t>                  1,219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2400" u="none" strike="noStrike">
                          <a:effectLst/>
                        </a:rPr>
                        <a:t>-252</a:t>
                      </a:r>
                      <a:endParaRPr lang="en-US" sz="2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746501325"/>
                  </a:ext>
                </a:extLst>
              </a:tr>
              <a:tr h="813940">
                <a:tc>
                  <a:txBody>
                    <a:bodyPr/>
                    <a:lstStyle/>
                    <a:p>
                      <a:pPr algn="l" fontAlgn="b"/>
                      <a:r>
                        <a:rPr lang="en-US" sz="2400" u="none" strike="noStrike">
                          <a:effectLst/>
                        </a:rPr>
                        <a:t>Total</a:t>
                      </a:r>
                      <a:endParaRPr lang="en-US" sz="2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2400" u="none" strike="noStrike" dirty="0">
                          <a:effectLst/>
                        </a:rPr>
                        <a:t>                 3,269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2400" u="none" strike="noStrike" dirty="0">
                          <a:effectLst/>
                        </a:rPr>
                        <a:t>                  2,880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2400" u="none" strike="noStrike" dirty="0">
                          <a:effectLst/>
                        </a:rPr>
                        <a:t>-389</a:t>
                      </a:r>
                      <a:endParaRPr lang="en-US"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464241790"/>
                  </a:ext>
                </a:extLst>
              </a:tr>
            </a:tbl>
          </a:graphicData>
        </a:graphic>
      </p:graphicFrame>
    </p:spTree>
    <p:extLst>
      <p:ext uri="{BB962C8B-B14F-4D97-AF65-F5344CB8AC3E}">
        <p14:creationId xmlns:p14="http://schemas.microsoft.com/office/powerpoint/2010/main" val="17249523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012E8-56CE-4040-9619-7357F7F1F412}"/>
              </a:ext>
            </a:extLst>
          </p:cNvPr>
          <p:cNvSpPr>
            <a:spLocks noGrp="1"/>
          </p:cNvSpPr>
          <p:nvPr>
            <p:ph type="title"/>
          </p:nvPr>
        </p:nvSpPr>
        <p:spPr>
          <a:xfrm>
            <a:off x="1999281" y="188079"/>
            <a:ext cx="8007748" cy="1096191"/>
          </a:xfrm>
        </p:spPr>
        <p:txBody>
          <a:bodyPr/>
          <a:lstStyle/>
          <a:p>
            <a:r>
              <a:rPr lang="en-US" dirty="0"/>
              <a:t>  </a:t>
            </a:r>
            <a:r>
              <a:rPr lang="en-US" sz="3600" b="1" dirty="0"/>
              <a:t>FY 20-21 Budget</a:t>
            </a:r>
          </a:p>
        </p:txBody>
      </p:sp>
      <p:pic>
        <p:nvPicPr>
          <p:cNvPr id="10" name="Content Placeholder 9">
            <a:extLst>
              <a:ext uri="{FF2B5EF4-FFF2-40B4-BE49-F238E27FC236}">
                <a16:creationId xmlns:a16="http://schemas.microsoft.com/office/drawing/2014/main" id="{B00012BB-A2E9-4B43-8E01-5C55FDE19F2B}"/>
              </a:ext>
            </a:extLst>
          </p:cNvPr>
          <p:cNvPicPr>
            <a:picLocks noGrp="1" noChangeAspect="1"/>
          </p:cNvPicPr>
          <p:nvPr>
            <p:ph idx="1"/>
          </p:nvPr>
        </p:nvPicPr>
        <p:blipFill>
          <a:blip r:embed="rId2"/>
          <a:stretch>
            <a:fillRect/>
          </a:stretch>
        </p:blipFill>
        <p:spPr>
          <a:xfrm>
            <a:off x="784964" y="1627492"/>
            <a:ext cx="10622071" cy="4506487"/>
          </a:xfrm>
          <a:prstGeom prst="rect">
            <a:avLst/>
          </a:prstGeom>
        </p:spPr>
      </p:pic>
    </p:spTree>
    <p:extLst>
      <p:ext uri="{BB962C8B-B14F-4D97-AF65-F5344CB8AC3E}">
        <p14:creationId xmlns:p14="http://schemas.microsoft.com/office/powerpoint/2010/main" val="9038380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AC953-6472-4688-9E39-99D8FDD22C67}"/>
              </a:ext>
            </a:extLst>
          </p:cNvPr>
          <p:cNvSpPr>
            <a:spLocks noGrp="1"/>
          </p:cNvSpPr>
          <p:nvPr>
            <p:ph type="title"/>
          </p:nvPr>
        </p:nvSpPr>
        <p:spPr>
          <a:xfrm>
            <a:off x="2231136" y="433137"/>
            <a:ext cx="7729728" cy="1188720"/>
          </a:xfrm>
        </p:spPr>
        <p:txBody>
          <a:bodyPr/>
          <a:lstStyle/>
          <a:p>
            <a:r>
              <a:rPr lang="en-US" b="1" dirty="0"/>
              <a:t>AY20-21 Enrollment Summary</a:t>
            </a:r>
          </a:p>
        </p:txBody>
      </p:sp>
      <p:graphicFrame>
        <p:nvGraphicFramePr>
          <p:cNvPr id="4" name="Content Placeholder 3">
            <a:extLst>
              <a:ext uri="{FF2B5EF4-FFF2-40B4-BE49-F238E27FC236}">
                <a16:creationId xmlns:a16="http://schemas.microsoft.com/office/drawing/2014/main" id="{1EFD0D65-BDD8-49C8-8E80-02A3BECCB6C2}"/>
              </a:ext>
            </a:extLst>
          </p:cNvPr>
          <p:cNvGraphicFramePr>
            <a:graphicFrameLocks noGrp="1"/>
          </p:cNvGraphicFramePr>
          <p:nvPr>
            <p:ph idx="1"/>
            <p:extLst>
              <p:ext uri="{D42A27DB-BD31-4B8C-83A1-F6EECF244321}">
                <p14:modId xmlns:p14="http://schemas.microsoft.com/office/powerpoint/2010/main" val="3829198307"/>
              </p:ext>
            </p:extLst>
          </p:nvPr>
        </p:nvGraphicFramePr>
        <p:xfrm>
          <a:off x="481263" y="2117558"/>
          <a:ext cx="11201398" cy="4307306"/>
        </p:xfrm>
        <a:graphic>
          <a:graphicData uri="http://schemas.openxmlformats.org/drawingml/2006/table">
            <a:tbl>
              <a:tblPr>
                <a:tableStyleId>{5C22544A-7EE6-4342-B048-85BDC9FD1C3A}</a:tableStyleId>
              </a:tblPr>
              <a:tblGrid>
                <a:gridCol w="2507172">
                  <a:extLst>
                    <a:ext uri="{9D8B030D-6E8A-4147-A177-3AD203B41FA5}">
                      <a16:colId xmlns:a16="http://schemas.microsoft.com/office/drawing/2014/main" val="152167388"/>
                    </a:ext>
                  </a:extLst>
                </a:gridCol>
                <a:gridCol w="3032869">
                  <a:extLst>
                    <a:ext uri="{9D8B030D-6E8A-4147-A177-3AD203B41FA5}">
                      <a16:colId xmlns:a16="http://schemas.microsoft.com/office/drawing/2014/main" val="1991563808"/>
                    </a:ext>
                  </a:extLst>
                </a:gridCol>
                <a:gridCol w="3113746">
                  <a:extLst>
                    <a:ext uri="{9D8B030D-6E8A-4147-A177-3AD203B41FA5}">
                      <a16:colId xmlns:a16="http://schemas.microsoft.com/office/drawing/2014/main" val="1226257204"/>
                    </a:ext>
                  </a:extLst>
                </a:gridCol>
                <a:gridCol w="2547611">
                  <a:extLst>
                    <a:ext uri="{9D8B030D-6E8A-4147-A177-3AD203B41FA5}">
                      <a16:colId xmlns:a16="http://schemas.microsoft.com/office/drawing/2014/main" val="3956270639"/>
                    </a:ext>
                  </a:extLst>
                </a:gridCol>
              </a:tblGrid>
              <a:tr h="1005731">
                <a:tc>
                  <a:txBody>
                    <a:bodyPr/>
                    <a:lstStyle/>
                    <a:p>
                      <a:pPr algn="ctr" fontAlgn="b"/>
                      <a:r>
                        <a:rPr lang="en-US" sz="2400" b="1" u="none" strike="noStrike" dirty="0">
                          <a:effectLst/>
                        </a:rPr>
                        <a:t>Terms</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2400" b="1" u="none" strike="noStrike" dirty="0">
                          <a:effectLst/>
                        </a:rPr>
                        <a:t>Target</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2400" b="1" u="none" strike="noStrike" dirty="0">
                          <a:effectLst/>
                        </a:rPr>
                        <a:t>Actual FTES Production</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2400" b="1" u="none" strike="noStrike" dirty="0">
                          <a:effectLst/>
                        </a:rPr>
                        <a:t>Variance</a:t>
                      </a:r>
                      <a:endParaRPr lang="en-US" sz="24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770816072"/>
                  </a:ext>
                </a:extLst>
              </a:tr>
              <a:tr h="502866">
                <a:tc>
                  <a:txBody>
                    <a:bodyPr/>
                    <a:lstStyle/>
                    <a:p>
                      <a:pPr algn="l" fontAlgn="b"/>
                      <a:r>
                        <a:rPr lang="en-US" sz="2400" u="none" strike="noStrike" dirty="0">
                          <a:effectLst/>
                        </a:rPr>
                        <a:t>Summer</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2400" u="none" strike="noStrike" dirty="0">
                          <a:effectLst/>
                        </a:rPr>
                        <a:t>                 300</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2400" u="none" strike="noStrike" dirty="0">
                          <a:effectLst/>
                        </a:rPr>
                        <a:t>                   292</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2400" u="none" strike="noStrike" dirty="0">
                          <a:effectLst/>
                        </a:rPr>
                        <a:t>-8</a:t>
                      </a:r>
                      <a:endParaRPr lang="en-US"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24600470"/>
                  </a:ext>
                </a:extLst>
              </a:tr>
              <a:tr h="932903">
                <a:tc>
                  <a:txBody>
                    <a:bodyPr/>
                    <a:lstStyle/>
                    <a:p>
                      <a:pPr algn="l" fontAlgn="b"/>
                      <a:r>
                        <a:rPr lang="en-US" sz="2400" u="none" strike="noStrike" dirty="0">
                          <a:effectLst/>
                        </a:rPr>
                        <a:t>Fall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2400" u="none" strike="noStrike">
                          <a:effectLst/>
                        </a:rPr>
                        <a:t>                 1,351 </a:t>
                      </a:r>
                      <a:endParaRPr lang="en-US" sz="2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2400" u="none" strike="noStrike" dirty="0">
                          <a:effectLst/>
                        </a:rPr>
                        <a:t>                  1,154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2400" u="none" strike="noStrike">
                          <a:effectLst/>
                        </a:rPr>
                        <a:t>-197</a:t>
                      </a:r>
                      <a:endParaRPr lang="en-US" sz="2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882531840"/>
                  </a:ext>
                </a:extLst>
              </a:tr>
              <a:tr h="932903">
                <a:tc>
                  <a:txBody>
                    <a:bodyPr/>
                    <a:lstStyle/>
                    <a:p>
                      <a:pPr algn="l" fontAlgn="b"/>
                      <a:r>
                        <a:rPr lang="en-US" sz="2400" u="none" strike="noStrike" dirty="0">
                          <a:effectLst/>
                        </a:rPr>
                        <a:t>Spring</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2400" u="none" strike="noStrike" dirty="0">
                          <a:effectLst/>
                        </a:rPr>
                        <a:t>                 1,351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2400" u="none" strike="noStrike" dirty="0">
                          <a:effectLst/>
                        </a:rPr>
                        <a:t>                  1,097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2400" u="none" strike="noStrike" dirty="0">
                          <a:effectLst/>
                        </a:rPr>
                        <a:t>-254</a:t>
                      </a:r>
                      <a:endParaRPr lang="en-US"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130257409"/>
                  </a:ext>
                </a:extLst>
              </a:tr>
              <a:tr h="932903">
                <a:tc>
                  <a:txBody>
                    <a:bodyPr/>
                    <a:lstStyle/>
                    <a:p>
                      <a:pPr algn="l" fontAlgn="b"/>
                      <a:r>
                        <a:rPr lang="en-US" sz="2400" u="none" strike="noStrike">
                          <a:effectLst/>
                        </a:rPr>
                        <a:t>Total</a:t>
                      </a:r>
                      <a:endParaRPr lang="en-US" sz="2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2400" u="none" strike="noStrike">
                          <a:effectLst/>
                        </a:rPr>
                        <a:t>                 3,002 </a:t>
                      </a:r>
                      <a:endParaRPr lang="en-US" sz="2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2400" u="none" strike="noStrike" dirty="0">
                          <a:effectLst/>
                        </a:rPr>
                        <a:t>                  2,543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2400" u="none" strike="noStrike" dirty="0">
                          <a:effectLst/>
                        </a:rPr>
                        <a:t>-459</a:t>
                      </a:r>
                      <a:endParaRPr lang="en-US"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143678959"/>
                  </a:ext>
                </a:extLst>
              </a:tr>
            </a:tbl>
          </a:graphicData>
        </a:graphic>
      </p:graphicFrame>
    </p:spTree>
    <p:extLst>
      <p:ext uri="{BB962C8B-B14F-4D97-AF65-F5344CB8AC3E}">
        <p14:creationId xmlns:p14="http://schemas.microsoft.com/office/powerpoint/2010/main" val="11423428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02F2C947-79B0-46F2-A542-328149415A59}"/>
              </a:ext>
            </a:extLst>
          </p:cNvPr>
          <p:cNvGraphicFramePr>
            <a:graphicFrameLocks/>
          </p:cNvGraphicFramePr>
          <p:nvPr/>
        </p:nvGraphicFramePr>
        <p:xfrm>
          <a:off x="7315200" y="934379"/>
          <a:ext cx="4704202" cy="48935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le 3">
            <a:extLst>
              <a:ext uri="{FF2B5EF4-FFF2-40B4-BE49-F238E27FC236}">
                <a16:creationId xmlns:a16="http://schemas.microsoft.com/office/drawing/2014/main" id="{125128EB-C656-4F1C-B936-D531723FA37F}"/>
              </a:ext>
            </a:extLst>
          </p:cNvPr>
          <p:cNvGraphicFramePr>
            <a:graphicFrameLocks noGrp="1"/>
          </p:cNvGraphicFramePr>
          <p:nvPr/>
        </p:nvGraphicFramePr>
        <p:xfrm>
          <a:off x="418637" y="826265"/>
          <a:ext cx="6577074" cy="4219461"/>
        </p:xfrm>
        <a:graphic>
          <a:graphicData uri="http://schemas.openxmlformats.org/drawingml/2006/table">
            <a:tbl>
              <a:tblPr firstRow="1" bandRow="1">
                <a:tableStyleId>{9DCAF9ED-07DC-4A11-8D7F-57B35C25682E}</a:tableStyleId>
              </a:tblPr>
              <a:tblGrid>
                <a:gridCol w="2163281">
                  <a:extLst>
                    <a:ext uri="{9D8B030D-6E8A-4147-A177-3AD203B41FA5}">
                      <a16:colId xmlns:a16="http://schemas.microsoft.com/office/drawing/2014/main" val="578932689"/>
                    </a:ext>
                  </a:extLst>
                </a:gridCol>
                <a:gridCol w="1343327">
                  <a:extLst>
                    <a:ext uri="{9D8B030D-6E8A-4147-A177-3AD203B41FA5}">
                      <a16:colId xmlns:a16="http://schemas.microsoft.com/office/drawing/2014/main" val="1437397928"/>
                    </a:ext>
                  </a:extLst>
                </a:gridCol>
                <a:gridCol w="1535233">
                  <a:extLst>
                    <a:ext uri="{9D8B030D-6E8A-4147-A177-3AD203B41FA5}">
                      <a16:colId xmlns:a16="http://schemas.microsoft.com/office/drawing/2014/main" val="4073357661"/>
                    </a:ext>
                  </a:extLst>
                </a:gridCol>
                <a:gridCol w="1535233">
                  <a:extLst>
                    <a:ext uri="{9D8B030D-6E8A-4147-A177-3AD203B41FA5}">
                      <a16:colId xmlns:a16="http://schemas.microsoft.com/office/drawing/2014/main" val="128620732"/>
                    </a:ext>
                  </a:extLst>
                </a:gridCol>
              </a:tblGrid>
              <a:tr h="1552091">
                <a:tc>
                  <a:txBody>
                    <a:bodyPr/>
                    <a:lstStyle/>
                    <a:p>
                      <a:pPr algn="l" fontAlgn="ctr"/>
                      <a:r>
                        <a:rPr lang="en-US" sz="1800" u="none" strike="noStrike" dirty="0">
                          <a:effectLst/>
                        </a:rPr>
                        <a:t> </a:t>
                      </a:r>
                      <a:endParaRPr lang="en-US" sz="1800" b="1" i="0" u="none" strike="noStrike" dirty="0">
                        <a:solidFill>
                          <a:srgbClr val="000000"/>
                        </a:solidFill>
                        <a:effectLst/>
                        <a:latin typeface="Calibri" panose="020F0502020204030204" pitchFamily="34" charset="0"/>
                      </a:endParaRPr>
                    </a:p>
                  </a:txBody>
                  <a:tcPr marL="4763" marR="4763" marT="4763" marB="0" anchor="ctr"/>
                </a:tc>
                <a:tc>
                  <a:txBody>
                    <a:bodyPr/>
                    <a:lstStyle/>
                    <a:p>
                      <a:pPr algn="ctr" fontAlgn="ctr"/>
                      <a:r>
                        <a:rPr lang="en-US" sz="1800" u="none" strike="noStrike">
                          <a:effectLst/>
                        </a:rPr>
                        <a:t>Spring 21</a:t>
                      </a:r>
                      <a:endParaRPr lang="en-US" sz="1800" b="1"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ctr"/>
                      <a:r>
                        <a:rPr lang="en-US" sz="1800" u="none" strike="noStrike" dirty="0">
                          <a:effectLst/>
                        </a:rPr>
                        <a:t>Spring 20</a:t>
                      </a:r>
                      <a:endParaRPr lang="en-US" sz="1800" b="1" i="0" u="none" strike="noStrike" dirty="0">
                        <a:solidFill>
                          <a:srgbClr val="000000"/>
                        </a:solidFill>
                        <a:effectLst/>
                        <a:latin typeface="Calibri" panose="020F0502020204030204" pitchFamily="34" charset="0"/>
                      </a:endParaRPr>
                    </a:p>
                  </a:txBody>
                  <a:tcPr marL="4763" marR="4763" marT="4763" marB="0" anchor="ctr"/>
                </a:tc>
                <a:tc>
                  <a:txBody>
                    <a:bodyPr/>
                    <a:lstStyle/>
                    <a:p>
                      <a:pPr algn="ctr" fontAlgn="ctr"/>
                      <a:r>
                        <a:rPr lang="en-US" sz="1800" u="none" strike="noStrike">
                          <a:effectLst/>
                        </a:rPr>
                        <a:t>percent change to prior year </a:t>
                      </a:r>
                      <a:endParaRPr lang="en-US" sz="1800" b="1" i="0" u="none" strike="noStrike">
                        <a:solidFill>
                          <a:srgbClr val="000000"/>
                        </a:solidFill>
                        <a:effectLst/>
                        <a:latin typeface="Calibri" panose="020F0502020204030204" pitchFamily="34" charset="0"/>
                      </a:endParaRPr>
                    </a:p>
                  </a:txBody>
                  <a:tcPr marL="4763" marR="4763" marT="4763" marB="0" anchor="ctr"/>
                </a:tc>
                <a:extLst>
                  <a:ext uri="{0D108BD9-81ED-4DB2-BD59-A6C34878D82A}">
                    <a16:rowId xmlns:a16="http://schemas.microsoft.com/office/drawing/2014/main" val="4082120943"/>
                  </a:ext>
                </a:extLst>
              </a:tr>
              <a:tr h="614372">
                <a:tc>
                  <a:txBody>
                    <a:bodyPr/>
                    <a:lstStyle/>
                    <a:p>
                      <a:pPr algn="ctr" fontAlgn="b"/>
                      <a:r>
                        <a:rPr lang="en-US" sz="2000" u="none" strike="noStrike" dirty="0">
                          <a:effectLst/>
                        </a:rPr>
                        <a:t>Census Enrollment </a:t>
                      </a:r>
                      <a:endParaRPr lang="en-US" sz="20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2000" u="none" strike="noStrike" dirty="0">
                          <a:effectLst/>
                        </a:rPr>
                        <a:t>7,590</a:t>
                      </a:r>
                      <a:endParaRPr lang="en-US" sz="20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2000" u="none" strike="noStrike" dirty="0">
                          <a:effectLst/>
                        </a:rPr>
                        <a:t>11,102</a:t>
                      </a:r>
                      <a:endParaRPr lang="en-US" sz="20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2000" u="none" strike="noStrike">
                          <a:effectLst/>
                        </a:rPr>
                        <a:t>-32%</a:t>
                      </a:r>
                      <a:endParaRPr lang="en-US" sz="2000" b="0" i="0" u="none" strike="noStrike">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3707989539"/>
                  </a:ext>
                </a:extLst>
              </a:tr>
              <a:tr h="824254">
                <a:tc>
                  <a:txBody>
                    <a:bodyPr/>
                    <a:lstStyle/>
                    <a:p>
                      <a:pPr algn="ctr" fontAlgn="b"/>
                      <a:r>
                        <a:rPr lang="en-US" sz="2000" u="none" strike="noStrike" dirty="0">
                          <a:effectLst/>
                        </a:rPr>
                        <a:t>Unduplicated Headcount</a:t>
                      </a:r>
                      <a:endParaRPr lang="en-US" sz="20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2000" u="none" strike="noStrike" dirty="0">
                          <a:effectLst/>
                        </a:rPr>
                        <a:t>4,823</a:t>
                      </a:r>
                      <a:endParaRPr lang="en-US" sz="20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2000" u="none" strike="noStrike" dirty="0">
                          <a:effectLst/>
                        </a:rPr>
                        <a:t>6,089</a:t>
                      </a:r>
                      <a:endParaRPr lang="en-US" sz="20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2000" u="none" strike="noStrike" dirty="0">
                          <a:effectLst/>
                        </a:rPr>
                        <a:t>-21%</a:t>
                      </a:r>
                      <a:endParaRPr lang="en-US" sz="20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707076405"/>
                  </a:ext>
                </a:extLst>
              </a:tr>
              <a:tr h="614372">
                <a:tc>
                  <a:txBody>
                    <a:bodyPr/>
                    <a:lstStyle/>
                    <a:p>
                      <a:pPr algn="ctr" fontAlgn="b"/>
                      <a:r>
                        <a:rPr lang="en-US" sz="2000" u="none" strike="noStrike" dirty="0">
                          <a:effectLst/>
                        </a:rPr>
                        <a:t>FTES</a:t>
                      </a:r>
                      <a:endParaRPr lang="en-US" sz="20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2000" u="none" strike="noStrike">
                          <a:effectLst/>
                        </a:rPr>
                        <a:t>957</a:t>
                      </a:r>
                      <a:endParaRPr lang="en-US" sz="20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2000" u="none" strike="noStrike" dirty="0">
                          <a:effectLst/>
                        </a:rPr>
                        <a:t>1,468</a:t>
                      </a:r>
                      <a:endParaRPr lang="en-US" sz="20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2000" u="none" strike="noStrike" dirty="0">
                          <a:effectLst/>
                        </a:rPr>
                        <a:t>-35%</a:t>
                      </a:r>
                      <a:endParaRPr lang="en-US" sz="20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2878672519"/>
                  </a:ext>
                </a:extLst>
              </a:tr>
              <a:tr h="614372">
                <a:tc>
                  <a:txBody>
                    <a:bodyPr/>
                    <a:lstStyle/>
                    <a:p>
                      <a:pPr algn="ctr" fontAlgn="b"/>
                      <a:r>
                        <a:rPr lang="en-US" sz="2000" u="none" strike="noStrike" dirty="0">
                          <a:effectLst/>
                        </a:rPr>
                        <a:t>FTEF</a:t>
                      </a:r>
                      <a:endParaRPr lang="en-US" sz="20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2000" u="none" strike="noStrike">
                          <a:effectLst/>
                        </a:rPr>
                        <a:t>84</a:t>
                      </a:r>
                      <a:endParaRPr lang="en-US" sz="20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2000" u="none" strike="noStrike">
                          <a:effectLst/>
                        </a:rPr>
                        <a:t>100</a:t>
                      </a:r>
                      <a:endParaRPr lang="en-US" sz="20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2000" u="none" strike="noStrike" dirty="0">
                          <a:effectLst/>
                        </a:rPr>
                        <a:t>-16%</a:t>
                      </a:r>
                      <a:endParaRPr lang="en-US" sz="20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254925600"/>
                  </a:ext>
                </a:extLst>
              </a:tr>
            </a:tbl>
          </a:graphicData>
        </a:graphic>
      </p:graphicFrame>
    </p:spTree>
    <p:extLst>
      <p:ext uri="{BB962C8B-B14F-4D97-AF65-F5344CB8AC3E}">
        <p14:creationId xmlns:p14="http://schemas.microsoft.com/office/powerpoint/2010/main" val="34576571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a:extLst>
              <a:ext uri="{FF2B5EF4-FFF2-40B4-BE49-F238E27FC236}">
                <a16:creationId xmlns:a16="http://schemas.microsoft.com/office/drawing/2014/main" id="{D0ED7CA0-3F1F-4086-8962-E8C99A84D257}"/>
              </a:ext>
            </a:extLst>
          </p:cNvPr>
          <p:cNvGraphicFramePr>
            <a:graphicFrameLocks noChangeAspect="1"/>
          </p:cNvGraphicFramePr>
          <p:nvPr/>
        </p:nvGraphicFramePr>
        <p:xfrm>
          <a:off x="2375210" y="1423490"/>
          <a:ext cx="7248292" cy="5044760"/>
        </p:xfrm>
        <a:graphic>
          <a:graphicData uri="http://schemas.openxmlformats.org/presentationml/2006/ole">
            <mc:AlternateContent xmlns:mc="http://schemas.openxmlformats.org/markup-compatibility/2006">
              <mc:Choice xmlns:v="urn:schemas-microsoft-com:vml" Requires="v">
                <p:oleObj name="Worksheet" r:id="rId3" imgW="5467478" imgH="3805332" progId="Excel.Sheet.12">
                  <p:embed/>
                </p:oleObj>
              </mc:Choice>
              <mc:Fallback>
                <p:oleObj name="Worksheet" r:id="rId3" imgW="5467478" imgH="3805332" progId="Excel.Sheet.12">
                  <p:embed/>
                  <p:pic>
                    <p:nvPicPr>
                      <p:cNvPr id="9" name="Object 8">
                        <a:extLst>
                          <a:ext uri="{FF2B5EF4-FFF2-40B4-BE49-F238E27FC236}">
                            <a16:creationId xmlns:a16="http://schemas.microsoft.com/office/drawing/2014/main" id="{D0ED7CA0-3F1F-4086-8962-E8C99A84D257}"/>
                          </a:ext>
                        </a:extLst>
                      </p:cNvPr>
                      <p:cNvPicPr/>
                      <p:nvPr/>
                    </p:nvPicPr>
                    <p:blipFill>
                      <a:blip r:embed="rId4"/>
                      <a:stretch>
                        <a:fillRect/>
                      </a:stretch>
                    </p:blipFill>
                    <p:spPr>
                      <a:xfrm>
                        <a:off x="2375210" y="1423490"/>
                        <a:ext cx="7248292" cy="5044760"/>
                      </a:xfrm>
                      <a:prstGeom prst="rect">
                        <a:avLst/>
                      </a:prstGeom>
                    </p:spPr>
                  </p:pic>
                </p:oleObj>
              </mc:Fallback>
            </mc:AlternateContent>
          </a:graphicData>
        </a:graphic>
      </p:graphicFrame>
      <p:sp>
        <p:nvSpPr>
          <p:cNvPr id="12" name="Title 5">
            <a:extLst>
              <a:ext uri="{FF2B5EF4-FFF2-40B4-BE49-F238E27FC236}">
                <a16:creationId xmlns:a16="http://schemas.microsoft.com/office/drawing/2014/main" id="{E7076094-B8E2-4340-8ABA-DD4DDC862BB2}"/>
              </a:ext>
            </a:extLst>
          </p:cNvPr>
          <p:cNvSpPr txBox="1">
            <a:spLocks/>
          </p:cNvSpPr>
          <p:nvPr/>
        </p:nvSpPr>
        <p:spPr>
          <a:xfrm>
            <a:off x="1745536" y="308473"/>
            <a:ext cx="8863707" cy="892366"/>
          </a:xfrm>
          <a:prstGeom prst="rect">
            <a:avLst/>
          </a:prstGeom>
          <a:solidFill>
            <a:schemeClr val="tx1"/>
          </a:solidFill>
        </p:spPr>
        <p:txBody>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b="1" dirty="0"/>
              <a:t>Top Courses for </a:t>
            </a:r>
          </a:p>
          <a:p>
            <a:r>
              <a:rPr lang="en-US" b="1" dirty="0"/>
              <a:t>COA swirling students</a:t>
            </a:r>
            <a:endParaRPr lang="en-US" dirty="0"/>
          </a:p>
        </p:txBody>
      </p:sp>
    </p:spTree>
    <p:extLst>
      <p:ext uri="{BB962C8B-B14F-4D97-AF65-F5344CB8AC3E}">
        <p14:creationId xmlns:p14="http://schemas.microsoft.com/office/powerpoint/2010/main" val="28257132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1B5E2DF-063C-40C3-850C-4A2FDB14E2AA}"/>
              </a:ext>
            </a:extLst>
          </p:cNvPr>
          <p:cNvSpPr>
            <a:spLocks noGrp="1"/>
          </p:cNvSpPr>
          <p:nvPr>
            <p:ph type="title"/>
          </p:nvPr>
        </p:nvSpPr>
        <p:spPr>
          <a:xfrm>
            <a:off x="2124948" y="475045"/>
            <a:ext cx="7729728" cy="1188720"/>
          </a:xfrm>
        </p:spPr>
        <p:txBody>
          <a:bodyPr/>
          <a:lstStyle/>
          <a:p>
            <a:r>
              <a:rPr lang="en-US" b="1" dirty="0"/>
              <a:t>FISCAL Stewardship</a:t>
            </a:r>
            <a:br>
              <a:rPr lang="en-US" b="1" dirty="0"/>
            </a:br>
            <a:r>
              <a:rPr lang="en-US" b="1" dirty="0"/>
              <a:t>ACTIONS &amp; STRATEGIES</a:t>
            </a:r>
          </a:p>
        </p:txBody>
      </p:sp>
      <p:sp>
        <p:nvSpPr>
          <p:cNvPr id="6" name="Content Placeholder 5">
            <a:extLst>
              <a:ext uri="{FF2B5EF4-FFF2-40B4-BE49-F238E27FC236}">
                <a16:creationId xmlns:a16="http://schemas.microsoft.com/office/drawing/2014/main" id="{EDC297A4-7910-4CEC-9E19-1B1193971DFC}"/>
              </a:ext>
            </a:extLst>
          </p:cNvPr>
          <p:cNvSpPr>
            <a:spLocks noGrp="1"/>
          </p:cNvSpPr>
          <p:nvPr>
            <p:ph idx="1"/>
          </p:nvPr>
        </p:nvSpPr>
        <p:spPr>
          <a:xfrm>
            <a:off x="707923" y="2095929"/>
            <a:ext cx="10819681" cy="4399262"/>
          </a:xfrm>
        </p:spPr>
        <p:txBody>
          <a:bodyPr>
            <a:normAutofit/>
          </a:bodyPr>
          <a:lstStyle/>
          <a:p>
            <a:r>
              <a:rPr lang="en-US" sz="3200" dirty="0"/>
              <a:t>Increase revenues from extramural sources</a:t>
            </a:r>
          </a:p>
          <a:p>
            <a:r>
              <a:rPr lang="en-US" sz="3200" dirty="0"/>
              <a:t>Increase enrollments and student success as measured by SCFF metrics</a:t>
            </a:r>
          </a:p>
          <a:p>
            <a:r>
              <a:rPr lang="en-US" sz="3200" dirty="0"/>
              <a:t>Boldly pursue operational efficiencies</a:t>
            </a:r>
          </a:p>
          <a:p>
            <a:r>
              <a:rPr lang="en-US" sz="3200" dirty="0"/>
              <a:t>Limit hiring to strategically vital positions</a:t>
            </a:r>
          </a:p>
          <a:p>
            <a:r>
              <a:rPr lang="en-US" sz="3200" dirty="0"/>
              <a:t>Enhance budget alignment with institutional priorities and strategic objectives</a:t>
            </a:r>
          </a:p>
          <a:p>
            <a:endParaRPr lang="en-US" dirty="0"/>
          </a:p>
        </p:txBody>
      </p:sp>
    </p:spTree>
    <p:extLst>
      <p:ext uri="{BB962C8B-B14F-4D97-AF65-F5344CB8AC3E}">
        <p14:creationId xmlns:p14="http://schemas.microsoft.com/office/powerpoint/2010/main" val="2426055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3260" y="510789"/>
            <a:ext cx="4541519" cy="4043017"/>
          </a:xfrm>
          <a:noFill/>
          <a:ln>
            <a:solidFill>
              <a:srgbClr val="FFFFFF"/>
            </a:solidFill>
          </a:ln>
        </p:spPr>
        <p:txBody>
          <a:bodyPr vert="horz" wrap="square" lIns="182880" tIns="182880" rIns="182880" bIns="182880" rtlCol="0" anchor="ctr">
            <a:normAutofit/>
          </a:bodyPr>
          <a:lstStyle/>
          <a:p>
            <a:r>
              <a:rPr lang="en-US" sz="4800" b="1" dirty="0">
                <a:solidFill>
                  <a:srgbClr val="FFFFFF"/>
                </a:solidFill>
              </a:rPr>
              <a:t>Topics</a:t>
            </a:r>
            <a:br>
              <a:rPr lang="en-US" sz="2400" b="1" dirty="0">
                <a:solidFill>
                  <a:srgbClr val="FFFFFF"/>
                </a:solidFill>
              </a:rPr>
            </a:br>
            <a:r>
              <a:rPr lang="en-US" sz="2400" b="1" dirty="0">
                <a:solidFill>
                  <a:srgbClr val="FFFFFF"/>
                </a:solidFill>
              </a:rPr>
              <a:t>Jan.</a:t>
            </a:r>
            <a:r>
              <a:rPr lang="en-US" sz="2000" b="1" cap="none" dirty="0">
                <a:solidFill>
                  <a:srgbClr val="FFFFFF"/>
                </a:solidFill>
              </a:rPr>
              <a:t> </a:t>
            </a:r>
            <a:r>
              <a:rPr lang="en-US" sz="2000" b="1" dirty="0">
                <a:solidFill>
                  <a:srgbClr val="FFFFFF"/>
                </a:solidFill>
              </a:rPr>
              <a:t>22, 2021</a:t>
            </a:r>
            <a:br>
              <a:rPr lang="en-US" sz="2000" b="1" dirty="0">
                <a:solidFill>
                  <a:srgbClr val="FFFFFF"/>
                </a:solidFill>
              </a:rPr>
            </a:br>
            <a:endParaRPr lang="en-US" sz="2000" b="1" dirty="0">
              <a:solidFill>
                <a:srgbClr val="FFFFFF"/>
              </a:solidFill>
            </a:endParaRPr>
          </a:p>
        </p:txBody>
      </p:sp>
      <p:graphicFrame>
        <p:nvGraphicFramePr>
          <p:cNvPr id="8" name="Content Placeholder 2">
            <a:extLst>
              <a:ext uri="{FF2B5EF4-FFF2-40B4-BE49-F238E27FC236}">
                <a16:creationId xmlns:a16="http://schemas.microsoft.com/office/drawing/2014/main" id="{88A1BA1E-3B6C-4F93-9621-35B3166C58ED}"/>
              </a:ext>
            </a:extLst>
          </p:cNvPr>
          <p:cNvGraphicFramePr>
            <a:graphicFrameLocks noGrp="1"/>
          </p:cNvGraphicFramePr>
          <p:nvPr>
            <p:ph idx="1"/>
            <p:extLst>
              <p:ext uri="{D42A27DB-BD31-4B8C-83A1-F6EECF244321}">
                <p14:modId xmlns:p14="http://schemas.microsoft.com/office/powerpoint/2010/main" val="3310210335"/>
              </p:ext>
            </p:extLst>
          </p:nvPr>
        </p:nvGraphicFramePr>
        <p:xfrm>
          <a:off x="394673" y="510789"/>
          <a:ext cx="5701328" cy="56373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7F7714AB-7701-4803-BBEC-3662E381F250}"/>
              </a:ext>
            </a:extLst>
          </p:cNvPr>
          <p:cNvPicPr>
            <a:picLocks noChangeAspect="1"/>
          </p:cNvPicPr>
          <p:nvPr/>
        </p:nvPicPr>
        <p:blipFill>
          <a:blip r:embed="rId7"/>
          <a:stretch>
            <a:fillRect/>
          </a:stretch>
        </p:blipFill>
        <p:spPr>
          <a:xfrm>
            <a:off x="8060069" y="3890556"/>
            <a:ext cx="2573932" cy="2456655"/>
          </a:xfrm>
          <a:prstGeom prst="rect">
            <a:avLst/>
          </a:prstGeom>
        </p:spPr>
      </p:pic>
    </p:spTree>
    <p:extLst>
      <p:ext uri="{BB962C8B-B14F-4D97-AF65-F5344CB8AC3E}">
        <p14:creationId xmlns:p14="http://schemas.microsoft.com/office/powerpoint/2010/main" val="7967675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0B09B-9704-493F-BFEC-4619995890B8}"/>
              </a:ext>
            </a:extLst>
          </p:cNvPr>
          <p:cNvSpPr>
            <a:spLocks noGrp="1"/>
          </p:cNvSpPr>
          <p:nvPr>
            <p:ph type="title"/>
          </p:nvPr>
        </p:nvSpPr>
        <p:spPr>
          <a:xfrm>
            <a:off x="1628384" y="137786"/>
            <a:ext cx="9018739" cy="851120"/>
          </a:xfrm>
        </p:spPr>
        <p:txBody>
          <a:bodyPr>
            <a:normAutofit fontScale="90000"/>
          </a:bodyPr>
          <a:lstStyle/>
          <a:p>
            <a:r>
              <a:rPr lang="en-US" sz="3600" b="1" dirty="0"/>
              <a:t>FY 2020-21 Administrative Update</a:t>
            </a:r>
            <a:br>
              <a:rPr lang="en-US" dirty="0"/>
            </a:br>
            <a:endParaRPr lang="en-US" dirty="0"/>
          </a:p>
        </p:txBody>
      </p:sp>
      <p:sp>
        <p:nvSpPr>
          <p:cNvPr id="3" name="Content Placeholder 2">
            <a:extLst>
              <a:ext uri="{FF2B5EF4-FFF2-40B4-BE49-F238E27FC236}">
                <a16:creationId xmlns:a16="http://schemas.microsoft.com/office/drawing/2014/main" id="{2EE5B42B-44BF-4946-95DF-DA9E49ADF37A}"/>
              </a:ext>
            </a:extLst>
          </p:cNvPr>
          <p:cNvSpPr>
            <a:spLocks noGrp="1"/>
          </p:cNvSpPr>
          <p:nvPr>
            <p:ph idx="1"/>
          </p:nvPr>
        </p:nvSpPr>
        <p:spPr>
          <a:xfrm>
            <a:off x="7222209" y="1142312"/>
            <a:ext cx="4777724" cy="5223046"/>
          </a:xfrm>
        </p:spPr>
        <p:txBody>
          <a:bodyPr>
            <a:normAutofit/>
          </a:bodyPr>
          <a:lstStyle/>
          <a:p>
            <a:endParaRPr lang="en-US" dirty="0"/>
          </a:p>
          <a:p>
            <a:pPr>
              <a:buFont typeface="Wingdings" panose="05000000000000000000" pitchFamily="2" charset="2"/>
              <a:buChar char="Ø"/>
            </a:pPr>
            <a:r>
              <a:rPr lang="en-US" sz="2000" dirty="0"/>
              <a:t> New Center for Liberal Arts Building is move in ready </a:t>
            </a:r>
          </a:p>
          <a:p>
            <a:pPr>
              <a:buFont typeface="Wingdings" panose="05000000000000000000" pitchFamily="2" charset="2"/>
              <a:buChar char="Ø"/>
            </a:pPr>
            <a:endParaRPr lang="en-US" sz="2000" dirty="0"/>
          </a:p>
          <a:p>
            <a:pPr>
              <a:buFont typeface="Wingdings" panose="05000000000000000000" pitchFamily="2" charset="2"/>
              <a:buChar char="Ø"/>
            </a:pPr>
            <a:r>
              <a:rPr lang="en-US" sz="2000" dirty="0"/>
              <a:t>For more building information</a:t>
            </a:r>
          </a:p>
          <a:p>
            <a:pPr lvl="1">
              <a:buFont typeface="Wingdings" panose="05000000000000000000" pitchFamily="2" charset="2"/>
              <a:buChar char="Ø"/>
            </a:pPr>
            <a:endParaRPr lang="en-US" sz="2000" dirty="0"/>
          </a:p>
          <a:p>
            <a:pPr lvl="1">
              <a:buFont typeface="Wingdings" panose="05000000000000000000" pitchFamily="2" charset="2"/>
              <a:buChar char="Ø"/>
            </a:pPr>
            <a:r>
              <a:rPr lang="en-US" sz="2000" dirty="0">
                <a:hlinkClick r:id="rId2"/>
              </a:rPr>
              <a:t>https://build.peralta.edu/new-center-for-liberal-arts</a:t>
            </a:r>
            <a:endParaRPr lang="en-US" sz="2000" dirty="0"/>
          </a:p>
          <a:p>
            <a:pPr lvl="1">
              <a:buFont typeface="Wingdings" panose="05000000000000000000" pitchFamily="2" charset="2"/>
              <a:buChar char="Ø"/>
            </a:pPr>
            <a:endParaRPr lang="en-US" sz="2000" dirty="0"/>
          </a:p>
          <a:p>
            <a:pPr lvl="1">
              <a:buFont typeface="Wingdings" panose="05000000000000000000" pitchFamily="2" charset="2"/>
              <a:buChar char="Ø"/>
            </a:pPr>
            <a:r>
              <a:rPr lang="en-US" sz="2000" dirty="0">
                <a:hlinkClick r:id="rId3"/>
              </a:rPr>
              <a:t>https://peraltacolleges.smugmug.com/COLLEGE-OF-ALAMEDA/COA-BUILDINGS/Center-for-Liberal-Arts-Building/</a:t>
            </a:r>
            <a:endParaRPr lang="en-US" sz="2000" dirty="0"/>
          </a:p>
          <a:p>
            <a:pPr lvl="1">
              <a:buFont typeface="Wingdings" panose="05000000000000000000" pitchFamily="2" charset="2"/>
              <a:buChar char="Ø"/>
            </a:pPr>
            <a:endParaRPr lang="en-US" dirty="0"/>
          </a:p>
          <a:p>
            <a:pPr>
              <a:buFont typeface="Wingdings" panose="05000000000000000000" pitchFamily="2" charset="2"/>
              <a:buChar char="Ø"/>
            </a:pPr>
            <a:endParaRPr lang="en-US" dirty="0"/>
          </a:p>
        </p:txBody>
      </p:sp>
      <p:pic>
        <p:nvPicPr>
          <p:cNvPr id="5" name="Picture 4" descr="A picture containing building, sky, outdoor, grass&#10;&#10;Description automatically generated">
            <a:extLst>
              <a:ext uri="{FF2B5EF4-FFF2-40B4-BE49-F238E27FC236}">
                <a16:creationId xmlns:a16="http://schemas.microsoft.com/office/drawing/2014/main" id="{D6A05B62-BA71-4F7C-84A9-5977F911CBE4}"/>
              </a:ext>
            </a:extLst>
          </p:cNvPr>
          <p:cNvPicPr>
            <a:picLocks noChangeAspect="1"/>
          </p:cNvPicPr>
          <p:nvPr/>
        </p:nvPicPr>
        <p:blipFill rotWithShape="1">
          <a:blip r:embed="rId4">
            <a:extLst>
              <a:ext uri="{28A0092B-C50C-407E-A947-70E740481C1C}">
                <a14:useLocalDpi xmlns:a14="http://schemas.microsoft.com/office/drawing/2010/main" val="0"/>
              </a:ext>
            </a:extLst>
          </a:blip>
          <a:srcRect t="2490" r="-1" b="-1"/>
          <a:stretch/>
        </p:blipFill>
        <p:spPr>
          <a:xfrm>
            <a:off x="666427" y="1361461"/>
            <a:ext cx="3109625" cy="4784749"/>
          </a:xfrm>
          <a:prstGeom prst="rect">
            <a:avLst/>
          </a:prstGeom>
        </p:spPr>
      </p:pic>
      <p:pic>
        <p:nvPicPr>
          <p:cNvPr id="7" name="Picture 6" descr="A picture containing sky, grass, outdoor, building&#10;&#10;Description automatically generated">
            <a:extLst>
              <a:ext uri="{FF2B5EF4-FFF2-40B4-BE49-F238E27FC236}">
                <a16:creationId xmlns:a16="http://schemas.microsoft.com/office/drawing/2014/main" id="{818A5470-1BF8-4471-9380-16DE2D178FC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4176" b="4"/>
          <a:stretch/>
        </p:blipFill>
        <p:spPr>
          <a:xfrm>
            <a:off x="3990813" y="1403222"/>
            <a:ext cx="3016635" cy="2225329"/>
          </a:xfrm>
          <a:prstGeom prst="rect">
            <a:avLst/>
          </a:prstGeom>
        </p:spPr>
      </p:pic>
      <p:pic>
        <p:nvPicPr>
          <p:cNvPr id="9" name="Picture 8" descr="A picture containing building, outdoor, way, apartment building&#10;&#10;Description automatically generated">
            <a:extLst>
              <a:ext uri="{FF2B5EF4-FFF2-40B4-BE49-F238E27FC236}">
                <a16:creationId xmlns:a16="http://schemas.microsoft.com/office/drawing/2014/main" id="{A9A6D251-461F-4379-806F-C9C7DAE7437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172" r="4" b="4"/>
          <a:stretch/>
        </p:blipFill>
        <p:spPr>
          <a:xfrm>
            <a:off x="3936917" y="3753835"/>
            <a:ext cx="3016635" cy="2407894"/>
          </a:xfrm>
          <a:prstGeom prst="rect">
            <a:avLst/>
          </a:prstGeom>
        </p:spPr>
      </p:pic>
    </p:spTree>
    <p:extLst>
      <p:ext uri="{BB962C8B-B14F-4D97-AF65-F5344CB8AC3E}">
        <p14:creationId xmlns:p14="http://schemas.microsoft.com/office/powerpoint/2010/main" val="27076928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0B09B-9704-493F-BFEC-4619995890B8}"/>
              </a:ext>
            </a:extLst>
          </p:cNvPr>
          <p:cNvSpPr>
            <a:spLocks noGrp="1"/>
          </p:cNvSpPr>
          <p:nvPr>
            <p:ph type="title"/>
          </p:nvPr>
        </p:nvSpPr>
        <p:spPr>
          <a:xfrm>
            <a:off x="851769" y="137975"/>
            <a:ext cx="10396603" cy="1188720"/>
          </a:xfrm>
        </p:spPr>
        <p:txBody>
          <a:bodyPr>
            <a:normAutofit/>
          </a:bodyPr>
          <a:lstStyle/>
          <a:p>
            <a:r>
              <a:rPr lang="en-US" sz="3200" b="1" dirty="0"/>
              <a:t>FY 2020-21 Administrative Update</a:t>
            </a:r>
            <a:br>
              <a:rPr lang="en-US" dirty="0"/>
            </a:br>
            <a:endParaRPr lang="en-US" dirty="0"/>
          </a:p>
        </p:txBody>
      </p:sp>
      <p:sp>
        <p:nvSpPr>
          <p:cNvPr id="3" name="Content Placeholder 2">
            <a:extLst>
              <a:ext uri="{FF2B5EF4-FFF2-40B4-BE49-F238E27FC236}">
                <a16:creationId xmlns:a16="http://schemas.microsoft.com/office/drawing/2014/main" id="{2EE5B42B-44BF-4946-95DF-DA9E49ADF37A}"/>
              </a:ext>
            </a:extLst>
          </p:cNvPr>
          <p:cNvSpPr>
            <a:spLocks noGrp="1"/>
          </p:cNvSpPr>
          <p:nvPr>
            <p:ph idx="1"/>
          </p:nvPr>
        </p:nvSpPr>
        <p:spPr>
          <a:xfrm>
            <a:off x="8655484" y="1916483"/>
            <a:ext cx="3294345" cy="4519534"/>
          </a:xfrm>
        </p:spPr>
        <p:txBody>
          <a:bodyPr>
            <a:normAutofit/>
          </a:bodyPr>
          <a:lstStyle/>
          <a:p>
            <a:endParaRPr lang="en-US" dirty="0"/>
          </a:p>
          <a:p>
            <a:pPr>
              <a:buFont typeface="Wingdings" panose="05000000000000000000" pitchFamily="2" charset="2"/>
              <a:buChar char="Ø"/>
            </a:pPr>
            <a:r>
              <a:rPr lang="en-US" dirty="0"/>
              <a:t> </a:t>
            </a:r>
            <a:r>
              <a:rPr lang="en-US" sz="2800" dirty="0"/>
              <a:t>Meetings with departments</a:t>
            </a:r>
          </a:p>
          <a:p>
            <a:pPr>
              <a:buFont typeface="Wingdings" panose="05000000000000000000" pitchFamily="2" charset="2"/>
              <a:buChar char="Ø"/>
            </a:pPr>
            <a:endParaRPr lang="en-US" sz="2800" dirty="0"/>
          </a:p>
          <a:p>
            <a:pPr>
              <a:buFont typeface="Wingdings" panose="05000000000000000000" pitchFamily="2" charset="2"/>
              <a:buChar char="Ø"/>
            </a:pPr>
            <a:r>
              <a:rPr lang="en-US" sz="2800" dirty="0"/>
              <a:t>Currently in the design phase</a:t>
            </a:r>
          </a:p>
          <a:p>
            <a:pPr>
              <a:buFont typeface="Wingdings" panose="05000000000000000000" pitchFamily="2" charset="2"/>
              <a:buChar char="Ø"/>
            </a:pPr>
            <a:endParaRPr lang="en-US" sz="2800" dirty="0"/>
          </a:p>
          <a:p>
            <a:pPr marL="0" indent="0">
              <a:buNone/>
            </a:pPr>
            <a:r>
              <a:rPr lang="en-US" dirty="0"/>
              <a:t> </a:t>
            </a:r>
          </a:p>
          <a:p>
            <a:pPr lvl="1">
              <a:buFont typeface="Wingdings" panose="05000000000000000000" pitchFamily="2" charset="2"/>
              <a:buChar char="Ø"/>
            </a:pPr>
            <a:endParaRPr lang="en-US" dirty="0"/>
          </a:p>
          <a:p>
            <a:pPr>
              <a:buFont typeface="Wingdings" panose="05000000000000000000" pitchFamily="2" charset="2"/>
              <a:buChar char="Ø"/>
            </a:pPr>
            <a:endParaRPr lang="en-US" dirty="0"/>
          </a:p>
        </p:txBody>
      </p:sp>
      <p:pic>
        <p:nvPicPr>
          <p:cNvPr id="6" name="Picture 5">
            <a:extLst>
              <a:ext uri="{FF2B5EF4-FFF2-40B4-BE49-F238E27FC236}">
                <a16:creationId xmlns:a16="http://schemas.microsoft.com/office/drawing/2014/main" id="{8729FFB3-C294-4268-84B2-4F5F223A4115}"/>
              </a:ext>
            </a:extLst>
          </p:cNvPr>
          <p:cNvPicPr>
            <a:picLocks noChangeAspect="1"/>
          </p:cNvPicPr>
          <p:nvPr/>
        </p:nvPicPr>
        <p:blipFill>
          <a:blip r:embed="rId2"/>
          <a:stretch>
            <a:fillRect/>
          </a:stretch>
        </p:blipFill>
        <p:spPr>
          <a:xfrm>
            <a:off x="397215" y="1818240"/>
            <a:ext cx="7556812" cy="4617777"/>
          </a:xfrm>
          <a:prstGeom prst="rect">
            <a:avLst/>
          </a:prstGeom>
        </p:spPr>
      </p:pic>
    </p:spTree>
    <p:extLst>
      <p:ext uri="{BB962C8B-B14F-4D97-AF65-F5344CB8AC3E}">
        <p14:creationId xmlns:p14="http://schemas.microsoft.com/office/powerpoint/2010/main" val="40986409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0B09B-9704-493F-BFEC-4619995890B8}"/>
              </a:ext>
            </a:extLst>
          </p:cNvPr>
          <p:cNvSpPr>
            <a:spLocks noGrp="1"/>
          </p:cNvSpPr>
          <p:nvPr>
            <p:ph type="title"/>
          </p:nvPr>
        </p:nvSpPr>
        <p:spPr>
          <a:xfrm>
            <a:off x="2231136" y="216568"/>
            <a:ext cx="7729728" cy="1188720"/>
          </a:xfrm>
        </p:spPr>
        <p:txBody>
          <a:bodyPr>
            <a:normAutofit fontScale="90000"/>
          </a:bodyPr>
          <a:lstStyle/>
          <a:p>
            <a:r>
              <a:rPr lang="en-US" b="1" dirty="0"/>
              <a:t>FY 2020-21 Administrative Update</a:t>
            </a:r>
            <a:br>
              <a:rPr lang="en-US" dirty="0"/>
            </a:br>
            <a:endParaRPr lang="en-US" dirty="0"/>
          </a:p>
        </p:txBody>
      </p:sp>
      <p:sp>
        <p:nvSpPr>
          <p:cNvPr id="3" name="Content Placeholder 2">
            <a:extLst>
              <a:ext uri="{FF2B5EF4-FFF2-40B4-BE49-F238E27FC236}">
                <a16:creationId xmlns:a16="http://schemas.microsoft.com/office/drawing/2014/main" id="{2EE5B42B-44BF-4946-95DF-DA9E49ADF37A}"/>
              </a:ext>
            </a:extLst>
          </p:cNvPr>
          <p:cNvSpPr>
            <a:spLocks noGrp="1"/>
          </p:cNvSpPr>
          <p:nvPr>
            <p:ph idx="1"/>
          </p:nvPr>
        </p:nvSpPr>
        <p:spPr>
          <a:xfrm>
            <a:off x="577517" y="1845734"/>
            <a:ext cx="6809872" cy="4795698"/>
          </a:xfrm>
        </p:spPr>
        <p:txBody>
          <a:bodyPr>
            <a:normAutofit fontScale="92500" lnSpcReduction="10000"/>
          </a:bodyPr>
          <a:lstStyle/>
          <a:p>
            <a:pPr>
              <a:buFont typeface="Wingdings" panose="05000000000000000000" pitchFamily="2" charset="2"/>
              <a:buChar char="Ø"/>
            </a:pPr>
            <a:r>
              <a:rPr lang="en-US" dirty="0"/>
              <a:t> </a:t>
            </a:r>
            <a:r>
              <a:rPr lang="en-US" sz="2800" dirty="0"/>
              <a:t>Campus wide parking lot/ curbside repaint </a:t>
            </a:r>
          </a:p>
          <a:p>
            <a:pPr>
              <a:buFont typeface="Wingdings" panose="05000000000000000000" pitchFamily="2" charset="2"/>
              <a:buChar char="Ø"/>
            </a:pPr>
            <a:endParaRPr lang="en-US" sz="2800" dirty="0"/>
          </a:p>
          <a:p>
            <a:pPr>
              <a:buFont typeface="Wingdings" panose="05000000000000000000" pitchFamily="2" charset="2"/>
              <a:buChar char="Ø"/>
            </a:pPr>
            <a:r>
              <a:rPr lang="en-US" sz="2800" dirty="0"/>
              <a:t> Parking lot new signages</a:t>
            </a:r>
          </a:p>
          <a:p>
            <a:pPr>
              <a:buFont typeface="Wingdings" panose="05000000000000000000" pitchFamily="2" charset="2"/>
              <a:buChar char="Ø"/>
            </a:pPr>
            <a:endParaRPr lang="en-US" sz="2800" dirty="0"/>
          </a:p>
          <a:p>
            <a:pPr>
              <a:buFont typeface="Wingdings" panose="05000000000000000000" pitchFamily="2" charset="2"/>
              <a:buChar char="Ø"/>
            </a:pPr>
            <a:r>
              <a:rPr lang="en-US" sz="2800" dirty="0"/>
              <a:t> New Gym bleacher (manufacture in production, installation Est. in March)</a:t>
            </a:r>
          </a:p>
          <a:p>
            <a:pPr>
              <a:buFont typeface="Wingdings" panose="05000000000000000000" pitchFamily="2" charset="2"/>
              <a:buChar char="Ø"/>
            </a:pPr>
            <a:endParaRPr lang="en-US" sz="2800" dirty="0"/>
          </a:p>
          <a:p>
            <a:pPr>
              <a:buFont typeface="Wingdings" panose="05000000000000000000" pitchFamily="2" charset="2"/>
              <a:buChar char="Ø"/>
            </a:pPr>
            <a:r>
              <a:rPr lang="en-US" sz="2800" dirty="0"/>
              <a:t>Other campus projects</a:t>
            </a:r>
          </a:p>
          <a:p>
            <a:pPr marL="0" indent="0">
              <a:buNone/>
            </a:pPr>
            <a:endParaRPr lang="en-US" sz="2800" dirty="0"/>
          </a:p>
          <a:p>
            <a:pPr>
              <a:buFont typeface="Wingdings" panose="05000000000000000000" pitchFamily="2" charset="2"/>
              <a:buChar char="Ø"/>
            </a:pPr>
            <a:r>
              <a:rPr lang="en-US" sz="2800" dirty="0"/>
              <a:t>Update of the Facilities Master Plan </a:t>
            </a:r>
          </a:p>
          <a:p>
            <a:pPr>
              <a:buFont typeface="Wingdings" panose="05000000000000000000" pitchFamily="2" charset="2"/>
              <a:buChar char="Ø"/>
            </a:pPr>
            <a:endParaRPr lang="en-US" sz="2800" dirty="0"/>
          </a:p>
          <a:p>
            <a:pPr>
              <a:buFont typeface="Wingdings" panose="05000000000000000000" pitchFamily="2" charset="2"/>
              <a:buChar char="Ø"/>
            </a:pPr>
            <a:endParaRPr lang="en-US" dirty="0"/>
          </a:p>
        </p:txBody>
      </p:sp>
      <p:pic>
        <p:nvPicPr>
          <p:cNvPr id="10" name="Picture 9">
            <a:extLst>
              <a:ext uri="{FF2B5EF4-FFF2-40B4-BE49-F238E27FC236}">
                <a16:creationId xmlns:a16="http://schemas.microsoft.com/office/drawing/2014/main" id="{3EACE5DC-72E3-4EAA-8BEA-C2C33F66FFCC}"/>
              </a:ext>
            </a:extLst>
          </p:cNvPr>
          <p:cNvPicPr>
            <a:picLocks noChangeAspect="1"/>
          </p:cNvPicPr>
          <p:nvPr/>
        </p:nvPicPr>
        <p:blipFill>
          <a:blip r:embed="rId2"/>
          <a:stretch>
            <a:fillRect/>
          </a:stretch>
        </p:blipFill>
        <p:spPr>
          <a:xfrm>
            <a:off x="7750990" y="2694414"/>
            <a:ext cx="3440785" cy="3098337"/>
          </a:xfrm>
          <a:prstGeom prst="rect">
            <a:avLst/>
          </a:prstGeom>
        </p:spPr>
      </p:pic>
    </p:spTree>
    <p:extLst>
      <p:ext uri="{BB962C8B-B14F-4D97-AF65-F5344CB8AC3E}">
        <p14:creationId xmlns:p14="http://schemas.microsoft.com/office/powerpoint/2010/main" val="25638667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51BF8-8B0C-487B-901E-9EAE739DE665}"/>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US" sz="3000" dirty="0">
                <a:solidFill>
                  <a:srgbClr val="FFFFFF"/>
                </a:solidFill>
              </a:rPr>
              <a:t>DISTRCT &amp; COLLEGE PLANNING</a:t>
            </a:r>
          </a:p>
        </p:txBody>
      </p:sp>
      <p:graphicFrame>
        <p:nvGraphicFramePr>
          <p:cNvPr id="7" name="Diagram 4">
            <a:extLst>
              <a:ext uri="{FF2B5EF4-FFF2-40B4-BE49-F238E27FC236}">
                <a16:creationId xmlns:a16="http://schemas.microsoft.com/office/drawing/2014/main" id="{AEFFF238-28BC-49A5-A103-82D570F0106B}"/>
              </a:ext>
            </a:extLst>
          </p:cNvPr>
          <p:cNvGraphicFramePr>
            <a:graphicFrameLocks noGrp="1"/>
          </p:cNvGraphicFramePr>
          <p:nvPr>
            <p:ph idx="1"/>
            <p:extLst>
              <p:ext uri="{D42A27DB-BD31-4B8C-83A1-F6EECF244321}">
                <p14:modId xmlns:p14="http://schemas.microsoft.com/office/powerpoint/2010/main" val="173910210"/>
              </p:ext>
            </p:extLst>
          </p:nvPr>
        </p:nvGraphicFramePr>
        <p:xfrm>
          <a:off x="5415359" y="1113183"/>
          <a:ext cx="6463890" cy="50888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596888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5B7335A-AE13-46F1-B00C-1A38514F4314}"/>
              </a:ext>
            </a:extLst>
          </p:cNvPr>
          <p:cNvSpPr>
            <a:spLocks noGrp="1"/>
          </p:cNvSpPr>
          <p:nvPr>
            <p:ph type="body" idx="1"/>
          </p:nvPr>
        </p:nvSpPr>
        <p:spPr>
          <a:xfrm>
            <a:off x="2231136" y="1725833"/>
            <a:ext cx="2103617" cy="704087"/>
          </a:xfrm>
        </p:spPr>
        <p:txBody>
          <a:bodyPr vert="horz" lIns="91440" tIns="45720" rIns="91440" bIns="45720" rtlCol="0" anchor="ctr">
            <a:normAutofit fontScale="25000" lnSpcReduction="20000"/>
          </a:bodyPr>
          <a:lstStyle/>
          <a:p>
            <a:pPr algn="l"/>
            <a:endParaRPr lang="en-US" sz="2400" b="1" u="sng" dirty="0">
              <a:solidFill>
                <a:schemeClr val="tx1">
                  <a:lumMod val="85000"/>
                  <a:lumOff val="15000"/>
                </a:schemeClr>
              </a:solidFill>
            </a:endParaRPr>
          </a:p>
          <a:p>
            <a:pPr algn="l"/>
            <a:endParaRPr lang="en-US" sz="2400" b="1" u="sng" dirty="0">
              <a:solidFill>
                <a:schemeClr val="tx1">
                  <a:lumMod val="85000"/>
                  <a:lumOff val="15000"/>
                </a:schemeClr>
              </a:solidFill>
            </a:endParaRPr>
          </a:p>
          <a:p>
            <a:pPr algn="l"/>
            <a:endParaRPr lang="en-US" sz="2400" b="1" u="sng" dirty="0">
              <a:solidFill>
                <a:schemeClr val="tx1">
                  <a:lumMod val="85000"/>
                  <a:lumOff val="15000"/>
                </a:schemeClr>
              </a:solidFill>
            </a:endParaRPr>
          </a:p>
          <a:p>
            <a:pPr algn="l"/>
            <a:endParaRPr lang="en-US" sz="2400" b="1" u="sng" dirty="0">
              <a:solidFill>
                <a:schemeClr val="tx1">
                  <a:lumMod val="85000"/>
                  <a:lumOff val="15000"/>
                </a:schemeClr>
              </a:solidFill>
            </a:endParaRPr>
          </a:p>
          <a:p>
            <a:r>
              <a:rPr lang="en-US" sz="7200" b="1" u="sng" dirty="0">
                <a:solidFill>
                  <a:schemeClr val="tx1">
                    <a:lumMod val="85000"/>
                    <a:lumOff val="15000"/>
                  </a:schemeClr>
                </a:solidFill>
              </a:rPr>
              <a:t>Strategic Master Plan</a:t>
            </a:r>
          </a:p>
          <a:p>
            <a:endParaRPr lang="en-US" sz="2800" dirty="0">
              <a:solidFill>
                <a:schemeClr val="tx1">
                  <a:lumMod val="85000"/>
                  <a:lumOff val="15000"/>
                </a:schemeClr>
              </a:solidFill>
            </a:endParaRPr>
          </a:p>
          <a:p>
            <a:endParaRPr lang="en-US" sz="2800" dirty="0">
              <a:solidFill>
                <a:schemeClr val="tx1">
                  <a:lumMod val="85000"/>
                  <a:lumOff val="15000"/>
                </a:schemeClr>
              </a:solidFill>
            </a:endParaRPr>
          </a:p>
          <a:p>
            <a:pPr indent="-228600" algn="l">
              <a:buFont typeface="Arial" panose="020B0604020202020204" pitchFamily="34" charset="0"/>
              <a:buChar char="•"/>
            </a:pPr>
            <a:endParaRPr lang="en-US" dirty="0">
              <a:solidFill>
                <a:schemeClr val="tx1">
                  <a:lumMod val="85000"/>
                  <a:lumOff val="15000"/>
                </a:schemeClr>
              </a:solidFill>
            </a:endParaRPr>
          </a:p>
        </p:txBody>
      </p:sp>
      <p:sp>
        <p:nvSpPr>
          <p:cNvPr id="9" name="Content Placeholder 8">
            <a:extLst>
              <a:ext uri="{FF2B5EF4-FFF2-40B4-BE49-F238E27FC236}">
                <a16:creationId xmlns:a16="http://schemas.microsoft.com/office/drawing/2014/main" id="{D5EF88AA-C0BB-478B-86BA-A48C88FE73F0}"/>
              </a:ext>
            </a:extLst>
          </p:cNvPr>
          <p:cNvSpPr>
            <a:spLocks noGrp="1"/>
          </p:cNvSpPr>
          <p:nvPr>
            <p:ph sz="half" idx="2"/>
          </p:nvPr>
        </p:nvSpPr>
        <p:spPr>
          <a:xfrm>
            <a:off x="246580" y="3143250"/>
            <a:ext cx="5607104" cy="3237002"/>
          </a:xfrm>
        </p:spPr>
        <p:txBody>
          <a:bodyPr>
            <a:normAutofit lnSpcReduction="10000"/>
          </a:bodyPr>
          <a:lstStyle/>
          <a:p>
            <a:r>
              <a:rPr lang="en-US" sz="2400" dirty="0"/>
              <a:t>Advance Student Access, Equity &amp; Success</a:t>
            </a:r>
          </a:p>
          <a:p>
            <a:r>
              <a:rPr lang="en-US" sz="2400" dirty="0"/>
              <a:t>Engage and Leverage Partnerships</a:t>
            </a:r>
          </a:p>
          <a:p>
            <a:r>
              <a:rPr lang="en-US" sz="2400" dirty="0"/>
              <a:t>Build Programs of Distinction</a:t>
            </a:r>
          </a:p>
          <a:p>
            <a:r>
              <a:rPr lang="en-US" sz="2400" dirty="0"/>
              <a:t>Strengthen Accountability, Innovation and Collaboration</a:t>
            </a:r>
          </a:p>
          <a:p>
            <a:r>
              <a:rPr lang="en-US" sz="2400" dirty="0"/>
              <a:t>Develop and Manage Resources to Advance Our Mission</a:t>
            </a:r>
          </a:p>
        </p:txBody>
      </p:sp>
      <p:sp>
        <p:nvSpPr>
          <p:cNvPr id="10" name="Content Placeholder 9">
            <a:extLst>
              <a:ext uri="{FF2B5EF4-FFF2-40B4-BE49-F238E27FC236}">
                <a16:creationId xmlns:a16="http://schemas.microsoft.com/office/drawing/2014/main" id="{8A41B7A5-2486-4DB3-A495-670E8FF41E8B}"/>
              </a:ext>
            </a:extLst>
          </p:cNvPr>
          <p:cNvSpPr>
            <a:spLocks noGrp="1"/>
          </p:cNvSpPr>
          <p:nvPr>
            <p:ph sz="quarter" idx="4"/>
          </p:nvPr>
        </p:nvSpPr>
        <p:spPr>
          <a:xfrm>
            <a:off x="6096000" y="2865405"/>
            <a:ext cx="5770654" cy="3776088"/>
          </a:xfrm>
        </p:spPr>
        <p:txBody>
          <a:bodyPr>
            <a:normAutofit lnSpcReduction="10000"/>
          </a:bodyPr>
          <a:lstStyle/>
          <a:p>
            <a:r>
              <a:rPr lang="en-US" sz="2400" dirty="0"/>
              <a:t>Increase Access to Programs &amp; Courses</a:t>
            </a:r>
          </a:p>
          <a:p>
            <a:r>
              <a:rPr lang="en-US" sz="2400" dirty="0"/>
              <a:t>Increase Student Persistence and Retention Rates</a:t>
            </a:r>
          </a:p>
          <a:p>
            <a:r>
              <a:rPr lang="en-US" sz="2400" dirty="0"/>
              <a:t>Increase and Enhance Community, Business &amp; Educational Partnerships</a:t>
            </a:r>
          </a:p>
          <a:p>
            <a:r>
              <a:rPr lang="en-US" sz="2400" dirty="0"/>
              <a:t>Advance Teaching &amp; Learning</a:t>
            </a:r>
          </a:p>
          <a:p>
            <a:r>
              <a:rPr lang="en-US" sz="2400" dirty="0"/>
              <a:t>Strengthen Data-driven Decision Making</a:t>
            </a:r>
          </a:p>
          <a:p>
            <a:r>
              <a:rPr lang="en-US" sz="2400" dirty="0"/>
              <a:t>Establish Integrated Planning &amp; Assessment System</a:t>
            </a:r>
          </a:p>
          <a:p>
            <a:endParaRPr lang="en-US" dirty="0"/>
          </a:p>
          <a:p>
            <a:endParaRPr lang="en-US" dirty="0"/>
          </a:p>
          <a:p>
            <a:endParaRPr lang="en-US" dirty="0"/>
          </a:p>
        </p:txBody>
      </p:sp>
      <p:sp>
        <p:nvSpPr>
          <p:cNvPr id="8" name="Title 7">
            <a:extLst>
              <a:ext uri="{FF2B5EF4-FFF2-40B4-BE49-F238E27FC236}">
                <a16:creationId xmlns:a16="http://schemas.microsoft.com/office/drawing/2014/main" id="{42B4BED3-CDE0-4B64-A34C-1117BACD6AA8}"/>
              </a:ext>
            </a:extLst>
          </p:cNvPr>
          <p:cNvSpPr>
            <a:spLocks noGrp="1"/>
          </p:cNvSpPr>
          <p:nvPr>
            <p:ph type="title"/>
          </p:nvPr>
        </p:nvSpPr>
        <p:spPr>
          <a:xfrm>
            <a:off x="2231136" y="216507"/>
            <a:ext cx="7729728" cy="1188720"/>
          </a:xfrm>
        </p:spPr>
        <p:txBody>
          <a:bodyPr/>
          <a:lstStyle/>
          <a:p>
            <a:r>
              <a:rPr lang="en-US" sz="2800" b="1" dirty="0"/>
              <a:t>Strategic institutional priorities/Themes</a:t>
            </a:r>
            <a:endParaRPr lang="en-US" dirty="0"/>
          </a:p>
        </p:txBody>
      </p:sp>
      <p:pic>
        <p:nvPicPr>
          <p:cNvPr id="3" name="Picture 2">
            <a:extLst>
              <a:ext uri="{FF2B5EF4-FFF2-40B4-BE49-F238E27FC236}">
                <a16:creationId xmlns:a16="http://schemas.microsoft.com/office/drawing/2014/main" id="{93D892C4-CE13-426C-A455-52F944B716DC}"/>
              </a:ext>
            </a:extLst>
          </p:cNvPr>
          <p:cNvPicPr>
            <a:picLocks noChangeAspect="1"/>
          </p:cNvPicPr>
          <p:nvPr/>
        </p:nvPicPr>
        <p:blipFill>
          <a:blip r:embed="rId2"/>
          <a:stretch>
            <a:fillRect/>
          </a:stretch>
        </p:blipFill>
        <p:spPr>
          <a:xfrm>
            <a:off x="6530112" y="1666464"/>
            <a:ext cx="2363527" cy="937704"/>
          </a:xfrm>
          <a:prstGeom prst="rect">
            <a:avLst/>
          </a:prstGeom>
        </p:spPr>
      </p:pic>
      <p:pic>
        <p:nvPicPr>
          <p:cNvPr id="7" name="Picture 6">
            <a:extLst>
              <a:ext uri="{FF2B5EF4-FFF2-40B4-BE49-F238E27FC236}">
                <a16:creationId xmlns:a16="http://schemas.microsoft.com/office/drawing/2014/main" id="{2470715D-C187-4A55-A159-C36D7FCA7917}"/>
              </a:ext>
            </a:extLst>
          </p:cNvPr>
          <p:cNvPicPr>
            <a:picLocks noChangeAspect="1"/>
          </p:cNvPicPr>
          <p:nvPr/>
        </p:nvPicPr>
        <p:blipFill>
          <a:blip r:embed="rId3"/>
          <a:stretch>
            <a:fillRect/>
          </a:stretch>
        </p:blipFill>
        <p:spPr>
          <a:xfrm>
            <a:off x="715741" y="1609759"/>
            <a:ext cx="1515395" cy="1328958"/>
          </a:xfrm>
          <a:prstGeom prst="rect">
            <a:avLst/>
          </a:prstGeom>
        </p:spPr>
      </p:pic>
      <p:sp>
        <p:nvSpPr>
          <p:cNvPr id="12" name="Text Placeholder 3">
            <a:extLst>
              <a:ext uri="{FF2B5EF4-FFF2-40B4-BE49-F238E27FC236}">
                <a16:creationId xmlns:a16="http://schemas.microsoft.com/office/drawing/2014/main" id="{2CADA3CF-9C2F-4514-84C7-21C6270D9862}"/>
              </a:ext>
            </a:extLst>
          </p:cNvPr>
          <p:cNvSpPr txBox="1">
            <a:spLocks/>
          </p:cNvSpPr>
          <p:nvPr/>
        </p:nvSpPr>
        <p:spPr>
          <a:xfrm>
            <a:off x="8725470" y="1611810"/>
            <a:ext cx="2363528" cy="704087"/>
          </a:xfrm>
          <a:prstGeom prst="rect">
            <a:avLst/>
          </a:prstGeom>
        </p:spPr>
        <p:txBody>
          <a:bodyPr vert="horz" lIns="91440" tIns="45720" rIns="91440" bIns="45720" rtlCol="0" anchor="ctr" anchorCtr="1">
            <a:normAutofit fontScale="25000" lnSpcReduction="20000"/>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1900" b="0" kern="1200" cap="all" spc="100" baseline="0">
                <a:solidFill>
                  <a:schemeClr val="accent2">
                    <a:lumMod val="75000"/>
                  </a:schemeClr>
                </a:solidFill>
                <a:latin typeface="+mn-lt"/>
                <a:ea typeface="+mn-ea"/>
                <a:cs typeface="+mn-cs"/>
              </a:defRPr>
            </a:lvl1pPr>
            <a:lvl2pPr marL="457200" indent="0" algn="l" defTabSz="914400" rtl="0" eaLnBrk="1" latinLnBrk="0" hangingPunct="1">
              <a:lnSpc>
                <a:spcPct val="100000"/>
              </a:lnSpc>
              <a:spcBef>
                <a:spcPts val="1000"/>
              </a:spcBef>
              <a:buClr>
                <a:schemeClr val="accent2"/>
              </a:buClr>
              <a:buFont typeface="Arial" panose="020B0604020202020204" pitchFamily="34" charset="0"/>
              <a:buNone/>
              <a:defRPr sz="1900" b="1" kern="1200">
                <a:solidFill>
                  <a:schemeClr val="tx1">
                    <a:lumMod val="85000"/>
                    <a:lumOff val="15000"/>
                  </a:schemeClr>
                </a:solidFill>
                <a:latin typeface="+mn-lt"/>
                <a:ea typeface="+mn-ea"/>
                <a:cs typeface="+mn-cs"/>
              </a:defRPr>
            </a:lvl2pPr>
            <a:lvl3pPr marL="914400" indent="0" algn="l" defTabSz="914400" rtl="0" eaLnBrk="1" latinLnBrk="0" hangingPunct="1">
              <a:lnSpc>
                <a:spcPct val="100000"/>
              </a:lnSpc>
              <a:spcBef>
                <a:spcPts val="1000"/>
              </a:spcBef>
              <a:buClr>
                <a:schemeClr val="accent2"/>
              </a:buClr>
              <a:buFont typeface="Arial" panose="020B0604020202020204" pitchFamily="34" charset="0"/>
              <a:buNone/>
              <a:defRPr sz="1800" b="1" kern="1200">
                <a:solidFill>
                  <a:schemeClr val="tx1">
                    <a:lumMod val="85000"/>
                    <a:lumOff val="15000"/>
                  </a:schemeClr>
                </a:solidFill>
                <a:latin typeface="+mn-lt"/>
                <a:ea typeface="+mn-ea"/>
                <a:cs typeface="+mn-cs"/>
              </a:defRPr>
            </a:lvl3pPr>
            <a:lvl4pPr marL="1371600" indent="0" algn="l" defTabSz="914400" rtl="0" eaLnBrk="1" latinLnBrk="0" hangingPunct="1">
              <a:lnSpc>
                <a:spcPct val="100000"/>
              </a:lnSpc>
              <a:spcBef>
                <a:spcPts val="1000"/>
              </a:spcBef>
              <a:buClr>
                <a:schemeClr val="accent2"/>
              </a:buClr>
              <a:buFont typeface="Arial" panose="020B0604020202020204" pitchFamily="34" charset="0"/>
              <a:buNone/>
              <a:defRPr sz="1600" b="1" kern="1200">
                <a:solidFill>
                  <a:schemeClr val="tx1">
                    <a:lumMod val="85000"/>
                    <a:lumOff val="15000"/>
                  </a:schemeClr>
                </a:solidFill>
                <a:latin typeface="+mn-lt"/>
                <a:ea typeface="+mn-ea"/>
                <a:cs typeface="+mn-cs"/>
              </a:defRPr>
            </a:lvl4pPr>
            <a:lvl5pPr marL="1828800" indent="0" algn="l" defTabSz="914400" rtl="0" eaLnBrk="1" latinLnBrk="0" hangingPunct="1">
              <a:lnSpc>
                <a:spcPct val="100000"/>
              </a:lnSpc>
              <a:spcBef>
                <a:spcPts val="1000"/>
              </a:spcBef>
              <a:buClr>
                <a:schemeClr val="accent2"/>
              </a:buClr>
              <a:buFont typeface="Arial" panose="020B0604020202020204" pitchFamily="34" charset="0"/>
              <a:buNone/>
              <a:defRPr sz="1600" b="1" kern="1200">
                <a:solidFill>
                  <a:schemeClr val="tx1">
                    <a:lumMod val="85000"/>
                    <a:lumOff val="15000"/>
                  </a:schemeClr>
                </a:solidFill>
                <a:latin typeface="+mn-lt"/>
                <a:ea typeface="+mn-ea"/>
                <a:cs typeface="+mn-cs"/>
              </a:defRPr>
            </a:lvl5pPr>
            <a:lvl6pPr marL="2286000" indent="0" algn="l" defTabSz="914400" rtl="0" eaLnBrk="1" latinLnBrk="0" hangingPunct="1">
              <a:lnSpc>
                <a:spcPct val="100000"/>
              </a:lnSpc>
              <a:spcBef>
                <a:spcPts val="1000"/>
              </a:spcBef>
              <a:buClr>
                <a:schemeClr val="accent2"/>
              </a:buClr>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100000"/>
              </a:lnSpc>
              <a:spcBef>
                <a:spcPts val="1000"/>
              </a:spcBef>
              <a:buClr>
                <a:schemeClr val="accent2"/>
              </a:buClr>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100000"/>
              </a:lnSpc>
              <a:spcBef>
                <a:spcPts val="1000"/>
              </a:spcBef>
              <a:buClr>
                <a:schemeClr val="accent2"/>
              </a:buClr>
              <a:buFont typeface="Arial" panose="020B0604020202020204" pitchFamily="34" charset="0"/>
              <a:buNone/>
              <a:defRPr sz="1600" b="1" kern="1200" baseline="0">
                <a:solidFill>
                  <a:schemeClr val="tx1"/>
                </a:solidFill>
                <a:latin typeface="+mn-lt"/>
                <a:ea typeface="+mn-ea"/>
                <a:cs typeface="+mn-cs"/>
              </a:defRPr>
            </a:lvl8pPr>
            <a:lvl9pPr marL="3657600" indent="0" algn="l" defTabSz="914400" rtl="0" eaLnBrk="1" latinLnBrk="0" hangingPunct="1">
              <a:lnSpc>
                <a:spcPct val="100000"/>
              </a:lnSpc>
              <a:spcBef>
                <a:spcPts val="1000"/>
              </a:spcBef>
              <a:buClr>
                <a:schemeClr val="accent2"/>
              </a:buClr>
              <a:buFont typeface="Arial" panose="020B0604020202020204" pitchFamily="34" charset="0"/>
              <a:buNone/>
              <a:defRPr sz="1600" b="1" kern="1200" baseline="0">
                <a:solidFill>
                  <a:schemeClr val="tx1"/>
                </a:solidFill>
                <a:latin typeface="+mn-lt"/>
                <a:ea typeface="+mn-ea"/>
                <a:cs typeface="+mn-cs"/>
              </a:defRPr>
            </a:lvl9pPr>
          </a:lstStyle>
          <a:p>
            <a:pPr algn="l"/>
            <a:endParaRPr lang="en-US" sz="2400" b="1" u="sng" dirty="0">
              <a:solidFill>
                <a:schemeClr val="tx1">
                  <a:lumMod val="85000"/>
                  <a:lumOff val="15000"/>
                </a:schemeClr>
              </a:solidFill>
            </a:endParaRPr>
          </a:p>
          <a:p>
            <a:pPr algn="l"/>
            <a:endParaRPr lang="en-US" sz="2400" b="1" u="sng" dirty="0">
              <a:solidFill>
                <a:schemeClr val="tx1">
                  <a:lumMod val="85000"/>
                  <a:lumOff val="15000"/>
                </a:schemeClr>
              </a:solidFill>
            </a:endParaRPr>
          </a:p>
          <a:p>
            <a:pPr algn="l"/>
            <a:endParaRPr lang="en-US" sz="2400" b="1" u="sng" dirty="0">
              <a:solidFill>
                <a:schemeClr val="tx1">
                  <a:lumMod val="85000"/>
                  <a:lumOff val="15000"/>
                </a:schemeClr>
              </a:solidFill>
            </a:endParaRPr>
          </a:p>
          <a:p>
            <a:pPr algn="l"/>
            <a:endParaRPr lang="en-US" sz="2400" b="1" u="sng" dirty="0">
              <a:solidFill>
                <a:schemeClr val="tx1">
                  <a:lumMod val="85000"/>
                  <a:lumOff val="15000"/>
                </a:schemeClr>
              </a:solidFill>
            </a:endParaRPr>
          </a:p>
          <a:p>
            <a:r>
              <a:rPr lang="en-US" sz="7200" b="1" u="sng" dirty="0">
                <a:solidFill>
                  <a:schemeClr val="tx1">
                    <a:lumMod val="85000"/>
                    <a:lumOff val="15000"/>
                  </a:schemeClr>
                </a:solidFill>
              </a:rPr>
              <a:t>Education Master Plan</a:t>
            </a:r>
          </a:p>
          <a:p>
            <a:endParaRPr lang="en-US" sz="2800" dirty="0">
              <a:solidFill>
                <a:schemeClr val="tx1">
                  <a:lumMod val="85000"/>
                  <a:lumOff val="15000"/>
                </a:schemeClr>
              </a:solidFill>
            </a:endParaRPr>
          </a:p>
          <a:p>
            <a:endParaRPr lang="en-US" sz="2800" dirty="0">
              <a:solidFill>
                <a:schemeClr val="tx1">
                  <a:lumMod val="85000"/>
                  <a:lumOff val="15000"/>
                </a:schemeClr>
              </a:solidFill>
            </a:endParaRPr>
          </a:p>
          <a:p>
            <a:pPr indent="-228600" algn="l">
              <a:buFont typeface="Arial" panose="020B0604020202020204" pitchFamily="34" charset="0"/>
              <a:buChar char="•"/>
            </a:pPr>
            <a:endParaRPr lang="en-US" dirty="0">
              <a:solidFill>
                <a:schemeClr val="tx1">
                  <a:lumMod val="85000"/>
                  <a:lumOff val="15000"/>
                </a:schemeClr>
              </a:solidFill>
            </a:endParaRPr>
          </a:p>
        </p:txBody>
      </p:sp>
    </p:spTree>
    <p:extLst>
      <p:ext uri="{BB962C8B-B14F-4D97-AF65-F5344CB8AC3E}">
        <p14:creationId xmlns:p14="http://schemas.microsoft.com/office/powerpoint/2010/main" val="38450361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F4680D4-DEE2-49EE-AF90-EFEAF50AE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876939"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2805" y="567054"/>
            <a:ext cx="5291327" cy="1009084"/>
          </a:xfrm>
          <a:solidFill>
            <a:srgbClr val="FFFFFF"/>
          </a:solidFill>
          <a:ln>
            <a:solidFill>
              <a:srgbClr val="404040"/>
            </a:solidFill>
          </a:ln>
        </p:spPr>
        <p:txBody>
          <a:bodyPr vert="horz" lIns="182880" tIns="182880" rIns="182880" bIns="182880" rtlCol="0" anchor="ctr">
            <a:normAutofit fontScale="90000"/>
          </a:bodyPr>
          <a:lstStyle/>
          <a:p>
            <a:br>
              <a:rPr lang="en-US" sz="1500" b="1" dirty="0"/>
            </a:br>
            <a:r>
              <a:rPr lang="en-US" sz="2400" b="1" dirty="0"/>
              <a:t>Strategic institutional priorities/Themes</a:t>
            </a:r>
            <a:br>
              <a:rPr lang="en-US" sz="1500" b="1" dirty="0"/>
            </a:br>
            <a:br>
              <a:rPr lang="en-US" sz="1500" b="1" dirty="0"/>
            </a:br>
            <a:endParaRPr lang="en-US" sz="1500" b="1" dirty="0"/>
          </a:p>
        </p:txBody>
      </p:sp>
      <p:sp>
        <p:nvSpPr>
          <p:cNvPr id="3" name="Content Placeholder 2">
            <a:extLst>
              <a:ext uri="{FF2B5EF4-FFF2-40B4-BE49-F238E27FC236}">
                <a16:creationId xmlns:a16="http://schemas.microsoft.com/office/drawing/2014/main" id="{F8E0DEEB-3DE3-4A51-A436-8E9F9B45F4DA}"/>
              </a:ext>
            </a:extLst>
          </p:cNvPr>
          <p:cNvSpPr>
            <a:spLocks noGrp="1"/>
          </p:cNvSpPr>
          <p:nvPr>
            <p:ph sz="half" idx="2"/>
          </p:nvPr>
        </p:nvSpPr>
        <p:spPr>
          <a:xfrm>
            <a:off x="804671" y="1913021"/>
            <a:ext cx="5285791" cy="4692316"/>
          </a:xfrm>
        </p:spPr>
        <p:txBody>
          <a:bodyPr vert="horz" lIns="91440" tIns="45720" rIns="91440" bIns="45720" rtlCol="0">
            <a:normAutofit/>
          </a:bodyPr>
          <a:lstStyle/>
          <a:p>
            <a:pPr algn="ctr"/>
            <a:r>
              <a:rPr lang="en-US" b="1" dirty="0">
                <a:solidFill>
                  <a:srgbClr val="FFFFFF"/>
                </a:solidFill>
              </a:rPr>
              <a:t> </a:t>
            </a:r>
            <a:r>
              <a:rPr lang="en-US" sz="2800" b="1" dirty="0">
                <a:solidFill>
                  <a:srgbClr val="FFFFFF"/>
                </a:solidFill>
              </a:rPr>
              <a:t>Academic Excellence</a:t>
            </a:r>
          </a:p>
          <a:p>
            <a:pPr algn="ctr"/>
            <a:r>
              <a:rPr lang="en-US" sz="2800" b="1" dirty="0">
                <a:solidFill>
                  <a:srgbClr val="FFFFFF"/>
                </a:solidFill>
              </a:rPr>
              <a:t>  Student Access &amp; Success </a:t>
            </a:r>
          </a:p>
          <a:p>
            <a:pPr algn="ctr"/>
            <a:r>
              <a:rPr lang="en-US" sz="2800" b="1" dirty="0">
                <a:solidFill>
                  <a:srgbClr val="FFFFFF"/>
                </a:solidFill>
              </a:rPr>
              <a:t>Diversity, Equity &amp; Inclusion </a:t>
            </a:r>
          </a:p>
          <a:p>
            <a:pPr algn="ctr"/>
            <a:r>
              <a:rPr lang="en-US" sz="2800" b="1" dirty="0">
                <a:solidFill>
                  <a:srgbClr val="FFFFFF"/>
                </a:solidFill>
              </a:rPr>
              <a:t>Fiscal Stewardship &amp; Accountability </a:t>
            </a:r>
          </a:p>
          <a:p>
            <a:pPr algn="ctr"/>
            <a:r>
              <a:rPr lang="en-US" sz="2800" b="1" dirty="0">
                <a:solidFill>
                  <a:srgbClr val="FFFFFF"/>
                </a:solidFill>
              </a:rPr>
              <a:t>Community Engagement &amp; Strategic Partnering</a:t>
            </a:r>
          </a:p>
          <a:p>
            <a:pPr algn="ctr"/>
            <a:r>
              <a:rPr lang="en-US" sz="2800" b="1" dirty="0">
                <a:solidFill>
                  <a:srgbClr val="FFFFFF"/>
                </a:solidFill>
              </a:rPr>
              <a:t>Institutional Effectiveness</a:t>
            </a:r>
            <a:endParaRPr lang="en-US" sz="2800" dirty="0">
              <a:solidFill>
                <a:srgbClr val="FFFFFF"/>
              </a:solidFill>
            </a:endParaRPr>
          </a:p>
        </p:txBody>
      </p:sp>
      <p:sp>
        <p:nvSpPr>
          <p:cNvPr id="13" name="Rectangle 12">
            <a:extLst>
              <a:ext uri="{FF2B5EF4-FFF2-40B4-BE49-F238E27FC236}">
                <a16:creationId xmlns:a16="http://schemas.microsoft.com/office/drawing/2014/main" id="{50C52EE1-5085-4960-AD29-A926E62E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640080"/>
            <a:ext cx="4017264" cy="5261170"/>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CD15AA94-C237-4412-B37B-EB317D2B05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00772" y="806357"/>
            <a:ext cx="3685032" cy="49286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5">
            <a:extLst>
              <a:ext uri="{FF2B5EF4-FFF2-40B4-BE49-F238E27FC236}">
                <a16:creationId xmlns:a16="http://schemas.microsoft.com/office/drawing/2014/main" id="{746F83BE-3A09-40BE-99EA-D617179A7045}"/>
              </a:ext>
            </a:extLst>
          </p:cNvPr>
          <p:cNvPicPr>
            <a:picLocks noGrp="1" noChangeAspect="1"/>
          </p:cNvPicPr>
          <p:nvPr>
            <p:ph sz="half" idx="1"/>
          </p:nvPr>
        </p:nvPicPr>
        <p:blipFill>
          <a:blip r:embed="rId2"/>
          <a:stretch>
            <a:fillRect/>
          </a:stretch>
        </p:blipFill>
        <p:spPr>
          <a:xfrm>
            <a:off x="7865364" y="1668248"/>
            <a:ext cx="3355848" cy="3204834"/>
          </a:xfrm>
          <a:prstGeom prst="rect">
            <a:avLst/>
          </a:prstGeom>
        </p:spPr>
      </p:pic>
    </p:spTree>
    <p:extLst>
      <p:ext uri="{BB962C8B-B14F-4D97-AF65-F5344CB8AC3E}">
        <p14:creationId xmlns:p14="http://schemas.microsoft.com/office/powerpoint/2010/main" val="15432211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4298" y="4771827"/>
            <a:ext cx="11579378" cy="1474839"/>
          </a:xfrm>
        </p:spPr>
        <p:txBody>
          <a:bodyPr vert="horz" lIns="182880" tIns="182880" rIns="182880" bIns="182880" rtlCol="0" anchor="ctr">
            <a:normAutofit/>
          </a:bodyPr>
          <a:lstStyle/>
          <a:p>
            <a:r>
              <a:rPr lang="en-US" sz="2800" b="1" dirty="0">
                <a:solidFill>
                  <a:schemeClr val="tx2">
                    <a:lumMod val="25000"/>
                  </a:schemeClr>
                </a:solidFill>
              </a:rPr>
              <a:t>Questions &amp; Answers</a:t>
            </a:r>
            <a:br>
              <a:rPr lang="en-US" sz="2800" b="1" dirty="0">
                <a:solidFill>
                  <a:schemeClr val="tx2">
                    <a:lumMod val="25000"/>
                  </a:schemeClr>
                </a:solidFill>
              </a:rPr>
            </a:br>
            <a:endParaRPr lang="en-US" sz="2000" dirty="0"/>
          </a:p>
        </p:txBody>
      </p:sp>
      <p:pic>
        <p:nvPicPr>
          <p:cNvPr id="9" name="Picture 8">
            <a:extLst>
              <a:ext uri="{FF2B5EF4-FFF2-40B4-BE49-F238E27FC236}">
                <a16:creationId xmlns:a16="http://schemas.microsoft.com/office/drawing/2014/main" id="{648F7CF7-B25E-4E68-A3EB-C3DA3BDC2BC0}"/>
              </a:ext>
            </a:extLst>
          </p:cNvPr>
          <p:cNvPicPr>
            <a:picLocks noChangeAspect="1"/>
          </p:cNvPicPr>
          <p:nvPr/>
        </p:nvPicPr>
        <p:blipFill>
          <a:blip r:embed="rId2"/>
          <a:stretch>
            <a:fillRect/>
          </a:stretch>
        </p:blipFill>
        <p:spPr>
          <a:xfrm>
            <a:off x="9703902" y="142482"/>
            <a:ext cx="2363527" cy="937704"/>
          </a:xfrm>
          <a:prstGeom prst="rect">
            <a:avLst/>
          </a:prstGeom>
        </p:spPr>
      </p:pic>
      <p:pic>
        <p:nvPicPr>
          <p:cNvPr id="5" name="Graphic 4" descr="Questions">
            <a:extLst>
              <a:ext uri="{FF2B5EF4-FFF2-40B4-BE49-F238E27FC236}">
                <a16:creationId xmlns:a16="http://schemas.microsoft.com/office/drawing/2014/main" id="{D33AC66C-9CE3-4F40-9A1E-2DA60A00062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31779" y="877971"/>
            <a:ext cx="3301307" cy="3301307"/>
          </a:xfrm>
          <a:prstGeom prst="rect">
            <a:avLst/>
          </a:prstGeom>
        </p:spPr>
      </p:pic>
    </p:spTree>
    <p:extLst>
      <p:ext uri="{BB962C8B-B14F-4D97-AF65-F5344CB8AC3E}">
        <p14:creationId xmlns:p14="http://schemas.microsoft.com/office/powerpoint/2010/main" val="32775437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5198" y="2474895"/>
            <a:ext cx="6212764" cy="1908215"/>
          </a:xfrm>
          <a:noFill/>
          <a:ln>
            <a:solidFill>
              <a:schemeClr val="tx1"/>
            </a:solidFill>
          </a:ln>
        </p:spPr>
        <p:txBody>
          <a:bodyPr wrap="square">
            <a:normAutofit fontScale="90000"/>
          </a:bodyPr>
          <a:lstStyle/>
          <a:p>
            <a:r>
              <a:rPr lang="en-US" sz="2700" b="1" dirty="0">
                <a:solidFill>
                  <a:schemeClr val="tx2"/>
                </a:solidFill>
              </a:rPr>
              <a:t>Meet the moment, but remain true to our values</a:t>
            </a:r>
            <a:br>
              <a:rPr lang="en-US" sz="2700" dirty="0">
                <a:solidFill>
                  <a:schemeClr val="tx2"/>
                </a:solidFill>
              </a:rPr>
            </a:br>
            <a:br>
              <a:rPr lang="en-US" sz="4000" b="1" dirty="0">
                <a:solidFill>
                  <a:schemeClr val="tx1"/>
                </a:solidFill>
              </a:rPr>
            </a:br>
            <a:r>
              <a:rPr lang="en-US" sz="4000" b="1" dirty="0">
                <a:solidFill>
                  <a:schemeClr val="tx1"/>
                </a:solidFill>
              </a:rPr>
              <a:t>THANK You!</a:t>
            </a:r>
          </a:p>
        </p:txBody>
      </p:sp>
      <p:pic>
        <p:nvPicPr>
          <p:cNvPr id="4" name="Picture 3"/>
          <p:cNvPicPr>
            <a:picLocks noChangeAspect="1"/>
          </p:cNvPicPr>
          <p:nvPr/>
        </p:nvPicPr>
        <p:blipFill>
          <a:blip r:embed="rId2"/>
          <a:stretch>
            <a:fillRect/>
          </a:stretch>
        </p:blipFill>
        <p:spPr>
          <a:xfrm>
            <a:off x="8209385" y="2622957"/>
            <a:ext cx="4062128" cy="4235043"/>
          </a:xfrm>
          <a:prstGeom prst="rect">
            <a:avLst/>
          </a:prstGeom>
        </p:spPr>
      </p:pic>
      <p:pic>
        <p:nvPicPr>
          <p:cNvPr id="6" name="Picture 5">
            <a:extLst>
              <a:ext uri="{FF2B5EF4-FFF2-40B4-BE49-F238E27FC236}">
                <a16:creationId xmlns:a16="http://schemas.microsoft.com/office/drawing/2014/main" id="{48D52645-0C87-423D-A85F-BA81B9AE2DDC}"/>
              </a:ext>
            </a:extLst>
          </p:cNvPr>
          <p:cNvPicPr>
            <a:picLocks noChangeAspect="1"/>
          </p:cNvPicPr>
          <p:nvPr/>
        </p:nvPicPr>
        <p:blipFill>
          <a:blip r:embed="rId3"/>
          <a:stretch>
            <a:fillRect/>
          </a:stretch>
        </p:blipFill>
        <p:spPr>
          <a:xfrm>
            <a:off x="8209385" y="70792"/>
            <a:ext cx="3982615" cy="2507226"/>
          </a:xfrm>
          <a:prstGeom prst="rect">
            <a:avLst/>
          </a:prstGeom>
        </p:spPr>
      </p:pic>
    </p:spTree>
    <p:extLst>
      <p:ext uri="{BB962C8B-B14F-4D97-AF65-F5344CB8AC3E}">
        <p14:creationId xmlns:p14="http://schemas.microsoft.com/office/powerpoint/2010/main" val="2344230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blackWhite">
          <a:xfrm>
            <a:off x="286072" y="2234260"/>
            <a:ext cx="5716988" cy="1908215"/>
          </a:xfrm>
          <a:prstGeom prst="rect">
            <a:avLst/>
          </a:prstGeom>
          <a:noFill/>
          <a:ln w="31750" cap="sq">
            <a:solidFill>
              <a:schemeClr val="tx1"/>
            </a:solidFill>
            <a:miter lim="800000"/>
          </a:ln>
        </p:spPr>
        <p:txBody>
          <a:bodyPr vert="horz" wrap="square" lIns="182880" tIns="182880" rIns="182880" bIns="182880" rtlCol="0" anchor="ctr" anchorCtr="1">
            <a:normAutofit/>
          </a:bodyPr>
          <a:lstStyle>
            <a:lvl1pPr algn="ctr" defTabSz="914400" rtl="0" eaLnBrk="1" latinLnBrk="0" hangingPunct="1">
              <a:lnSpc>
                <a:spcPct val="90000"/>
              </a:lnSpc>
              <a:spcBef>
                <a:spcPct val="0"/>
              </a:spcBef>
              <a:buNone/>
              <a:defRPr sz="2200" kern="1200" cap="all" spc="200" baseline="0">
                <a:solidFill>
                  <a:srgbClr val="262626"/>
                </a:solidFill>
                <a:latin typeface="+mj-lt"/>
                <a:ea typeface="+mj-ea"/>
                <a:cs typeface="+mj-cs"/>
              </a:defRPr>
            </a:lvl1pPr>
          </a:lstStyle>
          <a:p>
            <a:r>
              <a:rPr lang="en-US" sz="3600" b="1">
                <a:solidFill>
                  <a:schemeClr val="tx2">
                    <a:lumMod val="25000"/>
                  </a:schemeClr>
                </a:solidFill>
              </a:rPr>
              <a:t>Welcome &amp;  Remarks</a:t>
            </a:r>
            <a:endParaRPr lang="en-US" sz="3600" b="1" dirty="0">
              <a:solidFill>
                <a:schemeClr val="tx2">
                  <a:lumMod val="25000"/>
                </a:schemeClr>
              </a:solidFill>
            </a:endParaRPr>
          </a:p>
        </p:txBody>
      </p:sp>
      <p:pic>
        <p:nvPicPr>
          <p:cNvPr id="9" name="Picture 2">
            <a:extLst>
              <a:ext uri="{FF2B5EF4-FFF2-40B4-BE49-F238E27FC236}">
                <a16:creationId xmlns:a16="http://schemas.microsoft.com/office/drawing/2014/main" id="{7CBC4AD6-8950-4A1D-8921-95A0BAFAAEC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68628" y="192506"/>
            <a:ext cx="5034351" cy="299586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Resilency, not perfection, is the signature of greatness. - James C. Collins">
            <a:extLst>
              <a:ext uri="{FF2B5EF4-FFF2-40B4-BE49-F238E27FC236}">
                <a16:creationId xmlns:a16="http://schemas.microsoft.com/office/drawing/2014/main" id="{5A8CE42F-639C-432D-B87B-F971808854D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6768628" y="3332747"/>
            <a:ext cx="5034351" cy="3298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2745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0">
            <a:extLst>
              <a:ext uri="{FF2B5EF4-FFF2-40B4-BE49-F238E27FC236}">
                <a16:creationId xmlns:a16="http://schemas.microsoft.com/office/drawing/2014/main" id="{93F0ADB5-A0B4-4B01-A8C4-FDC34CE22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2">
            <a:extLst>
              <a:ext uri="{FF2B5EF4-FFF2-40B4-BE49-F238E27FC236}">
                <a16:creationId xmlns:a16="http://schemas.microsoft.com/office/drawing/2014/main" id="{AA6D0FDE-0241-4C21-A720-A694753582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E985D63E-98B3-4B4E-9AFA-D85C51BAE95B}"/>
              </a:ext>
            </a:extLst>
          </p:cNvPr>
          <p:cNvSpPr>
            <a:spLocks noGrp="1"/>
          </p:cNvSpPr>
          <p:nvPr>
            <p:ph type="title"/>
          </p:nvPr>
        </p:nvSpPr>
        <p:spPr>
          <a:xfrm>
            <a:off x="216568" y="2213810"/>
            <a:ext cx="4247148" cy="2141621"/>
          </a:xfrm>
          <a:noFill/>
          <a:ln>
            <a:solidFill>
              <a:schemeClr val="bg1"/>
            </a:solidFill>
          </a:ln>
        </p:spPr>
        <p:txBody>
          <a:bodyPr wrap="square">
            <a:normAutofit/>
          </a:bodyPr>
          <a:lstStyle/>
          <a:p>
            <a:r>
              <a:rPr lang="en-US" sz="4000" b="1" dirty="0">
                <a:solidFill>
                  <a:schemeClr val="bg1"/>
                </a:solidFill>
              </a:rPr>
              <a:t>Leadership</a:t>
            </a:r>
            <a:br>
              <a:rPr lang="en-US" sz="4000" b="1" dirty="0">
                <a:solidFill>
                  <a:schemeClr val="bg1"/>
                </a:solidFill>
              </a:rPr>
            </a:br>
            <a:r>
              <a:rPr lang="en-US" sz="4000" b="1" dirty="0">
                <a:solidFill>
                  <a:schemeClr val="bg1"/>
                </a:solidFill>
              </a:rPr>
              <a:t>axioms</a:t>
            </a:r>
          </a:p>
        </p:txBody>
      </p:sp>
      <p:graphicFrame>
        <p:nvGraphicFramePr>
          <p:cNvPr id="17" name="Content Placeholder 2">
            <a:extLst>
              <a:ext uri="{FF2B5EF4-FFF2-40B4-BE49-F238E27FC236}">
                <a16:creationId xmlns:a16="http://schemas.microsoft.com/office/drawing/2014/main" id="{38645199-FF0F-4E17-BE36-140755A2E189}"/>
              </a:ext>
            </a:extLst>
          </p:cNvPr>
          <p:cNvGraphicFramePr>
            <a:graphicFrameLocks noGrp="1"/>
          </p:cNvGraphicFramePr>
          <p:nvPr>
            <p:ph idx="1"/>
            <p:extLst>
              <p:ext uri="{D42A27DB-BD31-4B8C-83A1-F6EECF244321}">
                <p14:modId xmlns:p14="http://schemas.microsoft.com/office/powerpoint/2010/main" val="2263547988"/>
              </p:ext>
            </p:extLst>
          </p:nvPr>
        </p:nvGraphicFramePr>
        <p:xfrm>
          <a:off x="5619750" y="965200"/>
          <a:ext cx="5607050" cy="492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54519649"/>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6323" y="215442"/>
            <a:ext cx="6212764" cy="1908215"/>
          </a:xfrm>
          <a:noFill/>
          <a:ln>
            <a:solidFill>
              <a:schemeClr val="tx1"/>
            </a:solidFill>
          </a:ln>
        </p:spPr>
        <p:txBody>
          <a:bodyPr wrap="square">
            <a:normAutofit fontScale="90000"/>
          </a:bodyPr>
          <a:lstStyle/>
          <a:p>
            <a:r>
              <a:rPr lang="en-US" sz="4000" b="1" dirty="0">
                <a:solidFill>
                  <a:schemeClr val="tx1"/>
                </a:solidFill>
              </a:rPr>
              <a:t>Reflections ON call to action</a:t>
            </a:r>
            <a:br>
              <a:rPr lang="en-US" sz="4000" b="1" dirty="0">
                <a:solidFill>
                  <a:schemeClr val="tx1"/>
                </a:solidFill>
              </a:rPr>
            </a:br>
            <a:endParaRPr lang="en-US" sz="4000" b="1" dirty="0">
              <a:solidFill>
                <a:schemeClr val="tx1"/>
              </a:solidFill>
            </a:endParaRPr>
          </a:p>
        </p:txBody>
      </p:sp>
      <p:sp>
        <p:nvSpPr>
          <p:cNvPr id="3" name="Subtitle 2"/>
          <p:cNvSpPr>
            <a:spLocks noGrp="1"/>
          </p:cNvSpPr>
          <p:nvPr>
            <p:ph type="subTitle" idx="1"/>
          </p:nvPr>
        </p:nvSpPr>
        <p:spPr>
          <a:xfrm>
            <a:off x="7286264" y="2210464"/>
            <a:ext cx="4062128" cy="4482354"/>
          </a:xfrm>
          <a:solidFill>
            <a:schemeClr val="bg2"/>
          </a:solidFill>
          <a:ln>
            <a:solidFill>
              <a:schemeClr val="tx2"/>
            </a:solidFill>
          </a:ln>
        </p:spPr>
        <p:txBody>
          <a:bodyPr vert="horz" anchor="ctr">
            <a:normAutofit/>
          </a:bodyPr>
          <a:lstStyle/>
          <a:p>
            <a:r>
              <a:rPr lang="en-US" sz="3600" b="1" dirty="0"/>
              <a:t>Empathy</a:t>
            </a:r>
          </a:p>
          <a:p>
            <a:endParaRPr lang="en-US" sz="3600" b="1" dirty="0"/>
          </a:p>
          <a:p>
            <a:r>
              <a:rPr lang="en-US" sz="3600" b="1" dirty="0"/>
              <a:t>Empowerment</a:t>
            </a:r>
          </a:p>
          <a:p>
            <a:endParaRPr lang="en-US" sz="3600" b="1" dirty="0"/>
          </a:p>
          <a:p>
            <a:r>
              <a:rPr lang="en-US" sz="3600" b="1" dirty="0"/>
              <a:t>Equity</a:t>
            </a:r>
          </a:p>
        </p:txBody>
      </p:sp>
      <p:pic>
        <p:nvPicPr>
          <p:cNvPr id="5" name="Picture 4">
            <a:extLst>
              <a:ext uri="{FF2B5EF4-FFF2-40B4-BE49-F238E27FC236}">
                <a16:creationId xmlns:a16="http://schemas.microsoft.com/office/drawing/2014/main" id="{74B4E32F-6F37-42DF-9A73-7F5DC69FA5BB}"/>
              </a:ext>
            </a:extLst>
          </p:cNvPr>
          <p:cNvPicPr>
            <a:picLocks noChangeAspect="1"/>
          </p:cNvPicPr>
          <p:nvPr/>
        </p:nvPicPr>
        <p:blipFill>
          <a:blip r:embed="rId2"/>
          <a:stretch>
            <a:fillRect/>
          </a:stretch>
        </p:blipFill>
        <p:spPr>
          <a:xfrm>
            <a:off x="7298777" y="261844"/>
            <a:ext cx="4023937" cy="1861813"/>
          </a:xfrm>
          <a:prstGeom prst="rect">
            <a:avLst/>
          </a:prstGeom>
        </p:spPr>
      </p:pic>
      <p:pic>
        <p:nvPicPr>
          <p:cNvPr id="6" name="Picture 2" descr="A lot of hand are holding a banner with text &quot; Stop racism&quot; on dark background. Different people express one common opinion Stop Racism">
            <a:extLst>
              <a:ext uri="{FF2B5EF4-FFF2-40B4-BE49-F238E27FC236}">
                <a16:creationId xmlns:a16="http://schemas.microsoft.com/office/drawing/2014/main" id="{91E0E98C-FDDD-4D50-9CF6-1FC26FE9F7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23" y="2210464"/>
            <a:ext cx="6259873" cy="4647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593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1494F-940D-456D-AF29-AEB9E8534078}"/>
              </a:ext>
            </a:extLst>
          </p:cNvPr>
          <p:cNvSpPr>
            <a:spLocks noGrp="1"/>
          </p:cNvSpPr>
          <p:nvPr>
            <p:ph type="title"/>
          </p:nvPr>
        </p:nvSpPr>
        <p:spPr>
          <a:xfrm>
            <a:off x="576197" y="352398"/>
            <a:ext cx="4997885" cy="1141497"/>
          </a:xfrm>
        </p:spPr>
        <p:txBody>
          <a:bodyPr>
            <a:normAutofit/>
          </a:bodyPr>
          <a:lstStyle/>
          <a:p>
            <a:r>
              <a:rPr lang="en-US" sz="2800" b="1" dirty="0"/>
              <a:t>Accreditation update</a:t>
            </a:r>
          </a:p>
        </p:txBody>
      </p:sp>
      <p:pic>
        <p:nvPicPr>
          <p:cNvPr id="6" name="Content Placeholder 5">
            <a:extLst>
              <a:ext uri="{FF2B5EF4-FFF2-40B4-BE49-F238E27FC236}">
                <a16:creationId xmlns:a16="http://schemas.microsoft.com/office/drawing/2014/main" id="{08CC1269-DCDD-4294-978D-4778FB50034F}"/>
              </a:ext>
            </a:extLst>
          </p:cNvPr>
          <p:cNvPicPr>
            <a:picLocks noGrp="1" noChangeAspect="1"/>
          </p:cNvPicPr>
          <p:nvPr>
            <p:ph idx="1"/>
          </p:nvPr>
        </p:nvPicPr>
        <p:blipFill>
          <a:blip r:embed="rId2"/>
          <a:stretch>
            <a:fillRect/>
          </a:stretch>
        </p:blipFill>
        <p:spPr>
          <a:xfrm>
            <a:off x="7074482" y="560644"/>
            <a:ext cx="4312846" cy="5514480"/>
          </a:xfrm>
        </p:spPr>
      </p:pic>
      <p:sp>
        <p:nvSpPr>
          <p:cNvPr id="4" name="Text Placeholder 3">
            <a:extLst>
              <a:ext uri="{FF2B5EF4-FFF2-40B4-BE49-F238E27FC236}">
                <a16:creationId xmlns:a16="http://schemas.microsoft.com/office/drawing/2014/main" id="{86E3A3AB-B3CE-4343-8113-E763EFD117B7}"/>
              </a:ext>
            </a:extLst>
          </p:cNvPr>
          <p:cNvSpPr>
            <a:spLocks noGrp="1"/>
          </p:cNvSpPr>
          <p:nvPr>
            <p:ph type="body" sz="half" idx="2"/>
          </p:nvPr>
        </p:nvSpPr>
        <p:spPr>
          <a:xfrm>
            <a:off x="576197" y="1966586"/>
            <a:ext cx="5085567" cy="4384110"/>
          </a:xfrm>
        </p:spPr>
        <p:txBody>
          <a:bodyPr/>
          <a:lstStyle/>
          <a:p>
            <a:endParaRPr lang="en-US" dirty="0"/>
          </a:p>
          <a:p>
            <a:pPr marL="285750" indent="-285750">
              <a:buFont typeface="Arial" panose="020B0604020202020204" pitchFamily="34" charset="0"/>
              <a:buChar char="•"/>
            </a:pPr>
            <a:r>
              <a:rPr lang="en-US" sz="3200" dirty="0"/>
              <a:t>Special ACCJC Report</a:t>
            </a:r>
          </a:p>
          <a:p>
            <a:pPr marL="285750" indent="-285750">
              <a:buFont typeface="Arial" panose="020B0604020202020204" pitchFamily="34" charset="0"/>
              <a:buChar char="•"/>
            </a:pPr>
            <a:endParaRPr lang="en-US" sz="3200" dirty="0"/>
          </a:p>
          <a:p>
            <a:pPr marL="285750" indent="-285750">
              <a:buFont typeface="Arial" panose="020B0604020202020204" pitchFamily="34" charset="0"/>
              <a:buChar char="•"/>
            </a:pPr>
            <a:r>
              <a:rPr lang="en-US" sz="3200" dirty="0"/>
              <a:t>Institutional Self Evaluation Report (ISER)</a:t>
            </a:r>
          </a:p>
        </p:txBody>
      </p:sp>
    </p:spTree>
    <p:extLst>
      <p:ext uri="{BB962C8B-B14F-4D97-AF65-F5344CB8AC3E}">
        <p14:creationId xmlns:p14="http://schemas.microsoft.com/office/powerpoint/2010/main" val="285707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637" y="831422"/>
            <a:ext cx="5502302" cy="1141497"/>
          </a:xfrm>
          <a:noFill/>
          <a:ln>
            <a:solidFill>
              <a:schemeClr val="tx1"/>
            </a:solidFill>
          </a:ln>
        </p:spPr>
        <p:txBody>
          <a:bodyPr wrap="square">
            <a:noAutofit/>
          </a:bodyPr>
          <a:lstStyle/>
          <a:p>
            <a:r>
              <a:rPr lang="en-US" sz="3200" b="1" dirty="0">
                <a:solidFill>
                  <a:schemeClr val="tx1"/>
                </a:solidFill>
              </a:rPr>
              <a:t>ACADEMIC YEAR 20/21 RESPONSE PLAN</a:t>
            </a:r>
          </a:p>
        </p:txBody>
      </p:sp>
      <p:pic>
        <p:nvPicPr>
          <p:cNvPr id="13" name="Picture Placeholder 12"/>
          <p:cNvPicPr>
            <a:picLocks noGrp="1" noChangeAspect="1"/>
          </p:cNvPicPr>
          <p:nvPr>
            <p:ph idx="1"/>
          </p:nvPr>
        </p:nvPicPr>
        <p:blipFill>
          <a:blip r:embed="rId2"/>
          <a:stretch>
            <a:fillRect/>
          </a:stretch>
        </p:blipFill>
        <p:spPr>
          <a:xfrm>
            <a:off x="6735763" y="1736125"/>
            <a:ext cx="4816475" cy="3385750"/>
          </a:xfrm>
          <a:prstGeom prst="rect">
            <a:avLst/>
          </a:prstGeom>
        </p:spPr>
      </p:pic>
      <p:sp>
        <p:nvSpPr>
          <p:cNvPr id="5" name="Text Placeholder 4"/>
          <p:cNvSpPr>
            <a:spLocks noGrp="1"/>
          </p:cNvSpPr>
          <p:nvPr>
            <p:ph type="body" sz="half" idx="2"/>
          </p:nvPr>
        </p:nvSpPr>
        <p:spPr>
          <a:xfrm>
            <a:off x="0" y="2472856"/>
            <a:ext cx="6096000" cy="3904090"/>
          </a:xfrm>
          <a:ln>
            <a:solidFill>
              <a:schemeClr val="tx2"/>
            </a:solidFill>
          </a:ln>
        </p:spPr>
        <p:txBody>
          <a:bodyPr>
            <a:normAutofit/>
          </a:bodyPr>
          <a:lstStyle/>
          <a:p>
            <a:pPr marL="457200" indent="-457200">
              <a:buFont typeface="Arial" panose="020B0604020202020204" pitchFamily="34" charset="0"/>
              <a:buChar char="•"/>
            </a:pPr>
            <a:r>
              <a:rPr lang="en-US" sz="2800" b="1" dirty="0">
                <a:solidFill>
                  <a:schemeClr val="tx2">
                    <a:lumMod val="25000"/>
                  </a:schemeClr>
                </a:solidFill>
              </a:rPr>
              <a:t>Campus Community Safety</a:t>
            </a:r>
          </a:p>
          <a:p>
            <a:pPr marL="457200" indent="-457200">
              <a:buFont typeface="Arial" panose="020B0604020202020204" pitchFamily="34" charset="0"/>
              <a:buChar char="•"/>
            </a:pPr>
            <a:r>
              <a:rPr lang="en-US" sz="2800" b="1" dirty="0">
                <a:solidFill>
                  <a:schemeClr val="tx2">
                    <a:lumMod val="25000"/>
                  </a:schemeClr>
                </a:solidFill>
              </a:rPr>
              <a:t>Online Instruction</a:t>
            </a:r>
          </a:p>
          <a:p>
            <a:pPr marL="457200" indent="-457200">
              <a:buFont typeface="Arial" panose="020B0604020202020204" pitchFamily="34" charset="0"/>
              <a:buChar char="•"/>
            </a:pPr>
            <a:r>
              <a:rPr lang="en-US" sz="2800" b="1" dirty="0">
                <a:solidFill>
                  <a:schemeClr val="tx2">
                    <a:lumMod val="25000"/>
                  </a:schemeClr>
                </a:solidFill>
              </a:rPr>
              <a:t>Virtual Student Services</a:t>
            </a:r>
          </a:p>
          <a:p>
            <a:pPr marL="457200" indent="-457200">
              <a:buFont typeface="Arial" panose="020B0604020202020204" pitchFamily="34" charset="0"/>
              <a:buChar char="•"/>
            </a:pPr>
            <a:r>
              <a:rPr lang="en-US" sz="2800" b="1" dirty="0">
                <a:solidFill>
                  <a:schemeClr val="tx2">
                    <a:lumMod val="25000"/>
                  </a:schemeClr>
                </a:solidFill>
              </a:rPr>
              <a:t>Student Access &amp; Equity</a:t>
            </a:r>
          </a:p>
          <a:p>
            <a:pPr marL="457200" indent="-457200">
              <a:buFont typeface="Arial" panose="020B0604020202020204" pitchFamily="34" charset="0"/>
              <a:buChar char="•"/>
            </a:pPr>
            <a:r>
              <a:rPr lang="en-US" sz="2800" b="1" dirty="0">
                <a:solidFill>
                  <a:schemeClr val="tx2">
                    <a:lumMod val="25000"/>
                  </a:schemeClr>
                </a:solidFill>
              </a:rPr>
              <a:t>CARES Act Funding Allocation</a:t>
            </a:r>
          </a:p>
          <a:p>
            <a:pPr marL="457200" indent="-457200">
              <a:buFont typeface="Arial" panose="020B0604020202020204" pitchFamily="34" charset="0"/>
              <a:buChar char="•"/>
            </a:pPr>
            <a:r>
              <a:rPr lang="en-US" sz="2800" b="1" dirty="0">
                <a:solidFill>
                  <a:schemeClr val="tx2">
                    <a:lumMod val="25000"/>
                  </a:schemeClr>
                </a:solidFill>
              </a:rPr>
              <a:t>Facilities &amp; Campus Operations</a:t>
            </a:r>
          </a:p>
          <a:p>
            <a:pPr marL="457200" indent="-457200">
              <a:buFont typeface="Arial" panose="020B0604020202020204" pitchFamily="34" charset="0"/>
              <a:buChar char="•"/>
            </a:pPr>
            <a:endParaRPr lang="en-US" sz="2800" b="1" dirty="0">
              <a:solidFill>
                <a:schemeClr val="bg1"/>
              </a:solidFill>
            </a:endParaRPr>
          </a:p>
        </p:txBody>
      </p:sp>
    </p:spTree>
    <p:extLst>
      <p:ext uri="{BB962C8B-B14F-4D97-AF65-F5344CB8AC3E}">
        <p14:creationId xmlns:p14="http://schemas.microsoft.com/office/powerpoint/2010/main" val="1858715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3B6DDA3-D66E-4512-829C-044AD5752BAD}"/>
              </a:ext>
            </a:extLst>
          </p:cNvPr>
          <p:cNvSpPr>
            <a:spLocks noGrp="1"/>
          </p:cNvSpPr>
          <p:nvPr>
            <p:ph type="body" idx="1"/>
          </p:nvPr>
        </p:nvSpPr>
        <p:spPr>
          <a:xfrm>
            <a:off x="3960876" y="2016862"/>
            <a:ext cx="4270248" cy="561951"/>
          </a:xfrm>
        </p:spPr>
        <p:txBody>
          <a:bodyPr>
            <a:noAutofit/>
          </a:bodyPr>
          <a:lstStyle/>
          <a:p>
            <a:r>
              <a:rPr lang="en-US" sz="3200" b="1" dirty="0"/>
              <a:t>Instruction</a:t>
            </a:r>
          </a:p>
        </p:txBody>
      </p:sp>
      <p:sp>
        <p:nvSpPr>
          <p:cNvPr id="3" name="Content Placeholder 2">
            <a:extLst>
              <a:ext uri="{FF2B5EF4-FFF2-40B4-BE49-F238E27FC236}">
                <a16:creationId xmlns:a16="http://schemas.microsoft.com/office/drawing/2014/main" id="{BCB60235-326B-4514-9B86-282F201E7CF4}"/>
              </a:ext>
            </a:extLst>
          </p:cNvPr>
          <p:cNvSpPr>
            <a:spLocks noGrp="1"/>
          </p:cNvSpPr>
          <p:nvPr>
            <p:ph sz="half" idx="2"/>
          </p:nvPr>
        </p:nvSpPr>
        <p:spPr>
          <a:xfrm>
            <a:off x="636999" y="2825393"/>
            <a:ext cx="10931702" cy="3452117"/>
          </a:xfrm>
        </p:spPr>
        <p:txBody>
          <a:bodyPr>
            <a:normAutofit/>
          </a:bodyPr>
          <a:lstStyle/>
          <a:p>
            <a:r>
              <a:rPr lang="en-US" sz="3200" dirty="0"/>
              <a:t>New Ethnic Studies &amp; LGBTQIA+ courses &amp; Programs</a:t>
            </a:r>
          </a:p>
          <a:p>
            <a:r>
              <a:rPr lang="en-US" sz="3200" dirty="0"/>
              <a:t>Increased enrollment through new curriculum (CNA) </a:t>
            </a:r>
          </a:p>
          <a:p>
            <a:r>
              <a:rPr lang="en-US" sz="3200" dirty="0"/>
              <a:t>Faculty Professional Development in Effective Online Instruction</a:t>
            </a:r>
          </a:p>
          <a:p>
            <a:r>
              <a:rPr lang="en-US" sz="3200" dirty="0"/>
              <a:t>Support for Students in essential workers academic programs</a:t>
            </a:r>
          </a:p>
          <a:p>
            <a:endParaRPr lang="en-US" sz="2400" b="1" dirty="0"/>
          </a:p>
        </p:txBody>
      </p:sp>
      <p:sp>
        <p:nvSpPr>
          <p:cNvPr id="6" name="Title 5">
            <a:extLst>
              <a:ext uri="{FF2B5EF4-FFF2-40B4-BE49-F238E27FC236}">
                <a16:creationId xmlns:a16="http://schemas.microsoft.com/office/drawing/2014/main" id="{1D0A7EF6-482B-4070-A238-BFBFA7239D2D}"/>
              </a:ext>
            </a:extLst>
          </p:cNvPr>
          <p:cNvSpPr>
            <a:spLocks noGrp="1"/>
          </p:cNvSpPr>
          <p:nvPr>
            <p:ph type="title"/>
          </p:nvPr>
        </p:nvSpPr>
        <p:spPr>
          <a:xfrm>
            <a:off x="2231136" y="467488"/>
            <a:ext cx="7729728" cy="1188720"/>
          </a:xfrm>
        </p:spPr>
        <p:txBody>
          <a:bodyPr/>
          <a:lstStyle/>
          <a:p>
            <a:r>
              <a:rPr lang="en-US" b="1" dirty="0"/>
              <a:t>Academic &amp; Student Affairs Highlights</a:t>
            </a:r>
            <a:endParaRPr lang="en-US" dirty="0"/>
          </a:p>
        </p:txBody>
      </p:sp>
    </p:spTree>
    <p:extLst>
      <p:ext uri="{BB962C8B-B14F-4D97-AF65-F5344CB8AC3E}">
        <p14:creationId xmlns:p14="http://schemas.microsoft.com/office/powerpoint/2010/main" val="2086547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3BDAE43-2D2B-4890-AD93-3F66B2ACEF1F}"/>
              </a:ext>
            </a:extLst>
          </p:cNvPr>
          <p:cNvSpPr>
            <a:spLocks noGrp="1"/>
          </p:cNvSpPr>
          <p:nvPr>
            <p:ph sz="quarter" idx="4"/>
          </p:nvPr>
        </p:nvSpPr>
        <p:spPr>
          <a:xfrm>
            <a:off x="626725" y="2947737"/>
            <a:ext cx="10999790" cy="3316863"/>
          </a:xfrm>
        </p:spPr>
        <p:txBody>
          <a:bodyPr>
            <a:normAutofit/>
          </a:bodyPr>
          <a:lstStyle/>
          <a:p>
            <a:r>
              <a:rPr lang="en-US" sz="3200" dirty="0"/>
              <a:t>Food distribution to support students</a:t>
            </a:r>
          </a:p>
          <a:p>
            <a:r>
              <a:rPr lang="en-US" sz="3200" dirty="0"/>
              <a:t>Computer distribution</a:t>
            </a:r>
          </a:p>
          <a:p>
            <a:r>
              <a:rPr lang="en-US" sz="3200" dirty="0"/>
              <a:t>CoA Cares Communication campaign</a:t>
            </a:r>
          </a:p>
          <a:p>
            <a:r>
              <a:rPr lang="en-US" sz="3200" dirty="0"/>
              <a:t>Online student counseling and other support services</a:t>
            </a:r>
          </a:p>
          <a:p>
            <a:r>
              <a:rPr lang="en-US" sz="3200" dirty="0"/>
              <a:t>CoA Cares Call Center</a:t>
            </a:r>
          </a:p>
        </p:txBody>
      </p:sp>
      <p:sp>
        <p:nvSpPr>
          <p:cNvPr id="5" name="Text Placeholder 4">
            <a:extLst>
              <a:ext uri="{FF2B5EF4-FFF2-40B4-BE49-F238E27FC236}">
                <a16:creationId xmlns:a16="http://schemas.microsoft.com/office/drawing/2014/main" id="{E059F2ED-F16C-4436-9BEA-E8D9A8E853C2}"/>
              </a:ext>
            </a:extLst>
          </p:cNvPr>
          <p:cNvSpPr>
            <a:spLocks noGrp="1"/>
          </p:cNvSpPr>
          <p:nvPr>
            <p:ph type="body" sz="quarter" idx="13"/>
          </p:nvPr>
        </p:nvSpPr>
        <p:spPr>
          <a:xfrm>
            <a:off x="2845942" y="1977992"/>
            <a:ext cx="6626831" cy="704087"/>
          </a:xfrm>
        </p:spPr>
        <p:txBody>
          <a:bodyPr>
            <a:normAutofit/>
          </a:bodyPr>
          <a:lstStyle/>
          <a:p>
            <a:r>
              <a:rPr lang="en-US" sz="3200" b="1" dirty="0"/>
              <a:t>Student Services</a:t>
            </a:r>
          </a:p>
        </p:txBody>
      </p:sp>
      <p:sp>
        <p:nvSpPr>
          <p:cNvPr id="6" name="Title 5">
            <a:extLst>
              <a:ext uri="{FF2B5EF4-FFF2-40B4-BE49-F238E27FC236}">
                <a16:creationId xmlns:a16="http://schemas.microsoft.com/office/drawing/2014/main" id="{321C177F-B5D9-45D1-BE87-7B4437DAD705}"/>
              </a:ext>
            </a:extLst>
          </p:cNvPr>
          <p:cNvSpPr>
            <a:spLocks noGrp="1"/>
          </p:cNvSpPr>
          <p:nvPr>
            <p:ph type="title"/>
          </p:nvPr>
        </p:nvSpPr>
        <p:spPr>
          <a:xfrm>
            <a:off x="2231136" y="523614"/>
            <a:ext cx="7729728" cy="1188720"/>
          </a:xfrm>
        </p:spPr>
        <p:txBody>
          <a:bodyPr/>
          <a:lstStyle/>
          <a:p>
            <a:r>
              <a:rPr lang="en-US" b="1" dirty="0"/>
              <a:t>Academic &amp; Student Affairs Highlights</a:t>
            </a:r>
            <a:endParaRPr lang="en-US" dirty="0"/>
          </a:p>
        </p:txBody>
      </p:sp>
    </p:spTree>
    <p:extLst>
      <p:ext uri="{BB962C8B-B14F-4D97-AF65-F5344CB8AC3E}">
        <p14:creationId xmlns:p14="http://schemas.microsoft.com/office/powerpoint/2010/main" val="3178431167"/>
      </p:ext>
    </p:extLst>
  </p:cSld>
  <p:clrMapOvr>
    <a:masterClrMapping/>
  </p:clrMapOvr>
</p:sld>
</file>

<file path=ppt/theme/theme1.xml><?xml version="1.0" encoding="utf-8"?>
<a:theme xmlns:a="http://schemas.openxmlformats.org/drawingml/2006/main" name="Parcel">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B3A99638A6373449A1FEA719394B972" ma:contentTypeVersion="12" ma:contentTypeDescription="Create a new document." ma:contentTypeScope="" ma:versionID="ec97bb9668465c013ec93d981391bb33">
  <xsd:schema xmlns:xsd="http://www.w3.org/2001/XMLSchema" xmlns:xs="http://www.w3.org/2001/XMLSchema" xmlns:p="http://schemas.microsoft.com/office/2006/metadata/properties" xmlns:ns1="http://schemas.microsoft.com/sharepoint/v3" xmlns:ns2="aed4c3ed-d2e9-4fdd-b78b-319147b175c2" xmlns:ns3="7db1a581-d340-4326-b56b-17e1b8482fb8" targetNamespace="http://schemas.microsoft.com/office/2006/metadata/properties" ma:root="true" ma:fieldsID="f424419f488d0d2cac63c94ab10dcd33" ns1:_="" ns2:_="" ns3:_="">
    <xsd:import namespace="http://schemas.microsoft.com/sharepoint/v3"/>
    <xsd:import namespace="aed4c3ed-d2e9-4fdd-b78b-319147b175c2"/>
    <xsd:import namespace="7db1a581-d340-4326-b56b-17e1b8482fb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1:_ip_UnifiedCompliancePolicyProperties" minOccurs="0"/>
                <xsd:element ref="ns1:_ip_UnifiedCompliancePolicyUIAc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hidden="true" ma:internalName="_ip_UnifiedCompliancePolicyProperties">
      <xsd:simpleType>
        <xsd:restriction base="dms:Note"/>
      </xsd:simpleType>
    </xsd:element>
    <xsd:element name="_ip_UnifiedCompliancePolicyUIAction" ma:index="1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ed4c3ed-d2e9-4fdd-b78b-319147b175c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db1a581-d340-4326-b56b-17e1b8482fb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85D8824-BEDC-4243-A7C3-E80BAEEBAAC2}">
  <ds:schemaRefs>
    <ds:schemaRef ds:uri="7db1a581-d340-4326-b56b-17e1b8482fb8"/>
    <ds:schemaRef ds:uri="aed4c3ed-d2e9-4fdd-b78b-319147b175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F9ED01A-4268-4D32-8584-A8C0415E6C3F}">
  <ds:schemaRefs>
    <ds:schemaRef ds:uri="7db1a581-d340-4326-b56b-17e1b8482fb8"/>
    <ds:schemaRef ds:uri="http://www.w3.org/XML/1998/namespace"/>
    <ds:schemaRef ds:uri="http://schemas.microsoft.com/sharepoint/v3"/>
    <ds:schemaRef ds:uri="http://purl.org/dc/elements/1.1/"/>
    <ds:schemaRef ds:uri="http://schemas.microsoft.com/office/2006/documentManagement/types"/>
    <ds:schemaRef ds:uri="http://purl.org/dc/dcmitype/"/>
    <ds:schemaRef ds:uri="http://schemas.microsoft.com/office/2006/metadata/properties"/>
    <ds:schemaRef ds:uri="http://schemas.openxmlformats.org/package/2006/metadata/core-properties"/>
    <ds:schemaRef ds:uri="http://schemas.microsoft.com/office/infopath/2007/PartnerControls"/>
    <ds:schemaRef ds:uri="aed4c3ed-d2e9-4fdd-b78b-319147b175c2"/>
    <ds:schemaRef ds:uri="http://purl.org/dc/terms/"/>
  </ds:schemaRefs>
</ds:datastoreItem>
</file>

<file path=customXml/itemProps3.xml><?xml version="1.0" encoding="utf-8"?>
<ds:datastoreItem xmlns:ds="http://schemas.openxmlformats.org/officeDocument/2006/customXml" ds:itemID="{96924265-0FB0-4342-9BA5-D9DAF5EBF83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1169</TotalTime>
  <Words>803</Words>
  <Application>Microsoft Office PowerPoint</Application>
  <PresentationFormat>Widescreen</PresentationFormat>
  <Paragraphs>199</Paragraphs>
  <Slides>27</Slides>
  <Notes>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3" baseType="lpstr">
      <vt:lpstr>Arial</vt:lpstr>
      <vt:lpstr>Calibri</vt:lpstr>
      <vt:lpstr>Gill Sans MT</vt:lpstr>
      <vt:lpstr>Wingdings</vt:lpstr>
      <vt:lpstr>Parcel</vt:lpstr>
      <vt:lpstr>Worksheet</vt:lpstr>
      <vt:lpstr>President’s  Flex Day presentation  Dr. Nathaniel Jones III  Jan. 22, 2021 </vt:lpstr>
      <vt:lpstr>Topics Jan. 22, 2021 </vt:lpstr>
      <vt:lpstr>PowerPoint Presentation</vt:lpstr>
      <vt:lpstr>Leadership axioms</vt:lpstr>
      <vt:lpstr>Reflections ON call to action </vt:lpstr>
      <vt:lpstr>Accreditation update</vt:lpstr>
      <vt:lpstr>ACADEMIC YEAR 20/21 RESPONSE PLAN</vt:lpstr>
      <vt:lpstr>Academic &amp; Student Affairs Highlights</vt:lpstr>
      <vt:lpstr>Academic &amp; Student Affairs Highlights</vt:lpstr>
      <vt:lpstr>Academic &amp; Student Affairs Highlights</vt:lpstr>
      <vt:lpstr>FY21 Budget &amp; Admin UPDATE</vt:lpstr>
      <vt:lpstr>FY2019-20 General Fund 01 Budget Review</vt:lpstr>
      <vt:lpstr>PowerPoint Presentation</vt:lpstr>
      <vt:lpstr>AY19-20 Enrollment Summary</vt:lpstr>
      <vt:lpstr>  FY 20-21 Budget</vt:lpstr>
      <vt:lpstr>AY20-21 Enrollment Summary</vt:lpstr>
      <vt:lpstr>PowerPoint Presentation</vt:lpstr>
      <vt:lpstr>PowerPoint Presentation</vt:lpstr>
      <vt:lpstr>FISCAL Stewardship ACTIONS &amp; STRATEGIES</vt:lpstr>
      <vt:lpstr>FY 2020-21 Administrative Update </vt:lpstr>
      <vt:lpstr>FY 2020-21 Administrative Update </vt:lpstr>
      <vt:lpstr>FY 2020-21 Administrative Update </vt:lpstr>
      <vt:lpstr>DISTRCT &amp; COLLEGE PLANNING</vt:lpstr>
      <vt:lpstr>Strategic institutional priorities/Themes</vt:lpstr>
      <vt:lpstr> Strategic institutional priorities/Themes  </vt:lpstr>
      <vt:lpstr>Questions &amp; Answers </vt:lpstr>
      <vt:lpstr>Meet the moment, but remain true to our values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President’s  Flex Day presentation  Dr. Nathaniel Jones III  Jan. 22, 2021 </dc:title>
  <dc:creator>Nathaniel Jones Ⅲ</dc:creator>
  <cp:lastModifiedBy>Nathaniel Jones Ⅲ</cp:lastModifiedBy>
  <cp:revision>1</cp:revision>
  <dcterms:created xsi:type="dcterms:W3CDTF">2021-01-21T20:45:30Z</dcterms:created>
  <dcterms:modified xsi:type="dcterms:W3CDTF">2021-01-22T18:36:45Z</dcterms:modified>
</cp:coreProperties>
</file>