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CC99FF"/>
    <a:srgbClr val="9900FF"/>
    <a:srgbClr val="FFFF99"/>
    <a:srgbClr val="FFFFFF"/>
    <a:srgbClr val="000000"/>
    <a:srgbClr val="0000FF"/>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E2E8E37-920A-41B7-AE55-0CFFBF315549}" v="15" dt="2020-09-16T18:19:27.27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3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3C9DF4-89EF-4B21-BBFD-39215F1F37FB}" type="datetimeFigureOut">
              <a:rPr lang="en-US" smtClean="0"/>
              <a:t>3/17/2021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A6C3E-91A4-4A7E-A702-44333A80ED9F}"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3240" y="-1"/>
            <a:ext cx="6820560" cy="8839201"/>
          </a:xfrm>
          <a:prstGeom prst="rect">
            <a:avLst/>
          </a:prstGeom>
        </p:spPr>
      </p:pic>
    </p:spTree>
    <p:extLst>
      <p:ext uri="{BB962C8B-B14F-4D97-AF65-F5344CB8AC3E}">
        <p14:creationId xmlns:p14="http://schemas.microsoft.com/office/powerpoint/2010/main" val="2920423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3C9DF4-89EF-4B21-BBFD-39215F1F37FB}" type="datetimeFigureOut">
              <a:rPr lang="en-US" smtClean="0"/>
              <a:t>3/17/2021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A6C3E-91A4-4A7E-A702-44333A80ED9F}" type="slidenum">
              <a:rPr lang="en-US" smtClean="0"/>
              <a:t>‹#›</a:t>
            </a:fld>
            <a:endParaRPr lang="en-US"/>
          </a:p>
        </p:txBody>
      </p:sp>
    </p:spTree>
    <p:extLst>
      <p:ext uri="{BB962C8B-B14F-4D97-AF65-F5344CB8AC3E}">
        <p14:creationId xmlns:p14="http://schemas.microsoft.com/office/powerpoint/2010/main" val="1056500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3C9DF4-89EF-4B21-BBFD-39215F1F37FB}" type="datetimeFigureOut">
              <a:rPr lang="en-US" smtClean="0"/>
              <a:t>3/17/2021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A6C3E-91A4-4A7E-A702-44333A80ED9F}" type="slidenum">
              <a:rPr lang="en-US" smtClean="0"/>
              <a:t>‹#›</a:t>
            </a:fld>
            <a:endParaRPr lang="en-US"/>
          </a:p>
        </p:txBody>
      </p:sp>
    </p:spTree>
    <p:extLst>
      <p:ext uri="{BB962C8B-B14F-4D97-AF65-F5344CB8AC3E}">
        <p14:creationId xmlns:p14="http://schemas.microsoft.com/office/powerpoint/2010/main" val="4076814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63C9DF4-89EF-4B21-BBFD-39215F1F37FB}" type="datetimeFigureOut">
              <a:rPr lang="en-US" smtClean="0"/>
              <a:t>3/17/2021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A6C3E-91A4-4A7E-A702-44333A80ED9F}" type="slidenum">
              <a:rPr lang="en-US" smtClean="0"/>
              <a:t>‹#›</a:t>
            </a:fld>
            <a:endParaRPr lang="en-US"/>
          </a:p>
        </p:txBody>
      </p:sp>
    </p:spTree>
    <p:extLst>
      <p:ext uri="{BB962C8B-B14F-4D97-AF65-F5344CB8AC3E}">
        <p14:creationId xmlns:p14="http://schemas.microsoft.com/office/powerpoint/2010/main" val="3992418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3C9DF4-89EF-4B21-BBFD-39215F1F37FB}" type="datetimeFigureOut">
              <a:rPr lang="en-US" smtClean="0"/>
              <a:t>3/17/2021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A6C3E-91A4-4A7E-A702-44333A80ED9F}" type="slidenum">
              <a:rPr lang="en-US" smtClean="0"/>
              <a:t>‹#›</a:t>
            </a:fld>
            <a:endParaRPr lang="en-US"/>
          </a:p>
        </p:txBody>
      </p:sp>
    </p:spTree>
    <p:extLst>
      <p:ext uri="{BB962C8B-B14F-4D97-AF65-F5344CB8AC3E}">
        <p14:creationId xmlns:p14="http://schemas.microsoft.com/office/powerpoint/2010/main" val="4252549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63C9DF4-89EF-4B21-BBFD-39215F1F37FB}" type="datetimeFigureOut">
              <a:rPr lang="en-US" smtClean="0"/>
              <a:t>3/17/2021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DA6C3E-91A4-4A7E-A702-44333A80ED9F}" type="slidenum">
              <a:rPr lang="en-US" smtClean="0"/>
              <a:t>‹#›</a:t>
            </a:fld>
            <a:endParaRPr lang="en-US"/>
          </a:p>
        </p:txBody>
      </p:sp>
    </p:spTree>
    <p:extLst>
      <p:ext uri="{BB962C8B-B14F-4D97-AF65-F5344CB8AC3E}">
        <p14:creationId xmlns:p14="http://schemas.microsoft.com/office/powerpoint/2010/main" val="3543882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63C9DF4-89EF-4B21-BBFD-39215F1F37FB}" type="datetimeFigureOut">
              <a:rPr lang="en-US" smtClean="0"/>
              <a:t>3/17/2021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DA6C3E-91A4-4A7E-A702-44333A80ED9F}" type="slidenum">
              <a:rPr lang="en-US" smtClean="0"/>
              <a:t>‹#›</a:t>
            </a:fld>
            <a:endParaRPr lang="en-US"/>
          </a:p>
        </p:txBody>
      </p:sp>
    </p:spTree>
    <p:extLst>
      <p:ext uri="{BB962C8B-B14F-4D97-AF65-F5344CB8AC3E}">
        <p14:creationId xmlns:p14="http://schemas.microsoft.com/office/powerpoint/2010/main" val="2350733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63C9DF4-89EF-4B21-BBFD-39215F1F37FB}" type="datetimeFigureOut">
              <a:rPr lang="en-US" smtClean="0"/>
              <a:t>3/17/2021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DA6C3E-91A4-4A7E-A702-44333A80ED9F}" type="slidenum">
              <a:rPr lang="en-US" smtClean="0"/>
              <a:t>‹#›</a:t>
            </a:fld>
            <a:endParaRPr lang="en-US"/>
          </a:p>
        </p:txBody>
      </p:sp>
    </p:spTree>
    <p:extLst>
      <p:ext uri="{BB962C8B-B14F-4D97-AF65-F5344CB8AC3E}">
        <p14:creationId xmlns:p14="http://schemas.microsoft.com/office/powerpoint/2010/main" val="3104523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3C9DF4-89EF-4B21-BBFD-39215F1F37FB}" type="datetimeFigureOut">
              <a:rPr lang="en-US" smtClean="0"/>
              <a:t>3/17/2021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DA6C3E-91A4-4A7E-A702-44333A80ED9F}" type="slidenum">
              <a:rPr lang="en-US" smtClean="0"/>
              <a:t>‹#›</a:t>
            </a:fld>
            <a:endParaRPr lang="en-US"/>
          </a:p>
        </p:txBody>
      </p:sp>
    </p:spTree>
    <p:extLst>
      <p:ext uri="{BB962C8B-B14F-4D97-AF65-F5344CB8AC3E}">
        <p14:creationId xmlns:p14="http://schemas.microsoft.com/office/powerpoint/2010/main" val="3692491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3C9DF4-89EF-4B21-BBFD-39215F1F37FB}" type="datetimeFigureOut">
              <a:rPr lang="en-US" smtClean="0"/>
              <a:t>3/17/2021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DA6C3E-91A4-4A7E-A702-44333A80ED9F}" type="slidenum">
              <a:rPr lang="en-US" smtClean="0"/>
              <a:t>‹#›</a:t>
            </a:fld>
            <a:endParaRPr lang="en-US"/>
          </a:p>
        </p:txBody>
      </p:sp>
    </p:spTree>
    <p:extLst>
      <p:ext uri="{BB962C8B-B14F-4D97-AF65-F5344CB8AC3E}">
        <p14:creationId xmlns:p14="http://schemas.microsoft.com/office/powerpoint/2010/main" val="374589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3C9DF4-89EF-4B21-BBFD-39215F1F37FB}" type="datetimeFigureOut">
              <a:rPr lang="en-US" smtClean="0"/>
              <a:t>3/17/2021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DA6C3E-91A4-4A7E-A702-44333A80ED9F}" type="slidenum">
              <a:rPr lang="en-US" smtClean="0"/>
              <a:t>‹#›</a:t>
            </a:fld>
            <a:endParaRPr lang="en-US"/>
          </a:p>
        </p:txBody>
      </p:sp>
    </p:spTree>
    <p:extLst>
      <p:ext uri="{BB962C8B-B14F-4D97-AF65-F5344CB8AC3E}">
        <p14:creationId xmlns:p14="http://schemas.microsoft.com/office/powerpoint/2010/main" val="996838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C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3C9DF4-89EF-4B21-BBFD-39215F1F37FB}" type="datetimeFigureOut">
              <a:rPr lang="en-US" smtClean="0"/>
              <a:t>3/17/2021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A6C3E-91A4-4A7E-A702-44333A80ED9F}" type="slidenum">
              <a:rPr lang="en-US" smtClean="0"/>
              <a:t>‹#›</a:t>
            </a:fld>
            <a:endParaRPr lang="en-US"/>
          </a:p>
        </p:txBody>
      </p:sp>
    </p:spTree>
    <p:extLst>
      <p:ext uri="{BB962C8B-B14F-4D97-AF65-F5344CB8AC3E}">
        <p14:creationId xmlns:p14="http://schemas.microsoft.com/office/powerpoint/2010/main" val="1889913527"/>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332" y="198438"/>
            <a:ext cx="8876268" cy="1143000"/>
          </a:xfrm>
          <a:solidFill>
            <a:srgbClr val="FFFFFF">
              <a:alpha val="50196"/>
            </a:srgbClr>
          </a:solidFill>
          <a:ln>
            <a:noFill/>
          </a:ln>
        </p:spPr>
        <p:txBody>
          <a:bodyPr>
            <a:normAutofit/>
          </a:bodyPr>
          <a:lstStyle/>
          <a:p>
            <a:pPr algn="l"/>
            <a:r>
              <a:rPr kumimoji="0" lang="en-US" altLang="en-US" sz="6000" b="1" i="0" u="none" strike="noStrike" cap="none" normalizeH="0" baseline="0" dirty="0">
                <a:ln>
                  <a:noFill/>
                </a:ln>
                <a:solidFill>
                  <a:srgbClr val="0033CC"/>
                </a:solidFill>
                <a:effectLst/>
                <a:latin typeface="Ebrima" panose="02000000000000000000" pitchFamily="2" charset="0"/>
                <a:ea typeface="Ebrima" panose="02000000000000000000" pitchFamily="2" charset="0"/>
                <a:cs typeface="Ebrima" panose="02000000000000000000" pitchFamily="2" charset="0"/>
              </a:rPr>
              <a:t>Priority Registration</a:t>
            </a:r>
            <a:endParaRPr lang="en-US" sz="6000" dirty="0">
              <a:solidFill>
                <a:srgbClr val="0033CC"/>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63284261"/>
              </p:ext>
            </p:extLst>
          </p:nvPr>
        </p:nvGraphicFramePr>
        <p:xfrm>
          <a:off x="3675185" y="1400524"/>
          <a:ext cx="5334000" cy="5807856"/>
        </p:xfrm>
        <a:graphic>
          <a:graphicData uri="http://schemas.openxmlformats.org/drawingml/2006/table">
            <a:tbl>
              <a:tblPr firstRow="1" bandRow="1">
                <a:tableStyleId>{5C22544A-7EE6-4342-B048-85BDC9FD1C3A}</a:tableStyleId>
              </a:tblPr>
              <a:tblGrid>
                <a:gridCol w="2667000">
                  <a:extLst>
                    <a:ext uri="{9D8B030D-6E8A-4147-A177-3AD203B41FA5}">
                      <a16:colId xmlns:a16="http://schemas.microsoft.com/office/drawing/2014/main" val="20000"/>
                    </a:ext>
                  </a:extLst>
                </a:gridCol>
                <a:gridCol w="2667000">
                  <a:extLst>
                    <a:ext uri="{9D8B030D-6E8A-4147-A177-3AD203B41FA5}">
                      <a16:colId xmlns:a16="http://schemas.microsoft.com/office/drawing/2014/main" val="20001"/>
                    </a:ext>
                  </a:extLst>
                </a:gridCol>
              </a:tblGrid>
              <a:tr h="379533">
                <a:tc>
                  <a:txBody>
                    <a:bodyPr/>
                    <a:lstStyle/>
                    <a:p>
                      <a:pPr algn="ctr"/>
                      <a:r>
                        <a:rPr lang="en-US" sz="1600" dirty="0">
                          <a:solidFill>
                            <a:schemeClr val="bg1"/>
                          </a:solidFill>
                          <a:latin typeface="Ebrima" panose="02000000000000000000" pitchFamily="2" charset="0"/>
                          <a:ea typeface="Ebrima" panose="02000000000000000000" pitchFamily="2" charset="0"/>
                          <a:cs typeface="Ebrima" panose="02000000000000000000" pitchFamily="2" charset="0"/>
                        </a:rPr>
                        <a:t>Student Group  </a:t>
                      </a:r>
                    </a:p>
                  </a:txBody>
                  <a:tcPr>
                    <a:lnL w="12700" cap="flat" cmpd="sng" algn="ctr">
                      <a:no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33CC">
                        <a:alpha val="74902"/>
                      </a:srgbClr>
                    </a:solidFill>
                  </a:tcPr>
                </a:tc>
                <a:tc>
                  <a:txBody>
                    <a:bodyPr/>
                    <a:lstStyle/>
                    <a:p>
                      <a:pPr algn="ctr"/>
                      <a:r>
                        <a:rPr lang="en-US" sz="1600" dirty="0">
                          <a:solidFill>
                            <a:schemeClr val="bg1"/>
                          </a:solidFill>
                          <a:latin typeface="Ebrima" panose="02000000000000000000" pitchFamily="2" charset="0"/>
                          <a:ea typeface="Ebrima" panose="02000000000000000000" pitchFamily="2" charset="0"/>
                          <a:cs typeface="Ebrima" panose="02000000000000000000" pitchFamily="2" charset="0"/>
                        </a:rPr>
                        <a:t>Registration Date</a:t>
                      </a:r>
                    </a:p>
                  </a:txBody>
                  <a:tcPr>
                    <a:lnL w="381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33CC">
                        <a:alpha val="74902"/>
                      </a:srgbClr>
                    </a:solidFill>
                  </a:tcPr>
                </a:tc>
                <a:extLst>
                  <a:ext uri="{0D108BD9-81ED-4DB2-BD59-A6C34878D82A}">
                    <a16:rowId xmlns:a16="http://schemas.microsoft.com/office/drawing/2014/main" val="10000"/>
                  </a:ext>
                </a:extLst>
              </a:tr>
              <a:tr h="379533">
                <a:tc>
                  <a:txBody>
                    <a:bodyPr/>
                    <a:lstStyle/>
                    <a:p>
                      <a:pPr marL="0" indent="0">
                        <a:lnSpc>
                          <a:spcPct val="100000"/>
                        </a:lnSpc>
                        <a:spcAft>
                          <a:spcPts val="0"/>
                        </a:spcAft>
                        <a:buFontTx/>
                        <a:buNone/>
                      </a:pPr>
                      <a:r>
                        <a:rPr lang="en-US" sz="1200" b="1" i="0" dirty="0" err="1">
                          <a:latin typeface="Ebrima" panose="02000000000000000000" pitchFamily="2" charset="0"/>
                          <a:ea typeface="Ebrima" panose="02000000000000000000" pitchFamily="2" charset="0"/>
                          <a:cs typeface="Ebrima" panose="02000000000000000000" pitchFamily="2" charset="0"/>
                        </a:rPr>
                        <a:t>CalWorks</a:t>
                      </a:r>
                      <a:endParaRPr lang="en-US" sz="1200" b="1" i="0" dirty="0">
                        <a:latin typeface="Ebrima" panose="02000000000000000000" pitchFamily="2" charset="0"/>
                        <a:ea typeface="Ebrima" panose="02000000000000000000" pitchFamily="2" charset="0"/>
                        <a:cs typeface="Ebrima" panose="02000000000000000000" pitchFamily="2" charset="0"/>
                      </a:endParaRPr>
                    </a:p>
                    <a:p>
                      <a:pPr marL="0" indent="0">
                        <a:lnSpc>
                          <a:spcPct val="100000"/>
                        </a:lnSpc>
                        <a:spcAft>
                          <a:spcPts val="0"/>
                        </a:spcAft>
                        <a:buFontTx/>
                        <a:buNone/>
                      </a:pPr>
                      <a:endParaRPr lang="en-US" sz="1200" b="1" i="0" dirty="0">
                        <a:latin typeface="Ebrima" panose="02000000000000000000" pitchFamily="2" charset="0"/>
                        <a:ea typeface="Ebrima" panose="02000000000000000000" pitchFamily="2" charset="0"/>
                        <a:cs typeface="Ebrima" panose="02000000000000000000" pitchFamily="2" charset="0"/>
                      </a:endParaRPr>
                    </a:p>
                  </a:txBody>
                  <a:tcPr anchor="ctr">
                    <a:lnL w="12700" cap="flat" cmpd="sng" algn="ctr">
                      <a:no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FFFF">
                        <a:alpha val="74902"/>
                      </a:srgbClr>
                    </a:solidFill>
                  </a:tcPr>
                </a:tc>
                <a:tc rowSpan="5">
                  <a:txBody>
                    <a:bodyPr/>
                    <a:lstStyle/>
                    <a:p>
                      <a:pPr algn="ctr"/>
                      <a:r>
                        <a:rPr lang="en-US" sz="1600" baseline="0" dirty="0">
                          <a:latin typeface="Ebrima"/>
                          <a:ea typeface="Ebrima"/>
                          <a:cs typeface="Ebrima"/>
                        </a:rPr>
                        <a:t>Mon, 4/12/2021 </a:t>
                      </a:r>
                      <a:endParaRPr lang="en-US" sz="1600" dirty="0">
                        <a:latin typeface="Ebrima"/>
                        <a:ea typeface="Ebrima"/>
                        <a:cs typeface="Ebrima"/>
                      </a:endParaRPr>
                    </a:p>
                  </a:txBody>
                  <a:tcPr anchor="ctr">
                    <a:lnL w="381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FFFF">
                        <a:alpha val="74902"/>
                      </a:srgbClr>
                    </a:solidFill>
                  </a:tcPr>
                </a:tc>
                <a:extLst>
                  <a:ext uri="{0D108BD9-81ED-4DB2-BD59-A6C34878D82A}">
                    <a16:rowId xmlns:a16="http://schemas.microsoft.com/office/drawing/2014/main" val="10001"/>
                  </a:ext>
                </a:extLst>
              </a:tr>
              <a:tr h="379533">
                <a:tc>
                  <a:txBody>
                    <a:bodyPr/>
                    <a:lstStyle/>
                    <a:p>
                      <a:pPr marL="0" indent="0">
                        <a:lnSpc>
                          <a:spcPct val="100000"/>
                        </a:lnSpc>
                        <a:spcAft>
                          <a:spcPts val="0"/>
                        </a:spcAft>
                        <a:buFontTx/>
                        <a:buNone/>
                      </a:pPr>
                      <a:r>
                        <a:rPr lang="en-US" sz="1200" b="1" i="0" dirty="0">
                          <a:latin typeface="Ebrima" panose="02000000000000000000" pitchFamily="2" charset="0"/>
                          <a:ea typeface="Ebrima" panose="02000000000000000000" pitchFamily="2" charset="0"/>
                          <a:cs typeface="Ebrima" panose="02000000000000000000" pitchFamily="2" charset="0"/>
                        </a:rPr>
                        <a:t>CAFYES (Next Up)</a:t>
                      </a:r>
                    </a:p>
                  </a:txBody>
                  <a:tcPr anchor="ctr">
                    <a:lnL w="12700" cap="flat" cmpd="sng" algn="ctr">
                      <a:no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FFFF">
                        <a:alpha val="74902"/>
                      </a:srgbClr>
                    </a:solidFill>
                  </a:tcPr>
                </a:tc>
                <a:tc vMerge="1">
                  <a:txBody>
                    <a:bodyPr/>
                    <a:lstStyle/>
                    <a:p>
                      <a:endParaRPr lang="en-US" sz="1600" dirty="0"/>
                    </a:p>
                  </a:txBody>
                  <a:tcPr>
                    <a:lnL w="381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FFFF">
                        <a:alpha val="74902"/>
                      </a:srgbClr>
                    </a:solidFill>
                  </a:tcPr>
                </a:tc>
                <a:extLst>
                  <a:ext uri="{0D108BD9-81ED-4DB2-BD59-A6C34878D82A}">
                    <a16:rowId xmlns:a16="http://schemas.microsoft.com/office/drawing/2014/main" val="10002"/>
                  </a:ext>
                </a:extLst>
              </a:tr>
              <a:tr h="457653">
                <a:tc>
                  <a:txBody>
                    <a:bodyPr/>
                    <a:lstStyle/>
                    <a:p>
                      <a:pPr marL="0" marR="0" indent="0" algn="l" rtl="0">
                        <a:lnSpc>
                          <a:spcPct val="100000"/>
                        </a:lnSpc>
                        <a:spcBef>
                          <a:spcPts val="0"/>
                        </a:spcBef>
                        <a:spcAft>
                          <a:spcPts val="0"/>
                        </a:spcAft>
                        <a:buFontTx/>
                        <a:buNone/>
                      </a:pPr>
                      <a:r>
                        <a:rPr lang="en-US" sz="1200" b="1" i="0" kern="1400" dirty="0">
                          <a:solidFill>
                            <a:srgbClr val="000000"/>
                          </a:solidFill>
                          <a:effectLst/>
                          <a:latin typeface="Ebrima" panose="02000000000000000000" pitchFamily="2" charset="0"/>
                          <a:ea typeface="Ebrima" panose="02000000000000000000" pitchFamily="2" charset="0"/>
                          <a:cs typeface="Ebrima" panose="02000000000000000000" pitchFamily="2" charset="0"/>
                        </a:rPr>
                        <a:t>Disabled Students Programs </a:t>
                      </a:r>
                      <a:endParaRPr lang="en-US" sz="900" b="1" i="0" kern="1400" dirty="0">
                        <a:solidFill>
                          <a:srgbClr val="000000"/>
                        </a:solidFill>
                        <a:effectLst/>
                        <a:latin typeface="Ebrima" panose="02000000000000000000" pitchFamily="2" charset="0"/>
                        <a:ea typeface="Ebrima" panose="02000000000000000000" pitchFamily="2" charset="0"/>
                        <a:cs typeface="Ebrima" panose="02000000000000000000" pitchFamily="2" charset="0"/>
                      </a:endParaRPr>
                    </a:p>
                    <a:p>
                      <a:pPr marL="0" marR="0" indent="0" algn="l" rtl="0">
                        <a:lnSpc>
                          <a:spcPct val="100000"/>
                        </a:lnSpc>
                        <a:spcBef>
                          <a:spcPts val="0"/>
                        </a:spcBef>
                        <a:spcAft>
                          <a:spcPts val="0"/>
                        </a:spcAft>
                        <a:buFontTx/>
                        <a:buNone/>
                      </a:pPr>
                      <a:r>
                        <a:rPr lang="en-US" sz="1200" b="1" i="0" kern="1400" dirty="0">
                          <a:solidFill>
                            <a:srgbClr val="000000"/>
                          </a:solidFill>
                          <a:effectLst/>
                          <a:latin typeface="Ebrima" panose="02000000000000000000" pitchFamily="2" charset="0"/>
                          <a:ea typeface="Ebrima" panose="02000000000000000000" pitchFamily="2" charset="0"/>
                          <a:cs typeface="Ebrima" panose="02000000000000000000" pitchFamily="2" charset="0"/>
                        </a:rPr>
                        <a:t>&amp; Services (DSPS)</a:t>
                      </a:r>
                      <a:endParaRPr lang="en-US" sz="900" b="1" i="0" kern="1400" dirty="0">
                        <a:solidFill>
                          <a:srgbClr val="000000"/>
                        </a:solidFill>
                        <a:effectLst/>
                        <a:latin typeface="Ebrima" panose="02000000000000000000" pitchFamily="2" charset="0"/>
                        <a:ea typeface="Ebrima" panose="02000000000000000000" pitchFamily="2" charset="0"/>
                        <a:cs typeface="Ebrima" panose="02000000000000000000" pitchFamily="2" charset="0"/>
                      </a:endParaRPr>
                    </a:p>
                  </a:txBody>
                  <a:tcPr marL="36576" marR="36576" marT="36576" marB="36576">
                    <a:lnL w="12700" cap="flat" cmpd="sng" algn="ctr">
                      <a:no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FFFF">
                        <a:alpha val="74902"/>
                      </a:srgbClr>
                    </a:solidFill>
                  </a:tcPr>
                </a:tc>
                <a:tc vMerge="1">
                  <a:txBody>
                    <a:bodyPr/>
                    <a:lstStyle/>
                    <a:p>
                      <a:endParaRPr lang="en-US" sz="1600" dirty="0"/>
                    </a:p>
                  </a:txBody>
                  <a:tcPr>
                    <a:lnL w="381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FFFF">
                        <a:alpha val="74902"/>
                      </a:srgbClr>
                    </a:solidFill>
                  </a:tcPr>
                </a:tc>
                <a:extLst>
                  <a:ext uri="{0D108BD9-81ED-4DB2-BD59-A6C34878D82A}">
                    <a16:rowId xmlns:a16="http://schemas.microsoft.com/office/drawing/2014/main" val="10003"/>
                  </a:ext>
                </a:extLst>
              </a:tr>
              <a:tr h="457653">
                <a:tc>
                  <a:txBody>
                    <a:bodyPr/>
                    <a:lstStyle/>
                    <a:p>
                      <a:pPr marL="0" marR="0" indent="0" algn="l" rtl="0">
                        <a:lnSpc>
                          <a:spcPct val="100000"/>
                        </a:lnSpc>
                        <a:spcBef>
                          <a:spcPts val="0"/>
                        </a:spcBef>
                        <a:spcAft>
                          <a:spcPts val="0"/>
                        </a:spcAft>
                        <a:buFontTx/>
                        <a:buNone/>
                      </a:pPr>
                      <a:r>
                        <a:rPr lang="en-US" sz="1200" b="1" i="0" kern="1400" dirty="0">
                          <a:solidFill>
                            <a:srgbClr val="000000"/>
                          </a:solidFill>
                          <a:effectLst/>
                          <a:latin typeface="Ebrima" panose="02000000000000000000" pitchFamily="2" charset="0"/>
                          <a:ea typeface="Ebrima" panose="02000000000000000000" pitchFamily="2" charset="0"/>
                          <a:cs typeface="Ebrima" panose="02000000000000000000" pitchFamily="2" charset="0"/>
                        </a:rPr>
                        <a:t>Extended Opportunity Programs </a:t>
                      </a:r>
                      <a:r>
                        <a:rPr lang="en-US" sz="1200" b="1" i="0" kern="1400" baseline="0" dirty="0">
                          <a:solidFill>
                            <a:srgbClr val="000000"/>
                          </a:solidFill>
                          <a:effectLst/>
                          <a:latin typeface="Ebrima" panose="02000000000000000000" pitchFamily="2" charset="0"/>
                          <a:ea typeface="Ebrima" panose="02000000000000000000" pitchFamily="2" charset="0"/>
                          <a:cs typeface="Ebrima" panose="02000000000000000000" pitchFamily="2" charset="0"/>
                        </a:rPr>
                        <a:t>   </a:t>
                      </a:r>
                      <a:r>
                        <a:rPr lang="en-US" sz="1200" b="1" i="0" kern="1400" dirty="0">
                          <a:solidFill>
                            <a:srgbClr val="000000"/>
                          </a:solidFill>
                          <a:effectLst/>
                          <a:latin typeface="Ebrima" panose="02000000000000000000" pitchFamily="2" charset="0"/>
                          <a:ea typeface="Ebrima" panose="02000000000000000000" pitchFamily="2" charset="0"/>
                          <a:cs typeface="Ebrima" panose="02000000000000000000" pitchFamily="2" charset="0"/>
                        </a:rPr>
                        <a:t>&amp; Services (EOPS/Care)</a:t>
                      </a:r>
                      <a:endParaRPr lang="en-US" sz="900" b="1" i="0" kern="1400" dirty="0">
                        <a:solidFill>
                          <a:srgbClr val="000000"/>
                        </a:solidFill>
                        <a:effectLst/>
                        <a:latin typeface="Ebrima" panose="02000000000000000000" pitchFamily="2" charset="0"/>
                        <a:ea typeface="Ebrima" panose="02000000000000000000" pitchFamily="2" charset="0"/>
                        <a:cs typeface="Ebrima" panose="02000000000000000000" pitchFamily="2" charset="0"/>
                      </a:endParaRPr>
                    </a:p>
                  </a:txBody>
                  <a:tcPr marL="36576" marR="36576" marT="36576" marB="36576">
                    <a:lnL w="12700" cap="flat" cmpd="sng" algn="ctr">
                      <a:no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FFFF">
                        <a:alpha val="74902"/>
                      </a:srgbClr>
                    </a:solidFill>
                  </a:tcPr>
                </a:tc>
                <a:tc vMerge="1">
                  <a:txBody>
                    <a:bodyPr/>
                    <a:lstStyle/>
                    <a:p>
                      <a:endParaRPr lang="en-US" sz="1600" dirty="0"/>
                    </a:p>
                  </a:txBody>
                  <a:tcPr>
                    <a:lnL w="381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FFFF">
                        <a:alpha val="74902"/>
                      </a:srgbClr>
                    </a:solidFill>
                  </a:tcPr>
                </a:tc>
                <a:extLst>
                  <a:ext uri="{0D108BD9-81ED-4DB2-BD59-A6C34878D82A}">
                    <a16:rowId xmlns:a16="http://schemas.microsoft.com/office/drawing/2014/main" val="10004"/>
                  </a:ext>
                </a:extLst>
              </a:tr>
              <a:tr h="364797">
                <a:tc>
                  <a:txBody>
                    <a:bodyPr/>
                    <a:lstStyle/>
                    <a:p>
                      <a:pPr marL="0" indent="0">
                        <a:lnSpc>
                          <a:spcPct val="100000"/>
                        </a:lnSpc>
                        <a:spcAft>
                          <a:spcPts val="0"/>
                        </a:spcAft>
                        <a:buFontTx/>
                        <a:buNone/>
                      </a:pPr>
                      <a:r>
                        <a:rPr lang="en-US" sz="1200" b="1" i="0" kern="1400" dirty="0">
                          <a:solidFill>
                            <a:srgbClr val="000000"/>
                          </a:solidFill>
                          <a:effectLst/>
                          <a:latin typeface="Ebrima" panose="02000000000000000000" pitchFamily="2" charset="0"/>
                          <a:ea typeface="Ebrima" panose="02000000000000000000" pitchFamily="2" charset="0"/>
                          <a:cs typeface="Ebrima" panose="02000000000000000000" pitchFamily="2" charset="0"/>
                        </a:rPr>
                        <a:t>Veterans</a:t>
                      </a:r>
                      <a:endParaRPr lang="en-US" sz="1400" dirty="0">
                        <a:latin typeface="Ebrima" panose="02000000000000000000" pitchFamily="2" charset="0"/>
                        <a:ea typeface="Ebrima" panose="02000000000000000000" pitchFamily="2" charset="0"/>
                        <a:cs typeface="Ebrima" panose="02000000000000000000" pitchFamily="2" charset="0"/>
                      </a:endParaRPr>
                    </a:p>
                  </a:txBody>
                  <a:tcPr anchor="ctr">
                    <a:lnL w="12700" cap="flat" cmpd="sng" algn="ctr">
                      <a:no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FFFF">
                        <a:alpha val="74902"/>
                      </a:srgbClr>
                    </a:solidFill>
                  </a:tcPr>
                </a:tc>
                <a:tc vMerge="1">
                  <a:txBody>
                    <a:bodyPr/>
                    <a:lstStyle/>
                    <a:p>
                      <a:endParaRPr lang="en-US" sz="1600" dirty="0"/>
                    </a:p>
                  </a:txBody>
                  <a:tcPr>
                    <a:lnL w="381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FFFF">
                        <a:alpha val="74902"/>
                      </a:srgbClr>
                    </a:solidFill>
                  </a:tcPr>
                </a:tc>
                <a:extLst>
                  <a:ext uri="{0D108BD9-81ED-4DB2-BD59-A6C34878D82A}">
                    <a16:rowId xmlns:a16="http://schemas.microsoft.com/office/drawing/2014/main" val="10005"/>
                  </a:ext>
                </a:extLst>
              </a:tr>
              <a:tr h="379533">
                <a:tc>
                  <a:txBody>
                    <a:bodyPr/>
                    <a:lstStyle/>
                    <a:p>
                      <a:pPr marR="0" indent="0" algn="l" rtl="0">
                        <a:lnSpc>
                          <a:spcPct val="100000"/>
                        </a:lnSpc>
                        <a:spcBef>
                          <a:spcPts val="0"/>
                        </a:spcBef>
                        <a:spcAft>
                          <a:spcPts val="0"/>
                        </a:spcAft>
                      </a:pPr>
                      <a:r>
                        <a:rPr lang="en-US" sz="1200" kern="1400" dirty="0">
                          <a:solidFill>
                            <a:srgbClr val="000000"/>
                          </a:solidFill>
                          <a:effectLst/>
                          <a:latin typeface="Ebrima" panose="02000000000000000000" pitchFamily="2" charset="0"/>
                          <a:ea typeface="Ebrima" panose="02000000000000000000" pitchFamily="2" charset="0"/>
                          <a:cs typeface="Ebrima" panose="02000000000000000000" pitchFamily="2" charset="0"/>
                        </a:rPr>
                        <a:t>Umoja ,  Puente</a:t>
                      </a:r>
                    </a:p>
                    <a:p>
                      <a:pPr marR="0" indent="0" algn="l" rtl="0">
                        <a:lnSpc>
                          <a:spcPct val="100000"/>
                        </a:lnSpc>
                        <a:spcBef>
                          <a:spcPts val="0"/>
                        </a:spcBef>
                        <a:spcAft>
                          <a:spcPts val="0"/>
                        </a:spcAft>
                      </a:pPr>
                      <a:r>
                        <a:rPr lang="en-US" sz="1200" kern="1400" dirty="0">
                          <a:solidFill>
                            <a:srgbClr val="000000"/>
                          </a:solidFill>
                          <a:effectLst/>
                          <a:latin typeface="Ebrima" panose="02000000000000000000" pitchFamily="2" charset="0"/>
                          <a:ea typeface="Ebrima" panose="02000000000000000000" pitchFamily="2" charset="0"/>
                          <a:cs typeface="Ebrima" panose="02000000000000000000" pitchFamily="2" charset="0"/>
                        </a:rPr>
                        <a:t>Mesa </a:t>
                      </a:r>
                    </a:p>
                  </a:txBody>
                  <a:tcPr marL="36576" marR="36576" marT="36576" marB="36576" anchor="ctr">
                    <a:lnL w="12700" cap="flat" cmpd="sng" algn="ctr">
                      <a:no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F0">
                        <a:alpha val="74902"/>
                      </a:srgbClr>
                    </a:solidFill>
                  </a:tcPr>
                </a:tc>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aseline="0" dirty="0">
                          <a:latin typeface="Ebrima"/>
                          <a:ea typeface="Ebrima"/>
                          <a:cs typeface="Ebrima"/>
                        </a:rPr>
                        <a:t>Mon, 4/19/2021</a:t>
                      </a:r>
                    </a:p>
                  </a:txBody>
                  <a:tcPr anchor="ctr">
                    <a:lnL w="381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F0">
                        <a:alpha val="74902"/>
                      </a:srgbClr>
                    </a:solidFill>
                  </a:tcPr>
                </a:tc>
                <a:extLst>
                  <a:ext uri="{0D108BD9-81ED-4DB2-BD59-A6C34878D82A}">
                    <a16:rowId xmlns:a16="http://schemas.microsoft.com/office/drawing/2014/main" val="10006"/>
                  </a:ext>
                </a:extLst>
              </a:tr>
              <a:tr h="379533">
                <a:tc>
                  <a:txBody>
                    <a:bodyPr/>
                    <a:lstStyle/>
                    <a:p>
                      <a:pPr marR="0" indent="0" algn="l" rtl="0">
                        <a:lnSpc>
                          <a:spcPct val="100000"/>
                        </a:lnSpc>
                        <a:spcBef>
                          <a:spcPts val="0"/>
                        </a:spcBef>
                        <a:spcAft>
                          <a:spcPts val="0"/>
                        </a:spcAft>
                      </a:pPr>
                      <a:r>
                        <a:rPr lang="en-US" sz="1200" kern="1400" dirty="0">
                          <a:solidFill>
                            <a:srgbClr val="000000"/>
                          </a:solidFill>
                          <a:effectLst/>
                          <a:latin typeface="Ebrima" panose="02000000000000000000" pitchFamily="2" charset="0"/>
                          <a:ea typeface="Ebrima" panose="02000000000000000000" pitchFamily="2" charset="0"/>
                          <a:cs typeface="Ebrima" panose="02000000000000000000" pitchFamily="2" charset="0"/>
                        </a:rPr>
                        <a:t>ACCESSO</a:t>
                      </a:r>
                    </a:p>
                    <a:p>
                      <a:pPr marR="0" indent="0" algn="l" rtl="0">
                        <a:lnSpc>
                          <a:spcPct val="100000"/>
                        </a:lnSpc>
                        <a:spcBef>
                          <a:spcPts val="0"/>
                        </a:spcBef>
                        <a:spcAft>
                          <a:spcPts val="0"/>
                        </a:spcAft>
                      </a:pPr>
                      <a:r>
                        <a:rPr lang="en-US" sz="1200" kern="1400" dirty="0">
                          <a:solidFill>
                            <a:srgbClr val="000000"/>
                          </a:solidFill>
                          <a:effectLst/>
                          <a:latin typeface="Ebrima" panose="02000000000000000000" pitchFamily="2" charset="0"/>
                          <a:ea typeface="Ebrima" panose="02000000000000000000" pitchFamily="2" charset="0"/>
                          <a:cs typeface="Ebrima" panose="02000000000000000000" pitchFamily="2" charset="0"/>
                        </a:rPr>
                        <a:t>Alameda &amp; Oakland Promise</a:t>
                      </a:r>
                    </a:p>
                    <a:p>
                      <a:pPr marR="0" indent="0" algn="l" rtl="0">
                        <a:lnSpc>
                          <a:spcPct val="100000"/>
                        </a:lnSpc>
                        <a:spcBef>
                          <a:spcPts val="0"/>
                        </a:spcBef>
                        <a:spcAft>
                          <a:spcPts val="0"/>
                        </a:spcAft>
                      </a:pPr>
                      <a:endParaRPr lang="en-US" sz="1200" kern="1400" dirty="0">
                        <a:solidFill>
                          <a:srgbClr val="000000"/>
                        </a:solidFill>
                        <a:effectLst/>
                        <a:latin typeface="Ebrima" panose="02000000000000000000" pitchFamily="2" charset="0"/>
                        <a:ea typeface="Ebrima" panose="02000000000000000000" pitchFamily="2" charset="0"/>
                        <a:cs typeface="Ebrima" panose="02000000000000000000" pitchFamily="2" charset="0"/>
                      </a:endParaRPr>
                    </a:p>
                  </a:txBody>
                  <a:tcPr marL="36576" marR="36576" marT="36576" marB="36576" anchor="ctr">
                    <a:lnL w="12700" cap="flat" cmpd="sng" algn="ctr">
                      <a:no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F0">
                        <a:alpha val="74902"/>
                      </a:srgbClr>
                    </a:solidFill>
                  </a:tcPr>
                </a:tc>
                <a:tc vMerge="1">
                  <a:txBody>
                    <a:bodyPr/>
                    <a:lstStyle/>
                    <a:p>
                      <a:endParaRPr lang="en-US" sz="1600" dirty="0">
                        <a:latin typeface="Ebrima" panose="02000000000000000000" pitchFamily="2" charset="0"/>
                        <a:ea typeface="Ebrima" panose="02000000000000000000" pitchFamily="2" charset="0"/>
                        <a:cs typeface="Ebrima" panose="02000000000000000000" pitchFamily="2" charset="0"/>
                      </a:endParaRPr>
                    </a:p>
                  </a:txBody>
                  <a:tcPr anchor="ctr">
                    <a:lnL w="381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FFFF">
                        <a:alpha val="74902"/>
                      </a:srgbClr>
                    </a:solidFill>
                  </a:tcPr>
                </a:tc>
                <a:extLst>
                  <a:ext uri="{0D108BD9-81ED-4DB2-BD59-A6C34878D82A}">
                    <a16:rowId xmlns:a16="http://schemas.microsoft.com/office/drawing/2014/main" val="10007"/>
                  </a:ext>
                </a:extLst>
              </a:tr>
              <a:tr h="457653">
                <a:tc>
                  <a:txBody>
                    <a:bodyPr/>
                    <a:lstStyle/>
                    <a:p>
                      <a:pPr marR="0" indent="0" algn="l" rtl="0">
                        <a:lnSpc>
                          <a:spcPct val="100000"/>
                        </a:lnSpc>
                        <a:spcBef>
                          <a:spcPts val="0"/>
                        </a:spcBef>
                        <a:spcAft>
                          <a:spcPts val="0"/>
                        </a:spcAft>
                      </a:pPr>
                      <a:r>
                        <a:rPr lang="en-US" sz="1200" kern="1400" dirty="0">
                          <a:solidFill>
                            <a:srgbClr val="000000"/>
                          </a:solidFill>
                          <a:effectLst/>
                          <a:latin typeface="Ebrima" panose="02000000000000000000" pitchFamily="2" charset="0"/>
                          <a:ea typeface="Ebrima" panose="02000000000000000000" pitchFamily="2" charset="0"/>
                          <a:cs typeface="Ebrima" panose="02000000000000000000" pitchFamily="2" charset="0"/>
                        </a:rPr>
                        <a:t>Ambassadors </a:t>
                      </a:r>
                    </a:p>
                    <a:p>
                      <a:pPr marR="0" indent="0" algn="l" rtl="0">
                        <a:lnSpc>
                          <a:spcPct val="100000"/>
                        </a:lnSpc>
                        <a:spcBef>
                          <a:spcPts val="0"/>
                        </a:spcBef>
                        <a:spcAft>
                          <a:spcPts val="0"/>
                        </a:spcAft>
                      </a:pPr>
                      <a:r>
                        <a:rPr lang="en-US" sz="1200" kern="1400" dirty="0">
                          <a:solidFill>
                            <a:srgbClr val="000000"/>
                          </a:solidFill>
                          <a:effectLst/>
                          <a:latin typeface="Ebrima" panose="02000000000000000000" pitchFamily="2" charset="0"/>
                          <a:ea typeface="Ebrima" panose="02000000000000000000" pitchFamily="2" charset="0"/>
                          <a:cs typeface="Ebrima" panose="02000000000000000000" pitchFamily="2" charset="0"/>
                        </a:rPr>
                        <a:t>Athletes</a:t>
                      </a:r>
                    </a:p>
                  </a:txBody>
                  <a:tcPr marL="36576" marR="36576" marT="36576" marB="36576">
                    <a:lnL w="12700" cap="flat" cmpd="sng" algn="ctr">
                      <a:no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F0">
                        <a:alpha val="74902"/>
                      </a:srgbClr>
                    </a:solidFill>
                  </a:tcPr>
                </a:tc>
                <a:tc vMerge="1">
                  <a:txBody>
                    <a:bodyPr/>
                    <a:lstStyle/>
                    <a:p>
                      <a:endParaRPr lang="en-US" sz="1600" dirty="0">
                        <a:latin typeface="Ebrima" panose="02000000000000000000" pitchFamily="2" charset="0"/>
                        <a:ea typeface="Ebrima" panose="02000000000000000000" pitchFamily="2" charset="0"/>
                        <a:cs typeface="Ebrima" panose="02000000000000000000" pitchFamily="2" charset="0"/>
                      </a:endParaRPr>
                    </a:p>
                  </a:txBody>
                  <a:tcPr anchor="ctr">
                    <a:lnL w="381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FFFF">
                        <a:alpha val="74902"/>
                      </a:srgbClr>
                    </a:solidFill>
                  </a:tcPr>
                </a:tc>
                <a:extLst>
                  <a:ext uri="{0D108BD9-81ED-4DB2-BD59-A6C34878D82A}">
                    <a16:rowId xmlns:a16="http://schemas.microsoft.com/office/drawing/2014/main" val="10008"/>
                  </a:ext>
                </a:extLst>
              </a:tr>
              <a:tr h="403738">
                <a:tc>
                  <a:txBody>
                    <a:bodyPr/>
                    <a:lstStyle/>
                    <a:p>
                      <a:pPr marR="0" indent="0" algn="l" rtl="0">
                        <a:lnSpc>
                          <a:spcPct val="100000"/>
                        </a:lnSpc>
                        <a:spcBef>
                          <a:spcPts val="0"/>
                        </a:spcBef>
                        <a:spcAft>
                          <a:spcPts val="0"/>
                        </a:spcAft>
                      </a:pPr>
                      <a:r>
                        <a:rPr lang="en-US" sz="1200" kern="1400" dirty="0">
                          <a:solidFill>
                            <a:srgbClr val="000000"/>
                          </a:solidFill>
                          <a:effectLst/>
                          <a:latin typeface="Ebrima" panose="02000000000000000000" pitchFamily="2" charset="0"/>
                          <a:ea typeface="Ebrima" panose="02000000000000000000" pitchFamily="2" charset="0"/>
                          <a:cs typeface="Ebrima" panose="02000000000000000000" pitchFamily="2" charset="0"/>
                        </a:rPr>
                        <a:t>Alameda Science &amp; Tech Institute </a:t>
                      </a:r>
                    </a:p>
                    <a:p>
                      <a:pPr marR="0" indent="0" algn="l" rtl="0">
                        <a:lnSpc>
                          <a:spcPct val="100000"/>
                        </a:lnSpc>
                        <a:spcBef>
                          <a:spcPts val="0"/>
                        </a:spcBef>
                        <a:spcAft>
                          <a:spcPts val="0"/>
                        </a:spcAft>
                      </a:pPr>
                      <a:r>
                        <a:rPr lang="en-US" sz="1200" kern="1400" dirty="0">
                          <a:solidFill>
                            <a:srgbClr val="000000"/>
                          </a:solidFill>
                          <a:effectLst/>
                          <a:latin typeface="Ebrima" panose="02000000000000000000" pitchFamily="2" charset="0"/>
                          <a:ea typeface="Ebrima" panose="02000000000000000000" pitchFamily="2" charset="0"/>
                          <a:cs typeface="Ebrima" panose="02000000000000000000" pitchFamily="2" charset="0"/>
                        </a:rPr>
                        <a:t>(ASTI)</a:t>
                      </a:r>
                    </a:p>
                  </a:txBody>
                  <a:tcPr marL="36576" marR="36576" marT="36576" marB="36576">
                    <a:lnL w="12700" cap="flat" cmpd="sng" algn="ctr">
                      <a:no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FF99">
                        <a:alpha val="74902"/>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latin typeface="Ebrima"/>
                          <a:ea typeface="Ebrima"/>
                          <a:cs typeface="Ebrima"/>
                        </a:rPr>
                        <a:t>Wednesday , 4/21/2021</a:t>
                      </a:r>
                    </a:p>
                  </a:txBody>
                  <a:tcPr anchor="ctr">
                    <a:lnL w="381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FF99">
                        <a:alpha val="74902"/>
                      </a:srgbClr>
                    </a:solidFill>
                  </a:tcPr>
                </a:tc>
                <a:extLst>
                  <a:ext uri="{0D108BD9-81ED-4DB2-BD59-A6C34878D82A}">
                    <a16:rowId xmlns:a16="http://schemas.microsoft.com/office/drawing/2014/main" val="10009"/>
                  </a:ext>
                </a:extLst>
              </a:tr>
              <a:tr h="457653">
                <a:tc>
                  <a:txBody>
                    <a:bodyPr/>
                    <a:lstStyle/>
                    <a:p>
                      <a:pPr marR="0" indent="0" algn="l" rtl="0">
                        <a:lnSpc>
                          <a:spcPct val="100000"/>
                        </a:lnSpc>
                        <a:spcBef>
                          <a:spcPts val="0"/>
                        </a:spcBef>
                        <a:spcAft>
                          <a:spcPts val="0"/>
                        </a:spcAft>
                      </a:pPr>
                      <a:r>
                        <a:rPr lang="en-US" sz="1200" b="1" kern="1400" baseline="0" dirty="0">
                          <a:solidFill>
                            <a:srgbClr val="000000"/>
                          </a:solidFill>
                          <a:effectLst/>
                          <a:latin typeface="Ebrima" panose="02000000000000000000" pitchFamily="2" charset="0"/>
                          <a:ea typeface="Ebrima" panose="02000000000000000000" pitchFamily="2" charset="0"/>
                          <a:cs typeface="Ebrima" panose="02000000000000000000" pitchFamily="2" charset="0"/>
                        </a:rPr>
                        <a:t>Matriculating &amp; Exempt Programs</a:t>
                      </a:r>
                      <a:endParaRPr lang="en-US" sz="1200" kern="1400" dirty="0">
                        <a:solidFill>
                          <a:srgbClr val="000000"/>
                        </a:solidFill>
                        <a:effectLst/>
                        <a:latin typeface="Ebrima" panose="02000000000000000000" pitchFamily="2" charset="0"/>
                        <a:ea typeface="Ebrima" panose="02000000000000000000" pitchFamily="2" charset="0"/>
                        <a:cs typeface="Ebrima" panose="02000000000000000000" pitchFamily="2" charset="0"/>
                      </a:endParaRPr>
                    </a:p>
                  </a:txBody>
                  <a:tcPr marL="36576" marR="36576" marT="36576" marB="36576">
                    <a:lnL w="12700" cap="flat" cmpd="sng" algn="ctr">
                      <a:no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C000">
                        <a:alpha val="74902"/>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latin typeface="Ebrima"/>
                          <a:ea typeface="Ebrima"/>
                          <a:cs typeface="Ebrima"/>
                        </a:rPr>
                        <a:t>Wednesday, 4/21/2021</a:t>
                      </a:r>
                    </a:p>
                  </a:txBody>
                  <a:tcPr anchor="ctr">
                    <a:lnL w="381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C000">
                        <a:alpha val="74902"/>
                      </a:srgbClr>
                    </a:solidFill>
                  </a:tcPr>
                </a:tc>
                <a:extLst>
                  <a:ext uri="{0D108BD9-81ED-4DB2-BD59-A6C34878D82A}">
                    <a16:rowId xmlns:a16="http://schemas.microsoft.com/office/drawing/2014/main" val="10010"/>
                  </a:ext>
                </a:extLst>
              </a:tr>
              <a:tr h="379533">
                <a:tc>
                  <a:txBody>
                    <a:bodyPr/>
                    <a:lstStyle/>
                    <a:p>
                      <a:pPr marR="0" indent="0" algn="l" rtl="0">
                        <a:lnSpc>
                          <a:spcPct val="100000"/>
                        </a:lnSpc>
                        <a:spcBef>
                          <a:spcPts val="0"/>
                        </a:spcBef>
                        <a:spcAft>
                          <a:spcPts val="0"/>
                        </a:spcAft>
                      </a:pPr>
                      <a:r>
                        <a:rPr lang="en-US" sz="1200" b="1" kern="1400" dirty="0">
                          <a:solidFill>
                            <a:srgbClr val="000000"/>
                          </a:solidFill>
                          <a:effectLst/>
                          <a:latin typeface="Ebrima" panose="02000000000000000000" pitchFamily="2" charset="0"/>
                          <a:ea typeface="Ebrima" panose="02000000000000000000" pitchFamily="2" charset="0"/>
                          <a:cs typeface="Ebrima" panose="02000000000000000000" pitchFamily="2" charset="0"/>
                        </a:rPr>
                        <a:t>No Priority -100+Units</a:t>
                      </a:r>
                    </a:p>
                    <a:p>
                      <a:pPr marR="0" indent="0" algn="l" rtl="0">
                        <a:lnSpc>
                          <a:spcPct val="100000"/>
                        </a:lnSpc>
                        <a:spcBef>
                          <a:spcPts val="0"/>
                        </a:spcBef>
                        <a:spcAft>
                          <a:spcPts val="0"/>
                        </a:spcAft>
                      </a:pPr>
                      <a:r>
                        <a:rPr lang="en-US" sz="1200" b="1" kern="1400" dirty="0">
                          <a:solidFill>
                            <a:srgbClr val="000000"/>
                          </a:solidFill>
                          <a:effectLst/>
                          <a:latin typeface="Ebrima" panose="02000000000000000000" pitchFamily="2" charset="0"/>
                          <a:ea typeface="Ebrima" panose="02000000000000000000" pitchFamily="2" charset="0"/>
                          <a:cs typeface="Ebrima" panose="02000000000000000000" pitchFamily="2" charset="0"/>
                        </a:rPr>
                        <a:t>No priority -Probation</a:t>
                      </a:r>
                      <a:endParaRPr lang="en-US" sz="1200" kern="1400" dirty="0">
                        <a:solidFill>
                          <a:srgbClr val="000000"/>
                        </a:solidFill>
                        <a:effectLst/>
                        <a:latin typeface="Ebrima" panose="02000000000000000000" pitchFamily="2" charset="0"/>
                        <a:ea typeface="Ebrima" panose="02000000000000000000" pitchFamily="2" charset="0"/>
                        <a:cs typeface="Ebrima" panose="02000000000000000000" pitchFamily="2" charset="0"/>
                      </a:endParaRPr>
                    </a:p>
                  </a:txBody>
                  <a:tcPr marL="36576" marR="36576" marT="36576" marB="36576" anchor="ctr">
                    <a:lnL w="12700" cap="flat" cmpd="sng" algn="ctr">
                      <a:no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2D050">
                        <a:alpha val="74902"/>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latin typeface="Ebrima"/>
                          <a:ea typeface="Ebrima"/>
                          <a:cs typeface="Ebrima"/>
                        </a:rPr>
                        <a:t>Mon, 4/26/2021</a:t>
                      </a:r>
                    </a:p>
                  </a:txBody>
                  <a:tcPr anchor="ctr">
                    <a:lnL w="381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2D050">
                        <a:alpha val="74902"/>
                      </a:srgbClr>
                    </a:solidFill>
                  </a:tcPr>
                </a:tc>
                <a:extLst>
                  <a:ext uri="{0D108BD9-81ED-4DB2-BD59-A6C34878D82A}">
                    <a16:rowId xmlns:a16="http://schemas.microsoft.com/office/drawing/2014/main" val="10011"/>
                  </a:ext>
                </a:extLst>
              </a:tr>
              <a:tr h="457653">
                <a:tc>
                  <a:txBody>
                    <a:bodyPr/>
                    <a:lstStyle/>
                    <a:p>
                      <a:pPr marR="0" indent="0" algn="l" rtl="0">
                        <a:lnSpc>
                          <a:spcPct val="100000"/>
                        </a:lnSpc>
                        <a:spcBef>
                          <a:spcPts val="0"/>
                        </a:spcBef>
                        <a:spcAft>
                          <a:spcPts val="0"/>
                        </a:spcAft>
                      </a:pPr>
                      <a:r>
                        <a:rPr lang="en-US" sz="1200" b="1" kern="1400" dirty="0">
                          <a:solidFill>
                            <a:srgbClr val="000000"/>
                          </a:solidFill>
                          <a:effectLst/>
                          <a:latin typeface="Ebrima" panose="02000000000000000000" pitchFamily="2" charset="0"/>
                          <a:ea typeface="Ebrima" panose="02000000000000000000" pitchFamily="2" charset="0"/>
                          <a:cs typeface="Ebrima" panose="02000000000000000000" pitchFamily="2" charset="0"/>
                        </a:rPr>
                        <a:t>High School Concurrent Students</a:t>
                      </a:r>
                      <a:endParaRPr lang="en-US" sz="1200" kern="1400" dirty="0">
                        <a:solidFill>
                          <a:srgbClr val="000000"/>
                        </a:solidFill>
                        <a:effectLst/>
                        <a:latin typeface="Ebrima" panose="02000000000000000000" pitchFamily="2" charset="0"/>
                        <a:ea typeface="Ebrima" panose="02000000000000000000" pitchFamily="2" charset="0"/>
                        <a:cs typeface="Ebrima" panose="02000000000000000000" pitchFamily="2" charset="0"/>
                      </a:endParaRPr>
                    </a:p>
                    <a:p>
                      <a:pPr marR="0" indent="0" algn="l" rtl="0">
                        <a:lnSpc>
                          <a:spcPct val="100000"/>
                        </a:lnSpc>
                        <a:spcBef>
                          <a:spcPts val="0"/>
                        </a:spcBef>
                        <a:spcAft>
                          <a:spcPts val="0"/>
                        </a:spcAft>
                      </a:pPr>
                      <a:endParaRPr lang="en-US" sz="1200" kern="1400" dirty="0">
                        <a:solidFill>
                          <a:srgbClr val="000000"/>
                        </a:solidFill>
                        <a:effectLst/>
                        <a:latin typeface="Ebrima" panose="02000000000000000000" pitchFamily="2" charset="0"/>
                        <a:ea typeface="Ebrima" panose="02000000000000000000" pitchFamily="2" charset="0"/>
                        <a:cs typeface="Ebrima" panose="02000000000000000000" pitchFamily="2" charset="0"/>
                      </a:endParaRPr>
                    </a:p>
                  </a:txBody>
                  <a:tcPr marL="36576" marR="36576" marT="36576" marB="36576">
                    <a:lnL w="12700" cap="flat" cmpd="sng" algn="ctr">
                      <a:no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C99FF">
                        <a:alpha val="74902"/>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aseline="0" dirty="0">
                          <a:latin typeface="Ebrima"/>
                          <a:ea typeface="Ebrima"/>
                          <a:cs typeface="Ebrima"/>
                        </a:rPr>
                        <a:t>Mon, 4/26/2021</a:t>
                      </a:r>
                    </a:p>
                  </a:txBody>
                  <a:tcPr anchor="ctr">
                    <a:lnL w="381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C99FF">
                        <a:alpha val="74902"/>
                      </a:srgbClr>
                    </a:solidFill>
                  </a:tcPr>
                </a:tc>
                <a:extLst>
                  <a:ext uri="{0D108BD9-81ED-4DB2-BD59-A6C34878D82A}">
                    <a16:rowId xmlns:a16="http://schemas.microsoft.com/office/drawing/2014/main" val="10012"/>
                  </a:ext>
                </a:extLst>
              </a:tr>
            </a:tbl>
          </a:graphicData>
        </a:graphic>
      </p:graphicFrame>
      <p:sp>
        <p:nvSpPr>
          <p:cNvPr id="6" name="Text Box 6"/>
          <p:cNvSpPr txBox="1">
            <a:spLocks noChangeArrowheads="1"/>
          </p:cNvSpPr>
          <p:nvPr/>
        </p:nvSpPr>
        <p:spPr bwMode="auto">
          <a:xfrm>
            <a:off x="156465" y="1724208"/>
            <a:ext cx="3389868" cy="1103312"/>
          </a:xfrm>
          <a:prstGeom prst="rect">
            <a:avLst/>
          </a:prstGeom>
          <a:solidFill>
            <a:srgbClr val="FFFFFF">
              <a:alpha val="50196"/>
            </a:srgbClr>
          </a:soli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Ebrima" panose="02000000000000000000" pitchFamily="2" charset="0"/>
                <a:ea typeface="Ebrima" panose="02000000000000000000" pitchFamily="2" charset="0"/>
                <a:cs typeface="Ebrima" panose="02000000000000000000" pitchFamily="2" charset="0"/>
              </a:rPr>
              <a:t>Log on to Passport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Ebrima" panose="02000000000000000000" pitchFamily="2" charset="0"/>
                <a:ea typeface="Ebrima" panose="02000000000000000000" pitchFamily="2" charset="0"/>
                <a:cs typeface="Ebrima" panose="02000000000000000000" pitchFamily="2" charset="0"/>
              </a:rPr>
              <a:t>to confirm your registration date: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800" b="1" i="0" u="none" strike="noStrike" cap="none" normalizeH="0" baseline="0" dirty="0">
              <a:ln>
                <a:noFill/>
              </a:ln>
              <a:solidFill>
                <a:srgbClr val="000000"/>
              </a:solidFill>
              <a:effectLst/>
              <a:latin typeface="Ebrima" panose="02000000000000000000" pitchFamily="2" charset="0"/>
              <a:ea typeface="Ebrima" panose="02000000000000000000" pitchFamily="2" charset="0"/>
              <a:cs typeface="Ebrima" panose="02000000000000000000" pitchFamily="2" charset="0"/>
            </a:endParaRPr>
          </a:p>
          <a:p>
            <a:pPr marL="0" marR="0" lvl="0" indent="0"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Ebrima" panose="02000000000000000000" pitchFamily="2" charset="0"/>
                <a:ea typeface="Ebrima" panose="02000000000000000000" pitchFamily="2" charset="0"/>
                <a:cs typeface="Ebrima" panose="02000000000000000000" pitchFamily="2" charset="0"/>
              </a:rPr>
              <a:t>passport.peralta.edu</a:t>
            </a:r>
            <a:endParaRPr kumimoji="0" lang="en-US" altLang="en-US" sz="1800" b="0" i="0" u="none" strike="noStrike" cap="none" normalizeH="0" baseline="0" dirty="0">
              <a:ln>
                <a:noFill/>
              </a:ln>
              <a:solidFill>
                <a:schemeClr val="tx1"/>
              </a:solidFill>
              <a:effectLst/>
              <a:latin typeface="Ebrima" panose="02000000000000000000" pitchFamily="2" charset="0"/>
              <a:ea typeface="Ebrima" panose="02000000000000000000" pitchFamily="2" charset="0"/>
              <a:cs typeface="Ebrima" panose="02000000000000000000" pitchFamily="2" charset="0"/>
            </a:endParaRPr>
          </a:p>
        </p:txBody>
      </p:sp>
      <p:sp>
        <p:nvSpPr>
          <p:cNvPr id="7" name="Text Box 9"/>
          <p:cNvSpPr txBox="1">
            <a:spLocks noChangeArrowheads="1"/>
          </p:cNvSpPr>
          <p:nvPr/>
        </p:nvSpPr>
        <p:spPr bwMode="auto">
          <a:xfrm>
            <a:off x="158675" y="4028812"/>
            <a:ext cx="3389868" cy="2124075"/>
          </a:xfrm>
          <a:prstGeom prst="rect">
            <a:avLst/>
          </a:prstGeom>
          <a:solidFill>
            <a:srgbClr val="FFFFFF">
              <a:alpha val="50196"/>
            </a:srgbClr>
          </a:soli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1" i="1" u="none" strike="noStrike" cap="none" normalizeH="0" baseline="0" dirty="0">
                <a:ln>
                  <a:noFill/>
                </a:ln>
                <a:solidFill>
                  <a:srgbClr val="000000"/>
                </a:solidFill>
                <a:effectLst/>
                <a:latin typeface="Ebrima" panose="02000000000000000000" pitchFamily="2" charset="0"/>
                <a:ea typeface="Ebrima" panose="02000000000000000000" pitchFamily="2" charset="0"/>
                <a:cs typeface="Ebrima" panose="02000000000000000000" pitchFamily="2" charset="0"/>
              </a:rPr>
              <a:t>Students on academic or progress probation for two consecutive terms or who have earned 100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1" i="1" u="none" strike="noStrike" cap="none" normalizeH="0" baseline="0" dirty="0">
                <a:ln>
                  <a:noFill/>
                </a:ln>
                <a:solidFill>
                  <a:srgbClr val="000000"/>
                </a:solidFill>
                <a:effectLst/>
                <a:latin typeface="Ebrima" panose="02000000000000000000" pitchFamily="2" charset="0"/>
                <a:ea typeface="Ebrima" panose="02000000000000000000" pitchFamily="2" charset="0"/>
                <a:cs typeface="Ebrima" panose="02000000000000000000" pitchFamily="2" charset="0"/>
              </a:rPr>
              <a:t>or more degree-applicable semester units at the district will lose enrollment priority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1" i="1" u="none" strike="noStrike" cap="none" normalizeH="0" baseline="0" dirty="0">
                <a:ln>
                  <a:noFill/>
                </a:ln>
                <a:solidFill>
                  <a:srgbClr val="000000"/>
                </a:solidFill>
                <a:effectLst/>
                <a:latin typeface="Ebrima" panose="02000000000000000000" pitchFamily="2" charset="0"/>
                <a:ea typeface="Ebrima" panose="02000000000000000000" pitchFamily="2" charset="0"/>
                <a:cs typeface="Ebrima" panose="02000000000000000000" pitchFamily="2" charset="0"/>
              </a:rPr>
              <a:t>(PCCD AP 5055)</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100" b="1" i="1" u="none" strike="noStrike" cap="none" normalizeH="0" baseline="0" dirty="0">
              <a:ln>
                <a:noFill/>
              </a:ln>
              <a:solidFill>
                <a:srgbClr val="000000"/>
              </a:solidFill>
              <a:effectLst/>
              <a:latin typeface="Ebrima" panose="02000000000000000000" pitchFamily="2" charset="0"/>
              <a:ea typeface="Ebrima" panose="02000000000000000000" pitchFamily="2" charset="0"/>
              <a:cs typeface="Ebrima" panose="02000000000000000000" pitchFamily="2"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Ebrima" panose="02000000000000000000" pitchFamily="2" charset="0"/>
                <a:ea typeface="Ebrima" panose="02000000000000000000" pitchFamily="2" charset="0"/>
                <a:cs typeface="Ebrima" panose="02000000000000000000" pitchFamily="2" charset="0"/>
              </a:rPr>
              <a:t>MISSION STATEMENT: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Ebrima" panose="02000000000000000000" pitchFamily="2" charset="0"/>
                <a:ea typeface="Ebrima" panose="02000000000000000000" pitchFamily="2" charset="0"/>
                <a:cs typeface="Ebrima" panose="02000000000000000000" pitchFamily="2" charset="0"/>
              </a:rPr>
              <a:t>The Mission of College of Alameda is to serve the     educational needs of its diverse community by          providing comprehensive and flexible programs and resources that empower students to achieve their goals.</a:t>
            </a:r>
            <a:endParaRPr kumimoji="0" lang="en-US" altLang="en-US" sz="1800" b="0" i="0" u="none" strike="noStrike" cap="none" normalizeH="0" baseline="0" dirty="0">
              <a:ln>
                <a:noFill/>
              </a:ln>
              <a:solidFill>
                <a:schemeClr val="tx1"/>
              </a:solidFill>
              <a:effectLst/>
              <a:latin typeface="Ebrima" panose="02000000000000000000" pitchFamily="2" charset="0"/>
              <a:ea typeface="Ebrima" panose="02000000000000000000" pitchFamily="2" charset="0"/>
              <a:cs typeface="Ebrima" panose="02000000000000000000" pitchFamily="2" charset="0"/>
            </a:endParaRPr>
          </a:p>
        </p:txBody>
      </p:sp>
      <p:sp>
        <p:nvSpPr>
          <p:cNvPr id="8" name="Text Box 3"/>
          <p:cNvSpPr txBox="1">
            <a:spLocks noChangeArrowheads="1"/>
          </p:cNvSpPr>
          <p:nvPr/>
        </p:nvSpPr>
        <p:spPr bwMode="auto">
          <a:xfrm>
            <a:off x="115332" y="2667000"/>
            <a:ext cx="3389868" cy="1371600"/>
          </a:xfrm>
          <a:prstGeom prst="rect">
            <a:avLst/>
          </a:prstGeom>
          <a:solidFill>
            <a:srgbClr val="0033CC">
              <a:alpha val="50196"/>
            </a:srgbClr>
          </a:solidFill>
          <a:ln w="19050" algn="in">
            <a:noFill/>
            <a:miter lim="800000"/>
            <a:headEnd/>
            <a:tailEnd/>
          </a:ln>
          <a:effectLst/>
        </p:spPr>
        <p:txBody>
          <a:bodyPr vert="horz" wrap="square" lIns="36576" tIns="36576" rIns="36576" bIns="36576" numCol="1" anchor="ctr" anchorCtr="0" compatLnSpc="1">
            <a:prstTxWarp prst="textNoShape">
              <a:avLst/>
            </a:prstTxWarp>
          </a:bodyPr>
          <a:lstStyle/>
          <a:p>
            <a:pPr marL="0" marR="0" lvl="0" indent="0" algn="ctr" defTabSz="914400" rtl="0" eaLnBrk="1" fontAlgn="base" latinLnBrk="0" hangingPunct="1">
              <a:spcBef>
                <a:spcPct val="0"/>
              </a:spcBef>
              <a:spcAft>
                <a:spcPct val="0"/>
              </a:spcAft>
              <a:buClrTx/>
              <a:buSzTx/>
              <a:buFontTx/>
              <a:buNone/>
              <a:tabLst/>
            </a:pPr>
            <a:r>
              <a:rPr lang="en-US" altLang="en-US" sz="3000" b="1">
                <a:solidFill>
                  <a:schemeClr val="bg1"/>
                </a:solidFill>
                <a:latin typeface="Ebrima" panose="02000000000000000000" pitchFamily="2" charset="0"/>
                <a:ea typeface="Ebrima" panose="02000000000000000000" pitchFamily="2" charset="0"/>
                <a:cs typeface="Ebrima" panose="02000000000000000000" pitchFamily="2" charset="0"/>
              </a:rPr>
              <a:t>Summer &amp; Fall </a:t>
            </a:r>
            <a:r>
              <a:rPr lang="en-US" altLang="en-US" sz="3000" b="1" i="0" u="none" strike="noStrike" cap="none" normalizeH="0" baseline="0">
                <a:ln>
                  <a:noFill/>
                </a:ln>
                <a:solidFill>
                  <a:schemeClr val="bg1"/>
                </a:solidFill>
                <a:effectLst/>
                <a:latin typeface="Ebrima" panose="02000000000000000000" pitchFamily="2" charset="0"/>
                <a:ea typeface="Ebrima" panose="02000000000000000000" pitchFamily="2" charset="0"/>
                <a:cs typeface="Ebrima" panose="02000000000000000000" pitchFamily="2" charset="0"/>
              </a:rPr>
              <a:t>2021</a:t>
            </a:r>
            <a:endParaRPr lang="en-US" altLang="en-US" sz="3000" b="1" i="0" u="none" strike="noStrike" cap="none" normalizeH="0" baseline="0" dirty="0">
              <a:ln>
                <a:noFill/>
              </a:ln>
              <a:solidFill>
                <a:schemeClr val="bg1"/>
              </a:solidFill>
              <a:effectLst/>
              <a:latin typeface="Ebrima" panose="02000000000000000000" pitchFamily="2" charset="0"/>
              <a:ea typeface="Ebrima" panose="02000000000000000000" pitchFamily="2" charset="0"/>
              <a:cs typeface="Ebrima" panose="02000000000000000000" pitchFamily="2" charset="0"/>
            </a:endParaRPr>
          </a:p>
          <a:p>
            <a:pPr marL="0" marR="0" lvl="0" indent="0" algn="ctr" defTabSz="914400" rtl="0" eaLnBrk="1" fontAlgn="base" latinLnBrk="0" hangingPunct="1">
              <a:spcBef>
                <a:spcPct val="0"/>
              </a:spcBef>
              <a:spcAft>
                <a:spcPct val="0"/>
              </a:spcAft>
              <a:buClrTx/>
              <a:buSzTx/>
              <a:buFontTx/>
              <a:buNone/>
              <a:tabLst/>
            </a:pPr>
            <a:r>
              <a:rPr kumimoji="0" lang="en-US" altLang="en-US" sz="3000" b="1" i="0" u="none" strike="noStrike" cap="none" normalizeH="0" baseline="0" dirty="0">
                <a:ln>
                  <a:noFill/>
                </a:ln>
                <a:solidFill>
                  <a:schemeClr val="bg1"/>
                </a:solidFill>
                <a:effectLst/>
                <a:latin typeface="Ebrima" panose="02000000000000000000" pitchFamily="2" charset="0"/>
                <a:ea typeface="Ebrima" panose="02000000000000000000" pitchFamily="2" charset="0"/>
                <a:cs typeface="Ebrima" panose="02000000000000000000" pitchFamily="2" charset="0"/>
              </a:rPr>
              <a:t>Registration Dates </a:t>
            </a:r>
            <a:endParaRPr kumimoji="0" lang="en-US" altLang="en-US" sz="1800" b="1" i="0" u="none" strike="noStrike" cap="none" normalizeH="0" baseline="0" dirty="0">
              <a:ln>
                <a:noFill/>
              </a:ln>
              <a:solidFill>
                <a:schemeClr val="bg1"/>
              </a:solidFill>
              <a:effectLst/>
              <a:latin typeface="Ebrima" panose="02000000000000000000" pitchFamily="2" charset="0"/>
              <a:ea typeface="Ebrima" panose="02000000000000000000" pitchFamily="2" charset="0"/>
              <a:cs typeface="Ebrima" panose="02000000000000000000" pitchFamily="2" charset="0"/>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19999" y="76200"/>
            <a:ext cx="1289335" cy="1670931"/>
          </a:xfrm>
          <a:prstGeom prst="rect">
            <a:avLst/>
          </a:prstGeom>
        </p:spPr>
      </p:pic>
      <p:sp>
        <p:nvSpPr>
          <p:cNvPr id="11" name="Text Box 3"/>
          <p:cNvSpPr txBox="1">
            <a:spLocks noChangeArrowheads="1"/>
          </p:cNvSpPr>
          <p:nvPr/>
        </p:nvSpPr>
        <p:spPr bwMode="auto">
          <a:xfrm>
            <a:off x="220891" y="6749511"/>
            <a:ext cx="3389868" cy="457200"/>
          </a:xfrm>
          <a:prstGeom prst="rect">
            <a:avLst/>
          </a:prstGeom>
          <a:solidFill>
            <a:srgbClr val="0033CC">
              <a:alpha val="50196"/>
            </a:srgbClr>
          </a:solidFill>
          <a:ln w="19050" algn="in">
            <a:noFill/>
            <a:miter lim="800000"/>
            <a:headEnd/>
            <a:tailEnd/>
          </a:ln>
          <a:effectLst/>
        </p:spPr>
        <p:txBody>
          <a:bodyPr vert="horz" wrap="square" lIns="36576" tIns="36576" rIns="36576" bIns="36576" numCol="1" anchor="t" anchorCtr="0" compatLnSpc="1">
            <a:prstTxWarp prst="textNoShape">
              <a:avLst/>
            </a:prstTxWarp>
          </a:bodyPr>
          <a:lstStyle/>
          <a:p>
            <a:pPr algn="ctr"/>
            <a:r>
              <a:rPr lang="en-US" sz="900" b="1" dirty="0">
                <a:solidFill>
                  <a:schemeClr val="bg1"/>
                </a:solidFill>
              </a:rPr>
              <a:t>College of Alameda • alameda.peralta.edu</a:t>
            </a:r>
          </a:p>
          <a:p>
            <a:pPr algn="ctr"/>
            <a:r>
              <a:rPr lang="en-US" sz="900" b="1" dirty="0">
                <a:solidFill>
                  <a:schemeClr val="bg1"/>
                </a:solidFill>
              </a:rPr>
              <a:t>555 Ralph </a:t>
            </a:r>
            <a:r>
              <a:rPr lang="en-US" sz="900" b="1" dirty="0" err="1">
                <a:solidFill>
                  <a:schemeClr val="bg1"/>
                </a:solidFill>
              </a:rPr>
              <a:t>Appezzato</a:t>
            </a:r>
            <a:r>
              <a:rPr lang="en-US" sz="900" b="1" dirty="0">
                <a:solidFill>
                  <a:schemeClr val="bg1"/>
                </a:solidFill>
              </a:rPr>
              <a:t> Memorial Parkway </a:t>
            </a:r>
          </a:p>
          <a:p>
            <a:pPr algn="ctr"/>
            <a:r>
              <a:rPr lang="en-US" sz="900" b="1" dirty="0">
                <a:solidFill>
                  <a:schemeClr val="bg1"/>
                </a:solidFill>
              </a:rPr>
              <a:t>Alameda, California 94501 • Phone (510) 522-7221 </a:t>
            </a:r>
          </a:p>
          <a:p>
            <a:r>
              <a:rPr lang="en-US" sz="1200" dirty="0"/>
              <a:t> </a:t>
            </a:r>
          </a:p>
        </p:txBody>
      </p:sp>
    </p:spTree>
    <p:extLst>
      <p:ext uri="{BB962C8B-B14F-4D97-AF65-F5344CB8AC3E}">
        <p14:creationId xmlns:p14="http://schemas.microsoft.com/office/powerpoint/2010/main" val="11379161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591</TotalTime>
  <Words>199</Words>
  <Application>Microsoft Office PowerPoint</Application>
  <PresentationFormat>On-screen Show (4:3)</PresentationFormat>
  <Paragraphs>43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Ebrima</vt:lpstr>
      <vt:lpstr>Office Theme</vt:lpstr>
      <vt:lpstr>Priority Registration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Erika Padilla</dc:creator>
  <cp:lastModifiedBy>Marcean Bryant</cp:lastModifiedBy>
  <cp:revision>40</cp:revision>
  <cp:lastPrinted>2019-10-16T18:59:46Z</cp:lastPrinted>
  <dcterms:created xsi:type="dcterms:W3CDTF">2015-09-22T23:24:01Z</dcterms:created>
  <dcterms:modified xsi:type="dcterms:W3CDTF">2021-03-17T21:16:41Z</dcterms:modified>
</cp:coreProperties>
</file>